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24"/>
  </p:notesMasterIdLst>
  <p:sldIdLst>
    <p:sldId id="256" r:id="rId5"/>
    <p:sldId id="257" r:id="rId6"/>
    <p:sldId id="273" r:id="rId7"/>
    <p:sldId id="264" r:id="rId8"/>
    <p:sldId id="274" r:id="rId9"/>
    <p:sldId id="275" r:id="rId10"/>
    <p:sldId id="276" r:id="rId11"/>
    <p:sldId id="277" r:id="rId12"/>
    <p:sldId id="278" r:id="rId13"/>
    <p:sldId id="279" r:id="rId14"/>
    <p:sldId id="280" r:id="rId15"/>
    <p:sldId id="281" r:id="rId16"/>
    <p:sldId id="285" r:id="rId17"/>
    <p:sldId id="286" r:id="rId18"/>
    <p:sldId id="283" r:id="rId19"/>
    <p:sldId id="284" r:id="rId20"/>
    <p:sldId id="282" r:id="rId21"/>
    <p:sldId id="272" r:id="rId22"/>
    <p:sldId id="262" r:id="rId23"/>
  </p:sldIdLst>
  <p:sldSz cx="7559675" cy="10691813"/>
  <p:notesSz cx="6858000" cy="9144000"/>
  <p:embeddedFontLst>
    <p:embeddedFont>
      <p:font typeface="Aktiv Grotesk" panose="020B0504020202020204" pitchFamily="34" charset="0"/>
      <p:regular r:id="rId25"/>
      <p:bold r:id="rId26"/>
      <p:italic r:id="rId27"/>
      <p:boldItalic r:id="rId28"/>
    </p:embeddedFont>
    <p:embeddedFont>
      <p:font typeface="Antonio" panose="02000503000000000000" pitchFamily="2" charset="0"/>
      <p:regular r:id="rId29"/>
      <p:bold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S Gothic" panose="020B0609070205080204" pitchFamily="49" charset="-128"/>
      <p:regular r:id="rId37"/>
    </p:embeddedFont>
    <p:embeddedFont>
      <p:font typeface="Trebuchet MS" panose="020B0603020202020204" pitchFamily="34"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27"/>
    <a:srgbClr val="E62878"/>
    <a:srgbClr val="D9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6"/>
    <p:restoredTop sz="94694"/>
  </p:normalViewPr>
  <p:slideViewPr>
    <p:cSldViewPr snapToGrid="0">
      <p:cViewPr varScale="1">
        <p:scale>
          <a:sx n="74" d="100"/>
          <a:sy n="74" d="100"/>
        </p:scale>
        <p:origin x="15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C0D39-F5BC-124C-86D8-234D06FD761A}" type="datetimeFigureOut">
              <a:rPr lang="en-US" smtClean="0"/>
              <a:t>8/7/2023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D070F-CFAA-7C4C-8046-E8C5B9311E2A}" type="slidenum">
              <a:rPr lang="en-US" smtClean="0"/>
              <a:t>‹#›</a:t>
            </a:fld>
            <a:endParaRPr lang="en-US"/>
          </a:p>
        </p:txBody>
      </p:sp>
    </p:spTree>
    <p:extLst>
      <p:ext uri="{BB962C8B-B14F-4D97-AF65-F5344CB8AC3E}">
        <p14:creationId xmlns:p14="http://schemas.microsoft.com/office/powerpoint/2010/main" val="2644542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5D070F-CFAA-7C4C-8046-E8C5B9311E2A}" type="slidenum">
              <a:rPr lang="en-US" smtClean="0"/>
              <a:t>2</a:t>
            </a:fld>
            <a:endParaRPr lang="en-US"/>
          </a:p>
        </p:txBody>
      </p:sp>
    </p:spTree>
    <p:extLst>
      <p:ext uri="{BB962C8B-B14F-4D97-AF65-F5344CB8AC3E}">
        <p14:creationId xmlns:p14="http://schemas.microsoft.com/office/powerpoint/2010/main" val="285875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8BC2B3E-E166-9F45-B38B-66E03ADAAA90}"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11223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BC2B3E-E166-9F45-B38B-66E03ADAAA90}"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230216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BC2B3E-E166-9F45-B38B-66E03ADAAA90}"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35644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BC2B3E-E166-9F45-B38B-66E03ADAAA90}"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29167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GB"/>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8BC2B3E-E166-9F45-B38B-66E03ADAAA90}"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61329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8BC2B3E-E166-9F45-B38B-66E03ADAAA90}"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30610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8BC2B3E-E166-9F45-B38B-66E03ADAAA90}" type="datetimeFigureOut">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145358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8BC2B3E-E166-9F45-B38B-66E03ADAAA90}" type="datetimeFigureOut">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354920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C2B3E-E166-9F45-B38B-66E03ADAAA90}"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340004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98BC2B3E-E166-9F45-B38B-66E03ADAAA90}"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179388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GB"/>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98BC2B3E-E166-9F45-B38B-66E03ADAAA90}"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BB306-1BC8-D14C-A703-62148D679644}" type="slidenum">
              <a:rPr lang="en-US" smtClean="0"/>
              <a:t>‹#›</a:t>
            </a:fld>
            <a:endParaRPr lang="en-US"/>
          </a:p>
        </p:txBody>
      </p:sp>
    </p:spTree>
    <p:extLst>
      <p:ext uri="{BB962C8B-B14F-4D97-AF65-F5344CB8AC3E}">
        <p14:creationId xmlns:p14="http://schemas.microsoft.com/office/powerpoint/2010/main" val="2798337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98BC2B3E-E166-9F45-B38B-66E03ADAAA90}" type="datetimeFigureOut">
              <a:rPr lang="en-US" smtClean="0"/>
              <a:t>8/7/2023</a:t>
            </a:fld>
            <a:endParaRPr 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45BB306-1BC8-D14C-A703-62148D679644}" type="slidenum">
              <a:rPr lang="en-US" smtClean="0"/>
              <a:t>‹#›</a:t>
            </a:fld>
            <a:endParaRPr lang="en-US"/>
          </a:p>
        </p:txBody>
      </p:sp>
    </p:spTree>
    <p:extLst>
      <p:ext uri="{BB962C8B-B14F-4D97-AF65-F5344CB8AC3E}">
        <p14:creationId xmlns:p14="http://schemas.microsoft.com/office/powerpoint/2010/main" val="1919903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ontentmarketinginstitute.com/2018/10/boost-content-readability/#:~:text=At%20its%20purest%2C%20readability%20is,presented%20in%20the%20best%20way."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hyperlink" Target="https://www.pinkelephantmedia.co.uk/" TargetMode="External"/><Relationship Id="rId4" Type="http://schemas.openxmlformats.org/officeDocument/2006/relationships/hyperlink" Target="https://pinkelephantmedia.co.uk/training/courses/search-engine-optimisation-seo-training-cours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pinkelephantmedia.co.uk/" TargetMode="Externa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C1012-B8E3-DE6A-99A9-DC3EFD5B049F}"/>
              </a:ext>
            </a:extLst>
          </p:cNvPr>
          <p:cNvPicPr>
            <a:picLocks noChangeAspect="1"/>
          </p:cNvPicPr>
          <p:nvPr/>
        </p:nvPicPr>
        <p:blipFill>
          <a:blip r:embed="rId2"/>
          <a:stretch>
            <a:fillRect/>
          </a:stretch>
        </p:blipFill>
        <p:spPr>
          <a:xfrm>
            <a:off x="-13211" y="0"/>
            <a:ext cx="7572886" cy="10673194"/>
          </a:xfrm>
          <a:prstGeom prst="rect">
            <a:avLst/>
          </a:prstGeom>
        </p:spPr>
      </p:pic>
    </p:spTree>
    <p:extLst>
      <p:ext uri="{BB962C8B-B14F-4D97-AF65-F5344CB8AC3E}">
        <p14:creationId xmlns:p14="http://schemas.microsoft.com/office/powerpoint/2010/main" val="212290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1037"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2144177"/>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“Free Help “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This is somewhere in between a soft and hard sell approach.  It is obvious that you want to provide free advice in order to sell your services but as long as you say it is free they won’t feel too pressurised.  If you have a clinic that offers free advice each month to a few people then this could also look time critical. </a:t>
            </a:r>
          </a:p>
          <a:p>
            <a:pPr>
              <a:spcAft>
                <a:spcPts val="150"/>
              </a:spcAft>
            </a:pPr>
            <a:endParaRPr lang="en-GB" sz="1400" dirty="0">
              <a:solidFill>
                <a:srgbClr val="080827"/>
              </a:solidFill>
              <a:latin typeface="Aktiv Grotesk" panose="020B0504020202020204" pitchFamily="34" charset="0"/>
              <a:cs typeface="Aktiv Grotesk" panose="020B0504020202020204" pitchFamily="34" charset="0"/>
            </a:endParaRPr>
          </a:p>
          <a:p>
            <a:pPr>
              <a:spcAft>
                <a:spcPts val="150"/>
              </a:spcAft>
            </a:pPr>
            <a:r>
              <a:rPr lang="en-GB" sz="1400" dirty="0">
                <a:solidFill>
                  <a:srgbClr val="080827"/>
                </a:solidFill>
                <a:latin typeface="Aktiv Grotesk" panose="020B0504020202020204" pitchFamily="34" charset="0"/>
                <a:cs typeface="Aktiv Grotesk" panose="020B0504020202020204" pitchFamily="34" charset="0"/>
              </a:rPr>
              <a:t>Note you could here use a diary link or have a book a call page on your website to increase traffic.</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8D6789F8-A8EE-5582-6B03-9886259F2976}"/>
              </a:ext>
            </a:extLst>
          </p:cNvPr>
          <p:cNvGrpSpPr/>
          <p:nvPr/>
        </p:nvGrpSpPr>
        <p:grpSpPr>
          <a:xfrm>
            <a:off x="1159126" y="3818503"/>
            <a:ext cx="5263823" cy="981374"/>
            <a:chOff x="1293379" y="2611495"/>
            <a:chExt cx="4206240" cy="981374"/>
          </a:xfrm>
        </p:grpSpPr>
        <p:sp>
          <p:nvSpPr>
            <p:cNvPr id="5" name="object 3">
              <a:extLst>
                <a:ext uri="{FF2B5EF4-FFF2-40B4-BE49-F238E27FC236}">
                  <a16:creationId xmlns:a16="http://schemas.microsoft.com/office/drawing/2014/main" id="{5876AB09-F787-6E85-1C45-E3FC106934CC}"/>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384937B5-BA3C-7445-E645-E0AC3784F5BF}"/>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AAB16B6E-4C51-6F73-83DE-030644B18158}"/>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75D7BAE8-31A0-C6AC-0721-057187CC90A0}"/>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6E6EA048-3C70-D338-0A43-4F602AAD9CAE}"/>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C0404FB4-1366-A62A-AC6E-5E8BFAFD9B16}"/>
              </a:ext>
            </a:extLst>
          </p:cNvPr>
          <p:cNvSpPr txBox="1"/>
          <p:nvPr/>
        </p:nvSpPr>
        <p:spPr>
          <a:xfrm>
            <a:off x="1692011" y="4632920"/>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175E184A-D6CD-B6C2-9852-CCB15A38A3AD}"/>
              </a:ext>
            </a:extLst>
          </p:cNvPr>
          <p:cNvSpPr txBox="1"/>
          <p:nvPr/>
        </p:nvSpPr>
        <p:spPr>
          <a:xfrm>
            <a:off x="2866667" y="4627306"/>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3CCFCB32-C851-6510-6799-F324763A14A2}"/>
              </a:ext>
            </a:extLst>
          </p:cNvPr>
          <p:cNvGrpSpPr/>
          <p:nvPr/>
        </p:nvGrpSpPr>
        <p:grpSpPr>
          <a:xfrm>
            <a:off x="2712329" y="4666654"/>
            <a:ext cx="1431925" cy="121920"/>
            <a:chOff x="2848179" y="3459646"/>
            <a:chExt cx="1431925" cy="121920"/>
          </a:xfrm>
        </p:grpSpPr>
        <p:sp>
          <p:nvSpPr>
            <p:cNvPr id="16" name="object 12">
              <a:extLst>
                <a:ext uri="{FF2B5EF4-FFF2-40B4-BE49-F238E27FC236}">
                  <a16:creationId xmlns:a16="http://schemas.microsoft.com/office/drawing/2014/main" id="{28D5598B-213D-70C2-18EC-B1D03C79B129}"/>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120B08EC-99F5-6B13-BD28-B41CA271DEED}"/>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296FBC96-4179-D821-6F31-11E5E9D731CA}"/>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51DB271E-C875-29D3-BD72-00D0DFC0D814}"/>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492E8583-F4BF-5FF6-F7DB-FEBDD2EDA4E4}"/>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20CF350C-2306-88CB-B052-1DD69B893405}"/>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0AF8B1DE-A990-EF13-BC73-3DFC08CB4270}"/>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AC9144D3-5124-335D-E79E-5D02277C5352}"/>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0163A18C-71AC-5FD1-5905-77FC066FF064}"/>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17C60AD3-5A85-48FF-C4DE-DDB89DE1F750}"/>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E45A1E82-0C38-29DC-8882-3014B2B32643}"/>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EDD73D25-5961-9818-667A-2410CB84ED77}"/>
              </a:ext>
            </a:extLst>
          </p:cNvPr>
          <p:cNvSpPr txBox="1"/>
          <p:nvPr/>
        </p:nvSpPr>
        <p:spPr>
          <a:xfrm>
            <a:off x="1144829" y="4268745"/>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E3B7E958-0E83-F8D5-A863-2F88CB2E3294}"/>
              </a:ext>
            </a:extLst>
          </p:cNvPr>
          <p:cNvSpPr txBox="1"/>
          <p:nvPr/>
        </p:nvSpPr>
        <p:spPr>
          <a:xfrm>
            <a:off x="1136710" y="4938790"/>
            <a:ext cx="5294185" cy="2691506"/>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As  an expert in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what you do], </a:t>
            </a:r>
            <a:r>
              <a:rPr lang="en-US" sz="1000" dirty="0">
                <a:latin typeface="Aktiv Grotesk" panose="020B0504020202020204" pitchFamily="34" charset="0"/>
                <a:ea typeface="Aktiv Grotesk" panose="020B0504020202020204" pitchFamily="34" charset="0"/>
                <a:cs typeface="Aktiv Grotesk" panose="020B0504020202020204" pitchFamily="34" charset="0"/>
              </a:rPr>
              <a:t>I take great pride in helping clients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what pain point you help solve] .  </a:t>
            </a:r>
            <a:r>
              <a:rPr lang="en-US" sz="1000" dirty="0">
                <a:latin typeface="Aktiv Grotesk" panose="020B0504020202020204" pitchFamily="34" charset="0"/>
                <a:ea typeface="Aktiv Grotesk" panose="020B0504020202020204" pitchFamily="34" charset="0"/>
                <a:cs typeface="Aktiv Grotesk" panose="020B0504020202020204" pitchFamily="34" charset="0"/>
              </a:rPr>
              <a:t>Please see all our google reviews for free advice given.</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was reviewing your company the other day and believe we can help you [insert the result of what a client would want to achieve after working with you].</a:t>
            </a:r>
          </a:p>
          <a:p>
            <a:pPr marL="71120" marR="95885">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Do you have time to jump on a call to discuss some of these basic tactics or would you like me to  send you a video report on my findings? Either way, it is free of cost. I  simply want to talk more, provide some advice and learn more about your business and your goals and if you were looking for a company to work with in the future you may consider us. We believe in delivering value up front so If this sounds good to you, shoot me a quick reply as to your preference of a video overview or booking a meeting. </a:t>
            </a:r>
          </a:p>
          <a:p>
            <a:pPr marL="71120" marR="95885">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Thanks for your time</a:t>
            </a:r>
          </a:p>
          <a:p>
            <a:pPr marL="71120" marR="113664">
              <a:lnSpc>
                <a:spcPct val="102299"/>
              </a:lnSpc>
              <a:spcBef>
                <a:spcPts val="975"/>
              </a:spcBef>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29" name="object 28">
            <a:extLst>
              <a:ext uri="{FF2B5EF4-FFF2-40B4-BE49-F238E27FC236}">
                <a16:creationId xmlns:a16="http://schemas.microsoft.com/office/drawing/2014/main" id="{18E2F09D-1F00-B651-8185-B6178D07E929}"/>
              </a:ext>
            </a:extLst>
          </p:cNvPr>
          <p:cNvSpPr txBox="1"/>
          <p:nvPr/>
        </p:nvSpPr>
        <p:spPr>
          <a:xfrm>
            <a:off x="1157530" y="3531108"/>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4F3C1FE1-6B54-3745-DB30-94BE1D61EAA2}"/>
              </a:ext>
            </a:extLst>
          </p:cNvPr>
          <p:cNvSpPr txBox="1"/>
          <p:nvPr/>
        </p:nvSpPr>
        <p:spPr>
          <a:xfrm>
            <a:off x="1157530" y="3888333"/>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F6068172-E693-ABD0-4BB2-910345BC165F}"/>
              </a:ext>
            </a:extLst>
          </p:cNvPr>
          <p:cNvSpPr/>
          <p:nvPr/>
        </p:nvSpPr>
        <p:spPr>
          <a:xfrm>
            <a:off x="1006399" y="3365165"/>
            <a:ext cx="5546875" cy="4535251"/>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2158405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0804"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584775"/>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“My boss asked me “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endParaRPr lang="en-GB" sz="1400" dirty="0">
              <a:solidFill>
                <a:srgbClr val="080827"/>
              </a:solidFill>
              <a:latin typeface="Aktiv Grotesk" panose="020B0504020202020204" pitchFamily="34" charset="0"/>
              <a:cs typeface="Aktiv Grotesk" panose="020B0504020202020204" pitchFamily="34" charset="0"/>
            </a:endParaRP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sp>
        <p:nvSpPr>
          <p:cNvPr id="14" name="TextBox 13">
            <a:extLst>
              <a:ext uri="{FF2B5EF4-FFF2-40B4-BE49-F238E27FC236}">
                <a16:creationId xmlns:a16="http://schemas.microsoft.com/office/drawing/2014/main" id="{94B774E4-F20E-13CD-37A8-7027A221EC40}"/>
              </a:ext>
            </a:extLst>
          </p:cNvPr>
          <p:cNvSpPr txBox="1"/>
          <p:nvPr/>
        </p:nvSpPr>
        <p:spPr>
          <a:xfrm>
            <a:off x="933626" y="5337185"/>
            <a:ext cx="5467558" cy="584775"/>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“Provide value“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endParaRPr lang="en-GB" sz="1400" dirty="0">
              <a:solidFill>
                <a:srgbClr val="080827"/>
              </a:solidFill>
              <a:latin typeface="Aktiv Grotesk" panose="020B050402020202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1EAA477C-A499-2D6D-CE48-DC6E753FDAEE}"/>
              </a:ext>
            </a:extLst>
          </p:cNvPr>
          <p:cNvGrpSpPr/>
          <p:nvPr/>
        </p:nvGrpSpPr>
        <p:grpSpPr>
          <a:xfrm>
            <a:off x="1127597" y="1829507"/>
            <a:ext cx="5263823" cy="981374"/>
            <a:chOff x="1293379" y="2611495"/>
            <a:chExt cx="4206240" cy="981374"/>
          </a:xfrm>
        </p:grpSpPr>
        <p:sp>
          <p:nvSpPr>
            <p:cNvPr id="5" name="object 3">
              <a:extLst>
                <a:ext uri="{FF2B5EF4-FFF2-40B4-BE49-F238E27FC236}">
                  <a16:creationId xmlns:a16="http://schemas.microsoft.com/office/drawing/2014/main" id="{338A36B2-39F0-3786-3AAE-A94FA9E188BA}"/>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DB63DE8E-B62E-44A1-8F9D-66D890324B9F}"/>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B956254B-944D-2041-CD53-D84BFA611305}"/>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624EEDEA-7BAF-4276-B0F0-CB4B5F469C26}"/>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7E493F88-BA44-FC83-FB1E-49E1F019F1A2}"/>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B721805E-33AA-A77B-9570-A1BAD6563737}"/>
              </a:ext>
            </a:extLst>
          </p:cNvPr>
          <p:cNvSpPr txBox="1"/>
          <p:nvPr/>
        </p:nvSpPr>
        <p:spPr>
          <a:xfrm>
            <a:off x="1660482" y="2643924"/>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7" name="object 10">
            <a:extLst>
              <a:ext uri="{FF2B5EF4-FFF2-40B4-BE49-F238E27FC236}">
                <a16:creationId xmlns:a16="http://schemas.microsoft.com/office/drawing/2014/main" id="{2E3816B7-0A1F-90B5-6C76-5D528F5F0EFE}"/>
              </a:ext>
            </a:extLst>
          </p:cNvPr>
          <p:cNvSpPr txBox="1"/>
          <p:nvPr/>
        </p:nvSpPr>
        <p:spPr>
          <a:xfrm>
            <a:off x="2835138" y="2638310"/>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8" name="object 11">
            <a:extLst>
              <a:ext uri="{FF2B5EF4-FFF2-40B4-BE49-F238E27FC236}">
                <a16:creationId xmlns:a16="http://schemas.microsoft.com/office/drawing/2014/main" id="{AB6CE252-503F-BE12-BF8D-47C0D9271C25}"/>
              </a:ext>
            </a:extLst>
          </p:cNvPr>
          <p:cNvGrpSpPr/>
          <p:nvPr/>
        </p:nvGrpSpPr>
        <p:grpSpPr>
          <a:xfrm>
            <a:off x="2680800" y="2677658"/>
            <a:ext cx="1431925" cy="121920"/>
            <a:chOff x="2848179" y="3459646"/>
            <a:chExt cx="1431925" cy="121920"/>
          </a:xfrm>
        </p:grpSpPr>
        <p:sp>
          <p:nvSpPr>
            <p:cNvPr id="19" name="object 12">
              <a:extLst>
                <a:ext uri="{FF2B5EF4-FFF2-40B4-BE49-F238E27FC236}">
                  <a16:creationId xmlns:a16="http://schemas.microsoft.com/office/drawing/2014/main" id="{CD461021-B9A5-A69D-8BDC-8B83ED04BF05}"/>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0" name="object 13">
              <a:extLst>
                <a:ext uri="{FF2B5EF4-FFF2-40B4-BE49-F238E27FC236}">
                  <a16:creationId xmlns:a16="http://schemas.microsoft.com/office/drawing/2014/main" id="{43237007-8F48-A35F-30ED-5DAA265E20AD}"/>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21" name="object 14">
              <a:extLst>
                <a:ext uri="{FF2B5EF4-FFF2-40B4-BE49-F238E27FC236}">
                  <a16:creationId xmlns:a16="http://schemas.microsoft.com/office/drawing/2014/main" id="{9215121D-9709-6E23-656F-7B5BD4196022}"/>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22" name="object 15">
              <a:extLst>
                <a:ext uri="{FF2B5EF4-FFF2-40B4-BE49-F238E27FC236}">
                  <a16:creationId xmlns:a16="http://schemas.microsoft.com/office/drawing/2014/main" id="{CA5CD8F6-CFE2-5438-43F1-0DB00CF3B084}"/>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3" name="object 16">
              <a:extLst>
                <a:ext uri="{FF2B5EF4-FFF2-40B4-BE49-F238E27FC236}">
                  <a16:creationId xmlns:a16="http://schemas.microsoft.com/office/drawing/2014/main" id="{91CDEE98-7D75-87A6-92B9-6899D4E7939D}"/>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4" name="object 17">
              <a:extLst>
                <a:ext uri="{FF2B5EF4-FFF2-40B4-BE49-F238E27FC236}">
                  <a16:creationId xmlns:a16="http://schemas.microsoft.com/office/drawing/2014/main" id="{D7CFD036-9AC2-05C7-3E50-5FBEBDBAAB4B}"/>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5" name="object 18">
              <a:extLst>
                <a:ext uri="{FF2B5EF4-FFF2-40B4-BE49-F238E27FC236}">
                  <a16:creationId xmlns:a16="http://schemas.microsoft.com/office/drawing/2014/main" id="{CB040CC3-7AB7-D4C0-D103-DFE4C3B2F7B1}"/>
                </a:ext>
              </a:extLst>
            </p:cNvPr>
            <p:cNvPicPr/>
            <p:nvPr/>
          </p:nvPicPr>
          <p:blipFill>
            <a:blip r:embed="rId5" cstate="print"/>
            <a:stretch>
              <a:fillRect/>
            </a:stretch>
          </p:blipFill>
          <p:spPr>
            <a:xfrm>
              <a:off x="3333771" y="3474575"/>
              <a:ext cx="133219" cy="91974"/>
            </a:xfrm>
            <a:prstGeom prst="rect">
              <a:avLst/>
            </a:prstGeom>
          </p:spPr>
        </p:pic>
        <p:pic>
          <p:nvPicPr>
            <p:cNvPr id="26" name="object 19">
              <a:extLst>
                <a:ext uri="{FF2B5EF4-FFF2-40B4-BE49-F238E27FC236}">
                  <a16:creationId xmlns:a16="http://schemas.microsoft.com/office/drawing/2014/main" id="{7EDA3957-D3B2-3433-F726-152A5A405A47}"/>
                </a:ext>
              </a:extLst>
            </p:cNvPr>
            <p:cNvPicPr/>
            <p:nvPr/>
          </p:nvPicPr>
          <p:blipFill>
            <a:blip r:embed="rId6" cstate="print"/>
            <a:stretch>
              <a:fillRect/>
            </a:stretch>
          </p:blipFill>
          <p:spPr>
            <a:xfrm>
              <a:off x="3554131" y="3464415"/>
              <a:ext cx="112533" cy="112293"/>
            </a:xfrm>
            <a:prstGeom prst="rect">
              <a:avLst/>
            </a:prstGeom>
          </p:spPr>
        </p:pic>
        <p:pic>
          <p:nvPicPr>
            <p:cNvPr id="27" name="object 20">
              <a:extLst>
                <a:ext uri="{FF2B5EF4-FFF2-40B4-BE49-F238E27FC236}">
                  <a16:creationId xmlns:a16="http://schemas.microsoft.com/office/drawing/2014/main" id="{07DE86F5-1385-2DB5-9155-8EA61656EE05}"/>
                </a:ext>
              </a:extLst>
            </p:cNvPr>
            <p:cNvPicPr/>
            <p:nvPr/>
          </p:nvPicPr>
          <p:blipFill>
            <a:blip r:embed="rId7" cstate="print"/>
            <a:stretch>
              <a:fillRect/>
            </a:stretch>
          </p:blipFill>
          <p:spPr>
            <a:xfrm>
              <a:off x="3756978" y="3459646"/>
              <a:ext cx="117236" cy="121831"/>
            </a:xfrm>
            <a:prstGeom prst="rect">
              <a:avLst/>
            </a:prstGeom>
          </p:spPr>
        </p:pic>
        <p:pic>
          <p:nvPicPr>
            <p:cNvPr id="28" name="object 21">
              <a:extLst>
                <a:ext uri="{FF2B5EF4-FFF2-40B4-BE49-F238E27FC236}">
                  <a16:creationId xmlns:a16="http://schemas.microsoft.com/office/drawing/2014/main" id="{C4F1BDD4-55A3-D602-A176-130289CC8793}"/>
                </a:ext>
              </a:extLst>
            </p:cNvPr>
            <p:cNvPicPr/>
            <p:nvPr/>
          </p:nvPicPr>
          <p:blipFill>
            <a:blip r:embed="rId8" cstate="print"/>
            <a:stretch>
              <a:fillRect/>
            </a:stretch>
          </p:blipFill>
          <p:spPr>
            <a:xfrm>
              <a:off x="3958183" y="3459646"/>
              <a:ext cx="117237" cy="121831"/>
            </a:xfrm>
            <a:prstGeom prst="rect">
              <a:avLst/>
            </a:prstGeom>
          </p:spPr>
        </p:pic>
        <p:sp>
          <p:nvSpPr>
            <p:cNvPr id="29" name="object 22">
              <a:extLst>
                <a:ext uri="{FF2B5EF4-FFF2-40B4-BE49-F238E27FC236}">
                  <a16:creationId xmlns:a16="http://schemas.microsoft.com/office/drawing/2014/main" id="{CBE2BCE7-30ED-CF51-2146-57DFC322C666}"/>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30" name="object 23">
            <a:extLst>
              <a:ext uri="{FF2B5EF4-FFF2-40B4-BE49-F238E27FC236}">
                <a16:creationId xmlns:a16="http://schemas.microsoft.com/office/drawing/2014/main" id="{A7A8E746-E833-E615-56B8-88CB6B92E801}"/>
              </a:ext>
            </a:extLst>
          </p:cNvPr>
          <p:cNvSpPr txBox="1"/>
          <p:nvPr/>
        </p:nvSpPr>
        <p:spPr>
          <a:xfrm>
            <a:off x="1113300" y="2279749"/>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31" name="object 27">
            <a:extLst>
              <a:ext uri="{FF2B5EF4-FFF2-40B4-BE49-F238E27FC236}">
                <a16:creationId xmlns:a16="http://schemas.microsoft.com/office/drawing/2014/main" id="{34800124-D0CC-E174-D5B8-0F69391BFF96}"/>
              </a:ext>
            </a:extLst>
          </p:cNvPr>
          <p:cNvSpPr txBox="1"/>
          <p:nvPr/>
        </p:nvSpPr>
        <p:spPr>
          <a:xfrm>
            <a:off x="1105181" y="2949794"/>
            <a:ext cx="5294185" cy="1906676"/>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My {boss, CEO, CFO </a:t>
            </a:r>
            <a:r>
              <a:rPr lang="en-US" sz="1000" dirty="0" err="1">
                <a:latin typeface="Aktiv Grotesk" panose="020B0504020202020204" pitchFamily="34" charset="0"/>
                <a:ea typeface="Aktiv Grotesk" panose="020B0504020202020204" pitchFamily="34" charset="0"/>
                <a:cs typeface="Aktiv Grotesk" panose="020B0504020202020204" pitchFamily="34" charset="0"/>
              </a:rPr>
              <a:t>etc</a:t>
            </a:r>
            <a:r>
              <a:rPr lang="en-US" sz="1000" dirty="0">
                <a:latin typeface="Aktiv Grotesk" panose="020B0504020202020204" pitchFamily="34" charset="0"/>
                <a:ea typeface="Aktiv Grotesk" panose="020B0504020202020204" pitchFamily="34" charset="0"/>
                <a:cs typeface="Aktiv Grotesk" panose="020B0504020202020204" pitchFamily="34" charset="0"/>
              </a:rPr>
              <a:t>] asked me to reach out to you.</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Our company [Insert company name], is specifically designed to help [insert the main pain point you solve for this client].</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Our customers enjoy [insert core benefits or value proposition]</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would love to chat with you if possible to discuss how we can help you and show you some of the results we have achieved for other clients.</a:t>
            </a:r>
          </a:p>
          <a:p>
            <a:pPr marL="71120" marR="113664">
              <a:lnSpc>
                <a:spcPct val="102299"/>
              </a:lnSpc>
              <a:spcBef>
                <a:spcPts val="975"/>
              </a:spcBef>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2" name="object 28">
            <a:extLst>
              <a:ext uri="{FF2B5EF4-FFF2-40B4-BE49-F238E27FC236}">
                <a16:creationId xmlns:a16="http://schemas.microsoft.com/office/drawing/2014/main" id="{B85FB137-DAA0-A99B-90D6-E8C68DD62D13}"/>
              </a:ext>
            </a:extLst>
          </p:cNvPr>
          <p:cNvSpPr txBox="1"/>
          <p:nvPr/>
        </p:nvSpPr>
        <p:spPr>
          <a:xfrm>
            <a:off x="1126001" y="1542112"/>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3" name="object 29">
            <a:extLst>
              <a:ext uri="{FF2B5EF4-FFF2-40B4-BE49-F238E27FC236}">
                <a16:creationId xmlns:a16="http://schemas.microsoft.com/office/drawing/2014/main" id="{45549BBA-AB4C-681B-B79B-64D14FA78793}"/>
              </a:ext>
            </a:extLst>
          </p:cNvPr>
          <p:cNvSpPr txBox="1"/>
          <p:nvPr/>
        </p:nvSpPr>
        <p:spPr>
          <a:xfrm>
            <a:off x="1126001" y="1899337"/>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4" name="object 30">
            <a:extLst>
              <a:ext uri="{FF2B5EF4-FFF2-40B4-BE49-F238E27FC236}">
                <a16:creationId xmlns:a16="http://schemas.microsoft.com/office/drawing/2014/main" id="{E208D40E-5953-BC4E-2927-995129F8AF48}"/>
              </a:ext>
            </a:extLst>
          </p:cNvPr>
          <p:cNvSpPr/>
          <p:nvPr/>
        </p:nvSpPr>
        <p:spPr>
          <a:xfrm>
            <a:off x="974870" y="1376169"/>
            <a:ext cx="5546875" cy="3657427"/>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grpSp>
        <p:nvGrpSpPr>
          <p:cNvPr id="35" name="object 2">
            <a:extLst>
              <a:ext uri="{FF2B5EF4-FFF2-40B4-BE49-F238E27FC236}">
                <a16:creationId xmlns:a16="http://schemas.microsoft.com/office/drawing/2014/main" id="{F061465F-43D9-8F8B-B0AE-61EF6F07DAE5}"/>
              </a:ext>
            </a:extLst>
          </p:cNvPr>
          <p:cNvGrpSpPr/>
          <p:nvPr/>
        </p:nvGrpSpPr>
        <p:grpSpPr>
          <a:xfrm>
            <a:off x="1127597" y="6314183"/>
            <a:ext cx="5263823" cy="981374"/>
            <a:chOff x="1293379" y="2611495"/>
            <a:chExt cx="4206240" cy="981374"/>
          </a:xfrm>
        </p:grpSpPr>
        <p:sp>
          <p:nvSpPr>
            <p:cNvPr id="36" name="object 3">
              <a:extLst>
                <a:ext uri="{FF2B5EF4-FFF2-40B4-BE49-F238E27FC236}">
                  <a16:creationId xmlns:a16="http://schemas.microsoft.com/office/drawing/2014/main" id="{DB5C023E-8D9E-30D0-565E-506AB8701061}"/>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7" name="object 4">
              <a:extLst>
                <a:ext uri="{FF2B5EF4-FFF2-40B4-BE49-F238E27FC236}">
                  <a16:creationId xmlns:a16="http://schemas.microsoft.com/office/drawing/2014/main" id="{874960CF-DE0A-5842-0DC9-F143FFBE6DBA}"/>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8" name="object 5">
              <a:extLst>
                <a:ext uri="{FF2B5EF4-FFF2-40B4-BE49-F238E27FC236}">
                  <a16:creationId xmlns:a16="http://schemas.microsoft.com/office/drawing/2014/main" id="{B0103C66-82DB-FF40-B940-91900BF39505}"/>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39" name="object 6">
              <a:extLst>
                <a:ext uri="{FF2B5EF4-FFF2-40B4-BE49-F238E27FC236}">
                  <a16:creationId xmlns:a16="http://schemas.microsoft.com/office/drawing/2014/main" id="{B8F76B34-EE46-FB9A-4C96-ACE6D4E46D15}"/>
                </a:ext>
              </a:extLst>
            </p:cNvPr>
            <p:cNvPicPr/>
            <p:nvPr/>
          </p:nvPicPr>
          <p:blipFill>
            <a:blip r:embed="rId3" cstate="print"/>
            <a:stretch>
              <a:fillRect/>
            </a:stretch>
          </p:blipFill>
          <p:spPr>
            <a:xfrm>
              <a:off x="1293380" y="3448242"/>
              <a:ext cx="140207" cy="144627"/>
            </a:xfrm>
            <a:prstGeom prst="rect">
              <a:avLst/>
            </a:prstGeom>
          </p:spPr>
        </p:pic>
        <p:pic>
          <p:nvPicPr>
            <p:cNvPr id="40" name="object 7">
              <a:extLst>
                <a:ext uri="{FF2B5EF4-FFF2-40B4-BE49-F238E27FC236}">
                  <a16:creationId xmlns:a16="http://schemas.microsoft.com/office/drawing/2014/main" id="{B6DE6E21-9E83-9A2D-4D21-3E6E0E72D925}"/>
                </a:ext>
              </a:extLst>
            </p:cNvPr>
            <p:cNvPicPr/>
            <p:nvPr/>
          </p:nvPicPr>
          <p:blipFill>
            <a:blip r:embed="rId4" cstate="print"/>
            <a:stretch>
              <a:fillRect/>
            </a:stretch>
          </p:blipFill>
          <p:spPr>
            <a:xfrm>
              <a:off x="1517555" y="3448766"/>
              <a:ext cx="139192" cy="143586"/>
            </a:xfrm>
            <a:prstGeom prst="rect">
              <a:avLst/>
            </a:prstGeom>
          </p:spPr>
        </p:pic>
      </p:grpSp>
      <p:sp>
        <p:nvSpPr>
          <p:cNvPr id="41" name="object 9">
            <a:extLst>
              <a:ext uri="{FF2B5EF4-FFF2-40B4-BE49-F238E27FC236}">
                <a16:creationId xmlns:a16="http://schemas.microsoft.com/office/drawing/2014/main" id="{F00AE90C-2977-5802-E2DB-63C076CA723C}"/>
              </a:ext>
            </a:extLst>
          </p:cNvPr>
          <p:cNvSpPr txBox="1"/>
          <p:nvPr/>
        </p:nvSpPr>
        <p:spPr>
          <a:xfrm>
            <a:off x="1660482" y="7128600"/>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42" name="object 10">
            <a:extLst>
              <a:ext uri="{FF2B5EF4-FFF2-40B4-BE49-F238E27FC236}">
                <a16:creationId xmlns:a16="http://schemas.microsoft.com/office/drawing/2014/main" id="{C1ED84C1-FBDA-B604-A208-202FB8FFA303}"/>
              </a:ext>
            </a:extLst>
          </p:cNvPr>
          <p:cNvSpPr txBox="1"/>
          <p:nvPr/>
        </p:nvSpPr>
        <p:spPr>
          <a:xfrm>
            <a:off x="2835138" y="7122986"/>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43" name="object 11">
            <a:extLst>
              <a:ext uri="{FF2B5EF4-FFF2-40B4-BE49-F238E27FC236}">
                <a16:creationId xmlns:a16="http://schemas.microsoft.com/office/drawing/2014/main" id="{4781F293-FEFE-82A9-ADD2-27C2C5878886}"/>
              </a:ext>
            </a:extLst>
          </p:cNvPr>
          <p:cNvGrpSpPr/>
          <p:nvPr/>
        </p:nvGrpSpPr>
        <p:grpSpPr>
          <a:xfrm>
            <a:off x="2680800" y="7162334"/>
            <a:ext cx="1431925" cy="121920"/>
            <a:chOff x="2848179" y="3459646"/>
            <a:chExt cx="1431925" cy="121920"/>
          </a:xfrm>
        </p:grpSpPr>
        <p:sp>
          <p:nvSpPr>
            <p:cNvPr id="44" name="object 12">
              <a:extLst>
                <a:ext uri="{FF2B5EF4-FFF2-40B4-BE49-F238E27FC236}">
                  <a16:creationId xmlns:a16="http://schemas.microsoft.com/office/drawing/2014/main" id="{FFAF026E-B7A5-98EE-B850-7551441EE091}"/>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5" name="object 13">
              <a:extLst>
                <a:ext uri="{FF2B5EF4-FFF2-40B4-BE49-F238E27FC236}">
                  <a16:creationId xmlns:a16="http://schemas.microsoft.com/office/drawing/2014/main" id="{123CC891-32BC-91F7-46B5-61A828AB1805}"/>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46" name="object 14">
              <a:extLst>
                <a:ext uri="{FF2B5EF4-FFF2-40B4-BE49-F238E27FC236}">
                  <a16:creationId xmlns:a16="http://schemas.microsoft.com/office/drawing/2014/main" id="{DE3563B8-3994-2423-BCE3-676BEE0C76DE}"/>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47" name="object 15">
              <a:extLst>
                <a:ext uri="{FF2B5EF4-FFF2-40B4-BE49-F238E27FC236}">
                  <a16:creationId xmlns:a16="http://schemas.microsoft.com/office/drawing/2014/main" id="{9A1C2C09-735C-F150-8E79-C340EBD9D007}"/>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48" name="object 16">
              <a:extLst>
                <a:ext uri="{FF2B5EF4-FFF2-40B4-BE49-F238E27FC236}">
                  <a16:creationId xmlns:a16="http://schemas.microsoft.com/office/drawing/2014/main" id="{5067E1DA-F240-D8C3-1FAE-1A30459ADF6B}"/>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9" name="object 17">
              <a:extLst>
                <a:ext uri="{FF2B5EF4-FFF2-40B4-BE49-F238E27FC236}">
                  <a16:creationId xmlns:a16="http://schemas.microsoft.com/office/drawing/2014/main" id="{1849A618-6904-EA26-C5DC-02312D948440}"/>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50" name="object 18">
              <a:extLst>
                <a:ext uri="{FF2B5EF4-FFF2-40B4-BE49-F238E27FC236}">
                  <a16:creationId xmlns:a16="http://schemas.microsoft.com/office/drawing/2014/main" id="{B0DD78B9-52F4-9572-E562-02AC93C521CB}"/>
                </a:ext>
              </a:extLst>
            </p:cNvPr>
            <p:cNvPicPr/>
            <p:nvPr/>
          </p:nvPicPr>
          <p:blipFill>
            <a:blip r:embed="rId5" cstate="print"/>
            <a:stretch>
              <a:fillRect/>
            </a:stretch>
          </p:blipFill>
          <p:spPr>
            <a:xfrm>
              <a:off x="3333771" y="3474575"/>
              <a:ext cx="133219" cy="91974"/>
            </a:xfrm>
            <a:prstGeom prst="rect">
              <a:avLst/>
            </a:prstGeom>
          </p:spPr>
        </p:pic>
        <p:pic>
          <p:nvPicPr>
            <p:cNvPr id="51" name="object 19">
              <a:extLst>
                <a:ext uri="{FF2B5EF4-FFF2-40B4-BE49-F238E27FC236}">
                  <a16:creationId xmlns:a16="http://schemas.microsoft.com/office/drawing/2014/main" id="{886C4FE4-290F-0098-A767-D69681AE9AFD}"/>
                </a:ext>
              </a:extLst>
            </p:cNvPr>
            <p:cNvPicPr/>
            <p:nvPr/>
          </p:nvPicPr>
          <p:blipFill>
            <a:blip r:embed="rId6" cstate="print"/>
            <a:stretch>
              <a:fillRect/>
            </a:stretch>
          </p:blipFill>
          <p:spPr>
            <a:xfrm>
              <a:off x="3554131" y="3464415"/>
              <a:ext cx="112533" cy="112293"/>
            </a:xfrm>
            <a:prstGeom prst="rect">
              <a:avLst/>
            </a:prstGeom>
          </p:spPr>
        </p:pic>
        <p:pic>
          <p:nvPicPr>
            <p:cNvPr id="52" name="object 20">
              <a:extLst>
                <a:ext uri="{FF2B5EF4-FFF2-40B4-BE49-F238E27FC236}">
                  <a16:creationId xmlns:a16="http://schemas.microsoft.com/office/drawing/2014/main" id="{7536D3B9-FC25-27EE-5D1A-5BDF470F54C8}"/>
                </a:ext>
              </a:extLst>
            </p:cNvPr>
            <p:cNvPicPr/>
            <p:nvPr/>
          </p:nvPicPr>
          <p:blipFill>
            <a:blip r:embed="rId7" cstate="print"/>
            <a:stretch>
              <a:fillRect/>
            </a:stretch>
          </p:blipFill>
          <p:spPr>
            <a:xfrm>
              <a:off x="3756978" y="3459646"/>
              <a:ext cx="117236" cy="121831"/>
            </a:xfrm>
            <a:prstGeom prst="rect">
              <a:avLst/>
            </a:prstGeom>
          </p:spPr>
        </p:pic>
        <p:pic>
          <p:nvPicPr>
            <p:cNvPr id="53" name="object 21">
              <a:extLst>
                <a:ext uri="{FF2B5EF4-FFF2-40B4-BE49-F238E27FC236}">
                  <a16:creationId xmlns:a16="http://schemas.microsoft.com/office/drawing/2014/main" id="{6171BC4F-B1DB-7B38-F488-C34810620DB9}"/>
                </a:ext>
              </a:extLst>
            </p:cNvPr>
            <p:cNvPicPr/>
            <p:nvPr/>
          </p:nvPicPr>
          <p:blipFill>
            <a:blip r:embed="rId8" cstate="print"/>
            <a:stretch>
              <a:fillRect/>
            </a:stretch>
          </p:blipFill>
          <p:spPr>
            <a:xfrm>
              <a:off x="3958183" y="3459646"/>
              <a:ext cx="117237" cy="121831"/>
            </a:xfrm>
            <a:prstGeom prst="rect">
              <a:avLst/>
            </a:prstGeom>
          </p:spPr>
        </p:pic>
        <p:sp>
          <p:nvSpPr>
            <p:cNvPr id="54" name="object 22">
              <a:extLst>
                <a:ext uri="{FF2B5EF4-FFF2-40B4-BE49-F238E27FC236}">
                  <a16:creationId xmlns:a16="http://schemas.microsoft.com/office/drawing/2014/main" id="{C1EAACD4-69C3-6385-B635-155FF188794C}"/>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55" name="object 23">
            <a:extLst>
              <a:ext uri="{FF2B5EF4-FFF2-40B4-BE49-F238E27FC236}">
                <a16:creationId xmlns:a16="http://schemas.microsoft.com/office/drawing/2014/main" id="{736985BB-19D1-49BD-D283-8494394C8097}"/>
              </a:ext>
            </a:extLst>
          </p:cNvPr>
          <p:cNvSpPr txBox="1"/>
          <p:nvPr/>
        </p:nvSpPr>
        <p:spPr>
          <a:xfrm>
            <a:off x="1113300" y="6764425"/>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56" name="object 27">
            <a:extLst>
              <a:ext uri="{FF2B5EF4-FFF2-40B4-BE49-F238E27FC236}">
                <a16:creationId xmlns:a16="http://schemas.microsoft.com/office/drawing/2014/main" id="{733C1274-32ED-46F0-5EFF-E75896FFB882}"/>
              </a:ext>
            </a:extLst>
          </p:cNvPr>
          <p:cNvSpPr txBox="1"/>
          <p:nvPr/>
        </p:nvSpPr>
        <p:spPr>
          <a:xfrm>
            <a:off x="1105181" y="7434470"/>
            <a:ext cx="5294185" cy="1935402"/>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My name is [insert first name], [position] at [company].  We recently published a post [insert title of post with link].  In it we [detail what the blog article contains and the main key take away points]</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Due to your expertise in [insert industry or topic], we included [how you referenced them in the blog post </a:t>
            </a:r>
            <a:r>
              <a:rPr lang="en-US" sz="1000" dirty="0" err="1">
                <a:latin typeface="Aktiv Grotesk" panose="020B0504020202020204" pitchFamily="34" charset="0"/>
                <a:ea typeface="Aktiv Grotesk" panose="020B0504020202020204" pitchFamily="34" charset="0"/>
                <a:cs typeface="Aktiv Grotesk" panose="020B0504020202020204" pitchFamily="34" charset="0"/>
              </a:rPr>
              <a:t>etc</a:t>
            </a:r>
            <a:r>
              <a:rPr lang="en-US" sz="1000" dirty="0">
                <a:latin typeface="Aktiv Grotesk" panose="020B0504020202020204" pitchFamily="34" charset="0"/>
                <a:ea typeface="Aktiv Grotesk" panose="020B0504020202020204" pitchFamily="34" charset="0"/>
                <a:cs typeface="Aktiv Grotesk" panose="020B0504020202020204" pitchFamily="34" charset="0"/>
              </a:rPr>
              <a:t>].  Thanks so much for sharing your knowledge, it made this post much stronger.</a:t>
            </a:r>
          </a:p>
          <a:p>
            <a:pPr marL="71120" marR="14859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would love to hear your thoughts or if you any additional comments you want to add.</a:t>
            </a:r>
          </a:p>
          <a:p>
            <a:pPr marL="71120" marR="113664">
              <a:lnSpc>
                <a:spcPct val="102299"/>
              </a:lnSpc>
              <a:spcBef>
                <a:spcPts val="975"/>
              </a:spcBef>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57" name="object 28">
            <a:extLst>
              <a:ext uri="{FF2B5EF4-FFF2-40B4-BE49-F238E27FC236}">
                <a16:creationId xmlns:a16="http://schemas.microsoft.com/office/drawing/2014/main" id="{0993727C-2C46-65D1-9661-163F2C86AD33}"/>
              </a:ext>
            </a:extLst>
          </p:cNvPr>
          <p:cNvSpPr txBox="1"/>
          <p:nvPr/>
        </p:nvSpPr>
        <p:spPr>
          <a:xfrm>
            <a:off x="1126001" y="6026788"/>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58" name="object 29">
            <a:extLst>
              <a:ext uri="{FF2B5EF4-FFF2-40B4-BE49-F238E27FC236}">
                <a16:creationId xmlns:a16="http://schemas.microsoft.com/office/drawing/2014/main" id="{F037623E-F1FB-CEF6-46FE-0DEFE0ABF4EC}"/>
              </a:ext>
            </a:extLst>
          </p:cNvPr>
          <p:cNvSpPr txBox="1"/>
          <p:nvPr/>
        </p:nvSpPr>
        <p:spPr>
          <a:xfrm>
            <a:off x="1126001" y="6384013"/>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59" name="object 30">
            <a:extLst>
              <a:ext uri="{FF2B5EF4-FFF2-40B4-BE49-F238E27FC236}">
                <a16:creationId xmlns:a16="http://schemas.microsoft.com/office/drawing/2014/main" id="{F172CD3D-3F9F-EDFE-EBDE-1531A61BB839}"/>
              </a:ext>
            </a:extLst>
          </p:cNvPr>
          <p:cNvSpPr/>
          <p:nvPr/>
        </p:nvSpPr>
        <p:spPr>
          <a:xfrm>
            <a:off x="974870" y="5860845"/>
            <a:ext cx="5546875" cy="3657427"/>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358909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0" y="0"/>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584775"/>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“I think we might have met before“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endParaRPr lang="en-GB" sz="1400" dirty="0">
              <a:solidFill>
                <a:srgbClr val="080827"/>
              </a:solidFill>
              <a:latin typeface="Aktiv Grotesk" panose="020B0504020202020204" pitchFamily="34" charset="0"/>
              <a:cs typeface="Aktiv Grotesk" panose="020B0504020202020204" pitchFamily="34" charset="0"/>
            </a:endParaRP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B5318C25-3BF6-AA57-E849-404261BBA3EA}"/>
              </a:ext>
            </a:extLst>
          </p:cNvPr>
          <p:cNvGrpSpPr/>
          <p:nvPr/>
        </p:nvGrpSpPr>
        <p:grpSpPr>
          <a:xfrm>
            <a:off x="1159126" y="1973988"/>
            <a:ext cx="5263823" cy="981374"/>
            <a:chOff x="1293379" y="2611495"/>
            <a:chExt cx="4206240" cy="981374"/>
          </a:xfrm>
        </p:grpSpPr>
        <p:sp>
          <p:nvSpPr>
            <p:cNvPr id="5" name="object 3">
              <a:extLst>
                <a:ext uri="{FF2B5EF4-FFF2-40B4-BE49-F238E27FC236}">
                  <a16:creationId xmlns:a16="http://schemas.microsoft.com/office/drawing/2014/main" id="{16E01478-A189-5291-7760-66D9DBC0896A}"/>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78065A86-37F6-80EE-68B9-53BD0A583489}"/>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FE656A33-9D4C-FDC3-A676-1101E2B807B0}"/>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9BE2EE3D-351B-35FF-F650-1EC915DA5152}"/>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D29F13F5-60C4-F1BA-D839-51E699155432}"/>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E2883CAD-E67A-E15C-059A-20ADC0EB0194}"/>
              </a:ext>
            </a:extLst>
          </p:cNvPr>
          <p:cNvSpPr txBox="1"/>
          <p:nvPr/>
        </p:nvSpPr>
        <p:spPr>
          <a:xfrm>
            <a:off x="1692011" y="2788405"/>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99954235-EE33-A110-CFD5-0239020A10E9}"/>
              </a:ext>
            </a:extLst>
          </p:cNvPr>
          <p:cNvSpPr txBox="1"/>
          <p:nvPr/>
        </p:nvSpPr>
        <p:spPr>
          <a:xfrm>
            <a:off x="2866667" y="2782791"/>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376A7818-BF72-F76F-D2AB-5A0CA9AB72B7}"/>
              </a:ext>
            </a:extLst>
          </p:cNvPr>
          <p:cNvGrpSpPr/>
          <p:nvPr/>
        </p:nvGrpSpPr>
        <p:grpSpPr>
          <a:xfrm>
            <a:off x="2712329" y="2822139"/>
            <a:ext cx="1431925" cy="121920"/>
            <a:chOff x="2848179" y="3459646"/>
            <a:chExt cx="1431925" cy="121920"/>
          </a:xfrm>
        </p:grpSpPr>
        <p:sp>
          <p:nvSpPr>
            <p:cNvPr id="16" name="object 12">
              <a:extLst>
                <a:ext uri="{FF2B5EF4-FFF2-40B4-BE49-F238E27FC236}">
                  <a16:creationId xmlns:a16="http://schemas.microsoft.com/office/drawing/2014/main" id="{36D14A52-2A01-23FB-4DB8-62460DD4F0A8}"/>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1927786F-71F6-1703-8916-B4649957A985}"/>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A465B549-A966-D1EA-D29A-818D441E3184}"/>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D02F3F9D-A228-232D-1FAF-39965A86E49A}"/>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ED276C8D-C469-5D18-0E8E-D7B32980A707}"/>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64FA888D-7DE4-710B-CF6D-8D4BB673BDB6}"/>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3D61C331-8A89-BEC3-F598-CB41E5224228}"/>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BC85D88D-CFC0-DABA-B761-582428AFB131}"/>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664E8308-90A3-D25E-DDFC-E7EA06FC3811}"/>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5290D6C9-8394-FF3D-24D8-0D489DF4E3BD}"/>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8414288E-79C3-7766-0C3A-7F3EC53A7A1C}"/>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FB48908A-B682-610D-6AFA-20D68A466FE3}"/>
              </a:ext>
            </a:extLst>
          </p:cNvPr>
          <p:cNvSpPr txBox="1"/>
          <p:nvPr/>
        </p:nvSpPr>
        <p:spPr>
          <a:xfrm>
            <a:off x="1144829" y="2424230"/>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D82B5988-2297-7001-38C5-9585C0EB2A76}"/>
              </a:ext>
            </a:extLst>
          </p:cNvPr>
          <p:cNvSpPr txBox="1"/>
          <p:nvPr/>
        </p:nvSpPr>
        <p:spPr>
          <a:xfrm>
            <a:off x="1136710" y="3094275"/>
            <a:ext cx="5294185" cy="2377574"/>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hope this note finds you well. I am not sure if you remember me, but we met a few months back  at the [insert when you met]. I enjoyed our conversation and It has stayed with me and I have even implemented some of the strategies you discussed with me.</a:t>
            </a:r>
          </a:p>
          <a:p>
            <a:pPr marL="71120" marR="22225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We are in the process of ramping up our marketing efforts and I recall you mentioning the need  for a service similar to the one we provide. Is this still the case? Have you found what you are  looking for?</a:t>
            </a:r>
          </a:p>
          <a:p>
            <a:pPr marL="71120" marR="403225">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Even if we don’t have the opportunity to work together, I hope to hear back. I truly value the  advice you provided me.</a:t>
            </a:r>
          </a:p>
          <a:p>
            <a:pPr marL="71120" marR="403225">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Thanks again for taking the time with me.</a:t>
            </a:r>
          </a:p>
          <a:p>
            <a:pPr marL="71120" marR="403225">
              <a:lnSpc>
                <a:spcPct val="102299"/>
              </a:lnSpc>
              <a:spcBef>
                <a:spcPts val="975"/>
              </a:spcBef>
            </a:pP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your name]</a:t>
            </a:r>
          </a:p>
        </p:txBody>
      </p:sp>
      <p:sp>
        <p:nvSpPr>
          <p:cNvPr id="29" name="object 28">
            <a:extLst>
              <a:ext uri="{FF2B5EF4-FFF2-40B4-BE49-F238E27FC236}">
                <a16:creationId xmlns:a16="http://schemas.microsoft.com/office/drawing/2014/main" id="{12229AD0-F1F6-0F7B-19CD-6566DCF5244D}"/>
              </a:ext>
            </a:extLst>
          </p:cNvPr>
          <p:cNvSpPr txBox="1"/>
          <p:nvPr/>
        </p:nvSpPr>
        <p:spPr>
          <a:xfrm>
            <a:off x="1157530" y="1686593"/>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3B66E482-BC9C-36D5-273E-24EA2837D3A8}"/>
              </a:ext>
            </a:extLst>
          </p:cNvPr>
          <p:cNvSpPr txBox="1"/>
          <p:nvPr/>
        </p:nvSpPr>
        <p:spPr>
          <a:xfrm>
            <a:off x="1157530" y="2043818"/>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9FAF7656-9C4E-05D4-6A43-85E33B0C0E42}"/>
              </a:ext>
            </a:extLst>
          </p:cNvPr>
          <p:cNvSpPr/>
          <p:nvPr/>
        </p:nvSpPr>
        <p:spPr>
          <a:xfrm>
            <a:off x="1006399" y="1520650"/>
            <a:ext cx="5546875" cy="4160347"/>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80847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1037"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584775"/>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“Authority building“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endParaRPr lang="en-GB" sz="1400" dirty="0">
              <a:solidFill>
                <a:srgbClr val="080827"/>
              </a:solidFill>
              <a:latin typeface="Aktiv Grotesk" panose="020B0504020202020204" pitchFamily="34" charset="0"/>
              <a:cs typeface="Aktiv Grotesk" panose="020B0504020202020204" pitchFamily="34" charset="0"/>
            </a:endParaRP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22C78FAA-E4BA-E477-F8D1-1F9818F5FED7}"/>
              </a:ext>
            </a:extLst>
          </p:cNvPr>
          <p:cNvGrpSpPr/>
          <p:nvPr/>
        </p:nvGrpSpPr>
        <p:grpSpPr>
          <a:xfrm>
            <a:off x="1159126" y="2136007"/>
            <a:ext cx="5263823" cy="981374"/>
            <a:chOff x="1293379" y="2611495"/>
            <a:chExt cx="4206240" cy="981374"/>
          </a:xfrm>
        </p:grpSpPr>
        <p:sp>
          <p:nvSpPr>
            <p:cNvPr id="5" name="object 3">
              <a:extLst>
                <a:ext uri="{FF2B5EF4-FFF2-40B4-BE49-F238E27FC236}">
                  <a16:creationId xmlns:a16="http://schemas.microsoft.com/office/drawing/2014/main" id="{FBC01D71-16EB-90EB-35EB-225828FE249F}"/>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D7223B95-179C-86A5-F844-EDDEDC8E7229}"/>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C9B185CA-8913-E96E-C3F2-5DB8BBEDE90F}"/>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94BC7725-6DC6-24F6-B049-82D165343C77}"/>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1C9F35B3-12AA-2D69-9418-7650A5663AB0}"/>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26DEBC44-DF87-35B3-AAF2-C396A90B09DD}"/>
              </a:ext>
            </a:extLst>
          </p:cNvPr>
          <p:cNvSpPr txBox="1"/>
          <p:nvPr/>
        </p:nvSpPr>
        <p:spPr>
          <a:xfrm>
            <a:off x="1692011" y="2950424"/>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97A17B8C-600D-3436-A95F-5F08E2078175}"/>
              </a:ext>
            </a:extLst>
          </p:cNvPr>
          <p:cNvSpPr txBox="1"/>
          <p:nvPr/>
        </p:nvSpPr>
        <p:spPr>
          <a:xfrm>
            <a:off x="2866667" y="2944810"/>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A5C35486-25CE-DB85-3294-4B6C19FD500E}"/>
              </a:ext>
            </a:extLst>
          </p:cNvPr>
          <p:cNvGrpSpPr/>
          <p:nvPr/>
        </p:nvGrpSpPr>
        <p:grpSpPr>
          <a:xfrm>
            <a:off x="2712329" y="2984158"/>
            <a:ext cx="1431925" cy="121920"/>
            <a:chOff x="2848179" y="3459646"/>
            <a:chExt cx="1431925" cy="121920"/>
          </a:xfrm>
        </p:grpSpPr>
        <p:sp>
          <p:nvSpPr>
            <p:cNvPr id="16" name="object 12">
              <a:extLst>
                <a:ext uri="{FF2B5EF4-FFF2-40B4-BE49-F238E27FC236}">
                  <a16:creationId xmlns:a16="http://schemas.microsoft.com/office/drawing/2014/main" id="{7E67AEAB-7CC7-D562-12C6-13B1C5FB2242}"/>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9F907D29-8FC2-3C1D-7047-DE3FF12A6C79}"/>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42AEACF2-08F2-167B-1135-5CEE4C41F829}"/>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7020BF0A-5915-7626-325C-F093B6588A5C}"/>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B520D9E2-1AEF-A27C-B32A-95C5E1EF9DE0}"/>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1B8D051B-3191-344F-C840-2A1A81A897CC}"/>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061D619B-BB43-716E-8386-27096150B6B1}"/>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3E4209E6-7655-1A67-2412-AAC7F7E04BE6}"/>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15FE0EA2-ADB6-0FB4-B399-F3A45688FE4A}"/>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75A0BC6D-978E-4B16-C10C-C15BFCFB4F2F}"/>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B1C7C5FD-83D5-F32C-0CAB-8BEA01E38FEB}"/>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400DC05D-7AF5-01AA-4281-2B14672836B0}"/>
              </a:ext>
            </a:extLst>
          </p:cNvPr>
          <p:cNvSpPr txBox="1"/>
          <p:nvPr/>
        </p:nvSpPr>
        <p:spPr>
          <a:xfrm>
            <a:off x="1144829" y="2586249"/>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393F38CC-AF51-11C7-0F5B-0FA8E499F7B1}"/>
              </a:ext>
            </a:extLst>
          </p:cNvPr>
          <p:cNvSpPr txBox="1"/>
          <p:nvPr/>
        </p:nvSpPr>
        <p:spPr>
          <a:xfrm>
            <a:off x="1136710" y="3256294"/>
            <a:ext cx="5294185" cy="2791020"/>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[Main pain point] is challenging.  [Mention additional prospects pain points] </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totally get it – and I think we might have the solution.</a:t>
            </a:r>
          </a:p>
          <a:p>
            <a:pPr marL="71120" marR="125730">
              <a:lnSpc>
                <a:spcPct val="102299"/>
              </a:lnSpc>
              <a:spcBef>
                <a:spcPts val="975"/>
              </a:spcBef>
            </a:pPr>
            <a:r>
              <a:rPr lang="en-US" sz="1000" b="1" dirty="0">
                <a:latin typeface="Aktiv Grotesk" panose="020B0504020202020204" pitchFamily="34" charset="0"/>
                <a:ea typeface="Aktiv Grotesk" panose="020B0504020202020204" pitchFamily="34" charset="0"/>
                <a:cs typeface="Aktiv Grotesk" panose="020B0504020202020204" pitchFamily="34" charset="0"/>
              </a:rPr>
              <a:t>[your business] </a:t>
            </a:r>
            <a:r>
              <a:rPr lang="en-US" sz="1000" dirty="0">
                <a:latin typeface="Aktiv Grotesk" panose="020B0504020202020204" pitchFamily="34" charset="0"/>
                <a:ea typeface="Aktiv Grotesk" panose="020B0504020202020204" pitchFamily="34" charset="0"/>
                <a:cs typeface="Aktiv Grotesk" panose="020B0504020202020204" pitchFamily="34" charset="0"/>
              </a:rPr>
              <a:t>helps</a:t>
            </a:r>
            <a:r>
              <a:rPr lang="en-US" sz="1000" b="1" dirty="0">
                <a:latin typeface="Aktiv Grotesk" panose="020B0504020202020204" pitchFamily="34" charset="0"/>
                <a:ea typeface="Aktiv Grotesk" panose="020B0504020202020204" pitchFamily="34" charset="0"/>
                <a:cs typeface="Aktiv Grotesk" panose="020B0504020202020204" pitchFamily="34" charset="0"/>
              </a:rPr>
              <a:t> [target audience] [benefit you deliver]. </a:t>
            </a:r>
            <a:r>
              <a:rPr lang="en-US" sz="1000" dirty="0">
                <a:latin typeface="Aktiv Grotesk" panose="020B0504020202020204" pitchFamily="34" charset="0"/>
                <a:ea typeface="Aktiv Grotesk" panose="020B0504020202020204" pitchFamily="34" charset="0"/>
                <a:cs typeface="Aktiv Grotesk" panose="020B0504020202020204" pitchFamily="34" charset="0"/>
              </a:rPr>
              <a:t>We’ve helped companies like yours reach</a:t>
            </a:r>
            <a:r>
              <a:rPr lang="en-US" sz="1000" b="1" dirty="0">
                <a:latin typeface="Aktiv Grotesk" panose="020B0504020202020204" pitchFamily="34" charset="0"/>
                <a:ea typeface="Aktiv Grotesk" panose="020B0504020202020204" pitchFamily="34" charset="0"/>
                <a:cs typeface="Aktiv Grotesk" panose="020B0504020202020204" pitchFamily="34" charset="0"/>
              </a:rPr>
              <a:t> [insert a guess at this prospects likely goal].  </a:t>
            </a:r>
            <a:r>
              <a:rPr lang="en-US" sz="1000" dirty="0">
                <a:latin typeface="Aktiv Grotesk" panose="020B0504020202020204" pitchFamily="34" charset="0"/>
                <a:ea typeface="Aktiv Grotesk" panose="020B0504020202020204" pitchFamily="34" charset="0"/>
                <a:cs typeface="Aktiv Grotesk" panose="020B0504020202020204" pitchFamily="34" charset="0"/>
              </a:rPr>
              <a:t>I have attached a case study to show what we have done for another client in your field.</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It would be great to connect for 15 minutes and discuss how we can help [insert company] team achieve your company goals.  If you are not impressed then no hard feelings but I am pretty sure we can make a good first impression!</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[Link to schedule call]</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Thanks for your time</a:t>
            </a:r>
          </a:p>
          <a:p>
            <a:pPr marL="71120" marR="125730">
              <a:lnSpc>
                <a:spcPct val="102299"/>
              </a:lnSpc>
              <a:spcBef>
                <a:spcPts val="975"/>
              </a:spcBef>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29" name="object 28">
            <a:extLst>
              <a:ext uri="{FF2B5EF4-FFF2-40B4-BE49-F238E27FC236}">
                <a16:creationId xmlns:a16="http://schemas.microsoft.com/office/drawing/2014/main" id="{C384F4D9-EA37-0381-DCAA-F7C3B7513C3D}"/>
              </a:ext>
            </a:extLst>
          </p:cNvPr>
          <p:cNvSpPr txBox="1"/>
          <p:nvPr/>
        </p:nvSpPr>
        <p:spPr>
          <a:xfrm>
            <a:off x="1157530" y="1848612"/>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772F97F4-A80F-3807-175B-8E5B0B4779BC}"/>
              </a:ext>
            </a:extLst>
          </p:cNvPr>
          <p:cNvSpPr txBox="1"/>
          <p:nvPr/>
        </p:nvSpPr>
        <p:spPr>
          <a:xfrm>
            <a:off x="1157530" y="2205837"/>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424948FE-87A6-44E8-B229-413BABE3F95B}"/>
              </a:ext>
            </a:extLst>
          </p:cNvPr>
          <p:cNvSpPr/>
          <p:nvPr/>
        </p:nvSpPr>
        <p:spPr>
          <a:xfrm>
            <a:off x="1006399" y="1682669"/>
            <a:ext cx="5546875" cy="4608403"/>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397402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325"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584775"/>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“research“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endParaRPr lang="en-GB" sz="1400" dirty="0">
              <a:solidFill>
                <a:srgbClr val="080827"/>
              </a:solidFill>
              <a:latin typeface="Aktiv Grotesk" panose="020B0504020202020204" pitchFamily="34" charset="0"/>
              <a:cs typeface="Aktiv Grotesk" panose="020B0504020202020204" pitchFamily="34" charset="0"/>
            </a:endParaRP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sp>
        <p:nvSpPr>
          <p:cNvPr id="2" name="TextBox 1">
            <a:extLst>
              <a:ext uri="{FF2B5EF4-FFF2-40B4-BE49-F238E27FC236}">
                <a16:creationId xmlns:a16="http://schemas.microsoft.com/office/drawing/2014/main" id="{F29312CC-D702-CF32-0EF4-3597FE0D4F40}"/>
              </a:ext>
            </a:extLst>
          </p:cNvPr>
          <p:cNvSpPr txBox="1"/>
          <p:nvPr/>
        </p:nvSpPr>
        <p:spPr>
          <a:xfrm>
            <a:off x="933626" y="5810435"/>
            <a:ext cx="5467558" cy="584775"/>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“land a meeting“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endParaRPr lang="en-GB" sz="1400" dirty="0">
              <a:solidFill>
                <a:srgbClr val="080827"/>
              </a:solidFill>
              <a:latin typeface="Aktiv Grotesk" panose="020B0504020202020204" pitchFamily="34" charset="0"/>
              <a:cs typeface="Aktiv Grotesk" panose="020B0504020202020204" pitchFamily="34" charset="0"/>
            </a:endParaRPr>
          </a:p>
        </p:txBody>
      </p:sp>
      <p:grpSp>
        <p:nvGrpSpPr>
          <p:cNvPr id="10" name="object 2">
            <a:extLst>
              <a:ext uri="{FF2B5EF4-FFF2-40B4-BE49-F238E27FC236}">
                <a16:creationId xmlns:a16="http://schemas.microsoft.com/office/drawing/2014/main" id="{435DF69E-DF6C-9254-A491-9157498F0ECA}"/>
              </a:ext>
            </a:extLst>
          </p:cNvPr>
          <p:cNvGrpSpPr/>
          <p:nvPr/>
        </p:nvGrpSpPr>
        <p:grpSpPr>
          <a:xfrm>
            <a:off x="1086353" y="1800367"/>
            <a:ext cx="5263823" cy="981374"/>
            <a:chOff x="1293379" y="2611495"/>
            <a:chExt cx="4206240" cy="981374"/>
          </a:xfrm>
        </p:grpSpPr>
        <p:sp>
          <p:nvSpPr>
            <p:cNvPr id="11" name="object 3">
              <a:extLst>
                <a:ext uri="{FF2B5EF4-FFF2-40B4-BE49-F238E27FC236}">
                  <a16:creationId xmlns:a16="http://schemas.microsoft.com/office/drawing/2014/main" id="{FC7C6A41-3687-CA80-8F1A-96B54A83AE0D}"/>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2" name="object 4">
              <a:extLst>
                <a:ext uri="{FF2B5EF4-FFF2-40B4-BE49-F238E27FC236}">
                  <a16:creationId xmlns:a16="http://schemas.microsoft.com/office/drawing/2014/main" id="{3117E695-948E-6395-AA04-37F2D5D554A1}"/>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3" name="object 5">
              <a:extLst>
                <a:ext uri="{FF2B5EF4-FFF2-40B4-BE49-F238E27FC236}">
                  <a16:creationId xmlns:a16="http://schemas.microsoft.com/office/drawing/2014/main" id="{A0A3537E-BD44-5735-FF1D-A823EB8E0C9A}"/>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4" name="object 6">
              <a:extLst>
                <a:ext uri="{FF2B5EF4-FFF2-40B4-BE49-F238E27FC236}">
                  <a16:creationId xmlns:a16="http://schemas.microsoft.com/office/drawing/2014/main" id="{D874E229-F5C1-6C21-EF8A-4F4DC3AB9698}"/>
                </a:ext>
              </a:extLst>
            </p:cNvPr>
            <p:cNvPicPr/>
            <p:nvPr/>
          </p:nvPicPr>
          <p:blipFill>
            <a:blip r:embed="rId3" cstate="print"/>
            <a:stretch>
              <a:fillRect/>
            </a:stretch>
          </p:blipFill>
          <p:spPr>
            <a:xfrm>
              <a:off x="1293380" y="3448242"/>
              <a:ext cx="140207" cy="144627"/>
            </a:xfrm>
            <a:prstGeom prst="rect">
              <a:avLst/>
            </a:prstGeom>
          </p:spPr>
        </p:pic>
        <p:pic>
          <p:nvPicPr>
            <p:cNvPr id="15" name="object 7">
              <a:extLst>
                <a:ext uri="{FF2B5EF4-FFF2-40B4-BE49-F238E27FC236}">
                  <a16:creationId xmlns:a16="http://schemas.microsoft.com/office/drawing/2014/main" id="{57CB6757-2F1F-2921-07AA-6B89A0E79263}"/>
                </a:ext>
              </a:extLst>
            </p:cNvPr>
            <p:cNvPicPr/>
            <p:nvPr/>
          </p:nvPicPr>
          <p:blipFill>
            <a:blip r:embed="rId4" cstate="print"/>
            <a:stretch>
              <a:fillRect/>
            </a:stretch>
          </p:blipFill>
          <p:spPr>
            <a:xfrm>
              <a:off x="1517555" y="3448766"/>
              <a:ext cx="139192" cy="143586"/>
            </a:xfrm>
            <a:prstGeom prst="rect">
              <a:avLst/>
            </a:prstGeom>
          </p:spPr>
        </p:pic>
      </p:grpSp>
      <p:sp>
        <p:nvSpPr>
          <p:cNvPr id="16" name="object 9">
            <a:extLst>
              <a:ext uri="{FF2B5EF4-FFF2-40B4-BE49-F238E27FC236}">
                <a16:creationId xmlns:a16="http://schemas.microsoft.com/office/drawing/2014/main" id="{062859B9-7950-D891-1269-751295F6C3B0}"/>
              </a:ext>
            </a:extLst>
          </p:cNvPr>
          <p:cNvSpPr txBox="1"/>
          <p:nvPr/>
        </p:nvSpPr>
        <p:spPr>
          <a:xfrm>
            <a:off x="1619238" y="2614784"/>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7" name="object 10">
            <a:extLst>
              <a:ext uri="{FF2B5EF4-FFF2-40B4-BE49-F238E27FC236}">
                <a16:creationId xmlns:a16="http://schemas.microsoft.com/office/drawing/2014/main" id="{707E3C14-852D-8906-E711-5DD40CF6E0C5}"/>
              </a:ext>
            </a:extLst>
          </p:cNvPr>
          <p:cNvSpPr txBox="1"/>
          <p:nvPr/>
        </p:nvSpPr>
        <p:spPr>
          <a:xfrm>
            <a:off x="2793894" y="2609170"/>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8" name="object 11">
            <a:extLst>
              <a:ext uri="{FF2B5EF4-FFF2-40B4-BE49-F238E27FC236}">
                <a16:creationId xmlns:a16="http://schemas.microsoft.com/office/drawing/2014/main" id="{FD21EA84-6D0C-F098-9AB1-338F1FD333F6}"/>
              </a:ext>
            </a:extLst>
          </p:cNvPr>
          <p:cNvGrpSpPr/>
          <p:nvPr/>
        </p:nvGrpSpPr>
        <p:grpSpPr>
          <a:xfrm>
            <a:off x="2639556" y="2648518"/>
            <a:ext cx="1431925" cy="121920"/>
            <a:chOff x="2848179" y="3459646"/>
            <a:chExt cx="1431925" cy="121920"/>
          </a:xfrm>
        </p:grpSpPr>
        <p:sp>
          <p:nvSpPr>
            <p:cNvPr id="19" name="object 12">
              <a:extLst>
                <a:ext uri="{FF2B5EF4-FFF2-40B4-BE49-F238E27FC236}">
                  <a16:creationId xmlns:a16="http://schemas.microsoft.com/office/drawing/2014/main" id="{14B607C4-185F-24E6-67FC-2141925CCD80}"/>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0" name="object 13">
              <a:extLst>
                <a:ext uri="{FF2B5EF4-FFF2-40B4-BE49-F238E27FC236}">
                  <a16:creationId xmlns:a16="http://schemas.microsoft.com/office/drawing/2014/main" id="{1B63C325-E106-064A-992C-76C356F4F2D8}"/>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21" name="object 14">
              <a:extLst>
                <a:ext uri="{FF2B5EF4-FFF2-40B4-BE49-F238E27FC236}">
                  <a16:creationId xmlns:a16="http://schemas.microsoft.com/office/drawing/2014/main" id="{6C59E340-7658-69B0-4CDE-042EF0F680D1}"/>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22" name="object 15">
              <a:extLst>
                <a:ext uri="{FF2B5EF4-FFF2-40B4-BE49-F238E27FC236}">
                  <a16:creationId xmlns:a16="http://schemas.microsoft.com/office/drawing/2014/main" id="{8CB533F9-0133-6ABB-DB38-AA9766CDFCA6}"/>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3" name="object 16">
              <a:extLst>
                <a:ext uri="{FF2B5EF4-FFF2-40B4-BE49-F238E27FC236}">
                  <a16:creationId xmlns:a16="http://schemas.microsoft.com/office/drawing/2014/main" id="{E18C674D-FE40-7513-32DB-6EFD29D8B613}"/>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4" name="object 17">
              <a:extLst>
                <a:ext uri="{FF2B5EF4-FFF2-40B4-BE49-F238E27FC236}">
                  <a16:creationId xmlns:a16="http://schemas.microsoft.com/office/drawing/2014/main" id="{21F7F342-24AE-30A8-4A82-C40D8D24FBA7}"/>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5" name="object 18">
              <a:extLst>
                <a:ext uri="{FF2B5EF4-FFF2-40B4-BE49-F238E27FC236}">
                  <a16:creationId xmlns:a16="http://schemas.microsoft.com/office/drawing/2014/main" id="{5B300C70-8F52-B563-0DB5-4322EB85C7AD}"/>
                </a:ext>
              </a:extLst>
            </p:cNvPr>
            <p:cNvPicPr/>
            <p:nvPr/>
          </p:nvPicPr>
          <p:blipFill>
            <a:blip r:embed="rId5" cstate="print"/>
            <a:stretch>
              <a:fillRect/>
            </a:stretch>
          </p:blipFill>
          <p:spPr>
            <a:xfrm>
              <a:off x="3333771" y="3474575"/>
              <a:ext cx="133219" cy="91974"/>
            </a:xfrm>
            <a:prstGeom prst="rect">
              <a:avLst/>
            </a:prstGeom>
          </p:spPr>
        </p:pic>
        <p:pic>
          <p:nvPicPr>
            <p:cNvPr id="26" name="object 19">
              <a:extLst>
                <a:ext uri="{FF2B5EF4-FFF2-40B4-BE49-F238E27FC236}">
                  <a16:creationId xmlns:a16="http://schemas.microsoft.com/office/drawing/2014/main" id="{E2F432F5-F02F-0510-4F09-A05378E902E3}"/>
                </a:ext>
              </a:extLst>
            </p:cNvPr>
            <p:cNvPicPr/>
            <p:nvPr/>
          </p:nvPicPr>
          <p:blipFill>
            <a:blip r:embed="rId6" cstate="print"/>
            <a:stretch>
              <a:fillRect/>
            </a:stretch>
          </p:blipFill>
          <p:spPr>
            <a:xfrm>
              <a:off x="3554131" y="3464415"/>
              <a:ext cx="112533" cy="112293"/>
            </a:xfrm>
            <a:prstGeom prst="rect">
              <a:avLst/>
            </a:prstGeom>
          </p:spPr>
        </p:pic>
        <p:pic>
          <p:nvPicPr>
            <p:cNvPr id="27" name="object 20">
              <a:extLst>
                <a:ext uri="{FF2B5EF4-FFF2-40B4-BE49-F238E27FC236}">
                  <a16:creationId xmlns:a16="http://schemas.microsoft.com/office/drawing/2014/main" id="{5DF121D5-B42B-4038-07D9-C6E4E1A0B4D3}"/>
                </a:ext>
              </a:extLst>
            </p:cNvPr>
            <p:cNvPicPr/>
            <p:nvPr/>
          </p:nvPicPr>
          <p:blipFill>
            <a:blip r:embed="rId7" cstate="print"/>
            <a:stretch>
              <a:fillRect/>
            </a:stretch>
          </p:blipFill>
          <p:spPr>
            <a:xfrm>
              <a:off x="3756978" y="3459646"/>
              <a:ext cx="117236" cy="121831"/>
            </a:xfrm>
            <a:prstGeom prst="rect">
              <a:avLst/>
            </a:prstGeom>
          </p:spPr>
        </p:pic>
        <p:pic>
          <p:nvPicPr>
            <p:cNvPr id="28" name="object 21">
              <a:extLst>
                <a:ext uri="{FF2B5EF4-FFF2-40B4-BE49-F238E27FC236}">
                  <a16:creationId xmlns:a16="http://schemas.microsoft.com/office/drawing/2014/main" id="{EA0EFCFE-E8AA-6EA2-99C6-72F054AC7635}"/>
                </a:ext>
              </a:extLst>
            </p:cNvPr>
            <p:cNvPicPr/>
            <p:nvPr/>
          </p:nvPicPr>
          <p:blipFill>
            <a:blip r:embed="rId8" cstate="print"/>
            <a:stretch>
              <a:fillRect/>
            </a:stretch>
          </p:blipFill>
          <p:spPr>
            <a:xfrm>
              <a:off x="3958183" y="3459646"/>
              <a:ext cx="117237" cy="121831"/>
            </a:xfrm>
            <a:prstGeom prst="rect">
              <a:avLst/>
            </a:prstGeom>
          </p:spPr>
        </p:pic>
        <p:sp>
          <p:nvSpPr>
            <p:cNvPr id="29" name="object 22">
              <a:extLst>
                <a:ext uri="{FF2B5EF4-FFF2-40B4-BE49-F238E27FC236}">
                  <a16:creationId xmlns:a16="http://schemas.microsoft.com/office/drawing/2014/main" id="{73483AC1-C20C-5BE3-2146-B4B2F2BCC96A}"/>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30" name="object 23">
            <a:extLst>
              <a:ext uri="{FF2B5EF4-FFF2-40B4-BE49-F238E27FC236}">
                <a16:creationId xmlns:a16="http://schemas.microsoft.com/office/drawing/2014/main" id="{5DE3CF4D-23ED-F047-6032-D4FAAA1FFAAA}"/>
              </a:ext>
            </a:extLst>
          </p:cNvPr>
          <p:cNvSpPr txBox="1"/>
          <p:nvPr/>
        </p:nvSpPr>
        <p:spPr>
          <a:xfrm>
            <a:off x="1072056" y="2250609"/>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31" name="object 27">
            <a:extLst>
              <a:ext uri="{FF2B5EF4-FFF2-40B4-BE49-F238E27FC236}">
                <a16:creationId xmlns:a16="http://schemas.microsoft.com/office/drawing/2014/main" id="{AD00BB2C-4A9E-A738-7861-F6A779309CE7}"/>
              </a:ext>
            </a:extLst>
          </p:cNvPr>
          <p:cNvSpPr txBox="1"/>
          <p:nvPr/>
        </p:nvSpPr>
        <p:spPr>
          <a:xfrm>
            <a:off x="1063937" y="2920654"/>
            <a:ext cx="5294185" cy="2620717"/>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2573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While researching </a:t>
            </a:r>
            <a:r>
              <a:rPr lang="en-US" sz="1000" b="1" dirty="0">
                <a:latin typeface="Aktiv Grotesk" panose="020B0504020202020204" pitchFamily="34" charset="0"/>
                <a:ea typeface="Aktiv Grotesk" panose="020B0504020202020204" pitchFamily="34" charset="0"/>
                <a:cs typeface="Aktiv Grotesk" panose="020B0504020202020204" pitchFamily="34" charset="0"/>
              </a:rPr>
              <a:t>[company name], </a:t>
            </a:r>
            <a:r>
              <a:rPr lang="en-US" sz="1000" dirty="0">
                <a:latin typeface="Aktiv Grotesk" panose="020B0504020202020204" pitchFamily="34" charset="0"/>
                <a:ea typeface="Aktiv Grotesk" panose="020B0504020202020204" pitchFamily="34" charset="0"/>
                <a:cs typeface="Aktiv Grotesk" panose="020B0504020202020204" pitchFamily="34" charset="0"/>
              </a:rPr>
              <a:t>I came across your profile – I was so impressed by how passionate you've been the past </a:t>
            </a:r>
            <a:r>
              <a:rPr lang="en-US" sz="1000" b="1" dirty="0">
                <a:latin typeface="Aktiv Grotesk" panose="020B0504020202020204" pitchFamily="34" charset="0"/>
                <a:ea typeface="Aktiv Grotesk" panose="020B0504020202020204" pitchFamily="34" charset="0"/>
                <a:cs typeface="Aktiv Grotesk" panose="020B0504020202020204" pitchFamily="34" charset="0"/>
              </a:rPr>
              <a:t>[number of years they've worked at the company, look it up on their LinkedIn profile</a:t>
            </a:r>
            <a:r>
              <a:rPr lang="en-US" sz="1000" dirty="0">
                <a:latin typeface="Aktiv Grotesk" panose="020B0504020202020204" pitchFamily="34" charset="0"/>
                <a:ea typeface="Aktiv Grotesk" panose="020B0504020202020204" pitchFamily="34" charset="0"/>
                <a:cs typeface="Aktiv Grotesk" panose="020B0504020202020204" pitchFamily="34" charset="0"/>
              </a:rPr>
              <a:t>] years to help scale the </a:t>
            </a:r>
            <a:r>
              <a:rPr lang="en-US" sz="1000" b="1" dirty="0">
                <a:latin typeface="Aktiv Grotesk" panose="020B0504020202020204" pitchFamily="34" charset="0"/>
                <a:ea typeface="Aktiv Grotesk" panose="020B0504020202020204" pitchFamily="34" charset="0"/>
                <a:cs typeface="Aktiv Grotesk" panose="020B0504020202020204" pitchFamily="34" charset="0"/>
              </a:rPr>
              <a:t>[department] </a:t>
            </a:r>
            <a:r>
              <a:rPr lang="en-US" sz="1000" dirty="0">
                <a:latin typeface="Aktiv Grotesk" panose="020B0504020202020204" pitchFamily="34" charset="0"/>
                <a:ea typeface="Aktiv Grotesk" panose="020B0504020202020204" pitchFamily="34" charset="0"/>
                <a:cs typeface="Aktiv Grotesk" panose="020B0504020202020204" pitchFamily="34" charset="0"/>
              </a:rPr>
              <a:t>team, while also being a go-to advisor for your growing customers.</a:t>
            </a:r>
            <a:br>
              <a:rPr lang="en-US" sz="1000" dirty="0">
                <a:latin typeface="Aktiv Grotesk" panose="020B0504020202020204" pitchFamily="34" charset="0"/>
                <a:ea typeface="Aktiv Grotesk" panose="020B0504020202020204" pitchFamily="34" charset="0"/>
                <a:cs typeface="Aktiv Grotesk" panose="020B0504020202020204" pitchFamily="34" charset="0"/>
              </a:rPr>
            </a:br>
            <a:br>
              <a:rPr lang="en-US" sz="1000" dirty="0">
                <a:latin typeface="Aktiv Grotesk" panose="020B0504020202020204" pitchFamily="34" charset="0"/>
                <a:ea typeface="Aktiv Grotesk" panose="020B0504020202020204" pitchFamily="34" charset="0"/>
                <a:cs typeface="Aktiv Grotesk" panose="020B0504020202020204" pitchFamily="34" charset="0"/>
              </a:rPr>
            </a:br>
            <a:r>
              <a:rPr lang="en-US" sz="1000" dirty="0">
                <a:latin typeface="Aktiv Grotesk" panose="020B0504020202020204" pitchFamily="34" charset="0"/>
                <a:ea typeface="Aktiv Grotesk" panose="020B0504020202020204" pitchFamily="34" charset="0"/>
                <a:cs typeface="Aktiv Grotesk" panose="020B0504020202020204" pitchFamily="34" charset="0"/>
              </a:rPr>
              <a:t>However, I imagine you may be struggling with [address pain point your solution solves]. I'm curious - are any customer accounts at risk that would benefit from [what you offer]?</a:t>
            </a:r>
            <a:br>
              <a:rPr lang="en-US" sz="1000" dirty="0">
                <a:latin typeface="Aktiv Grotesk" panose="020B0504020202020204" pitchFamily="34" charset="0"/>
                <a:ea typeface="Aktiv Grotesk" panose="020B0504020202020204" pitchFamily="34" charset="0"/>
                <a:cs typeface="Aktiv Grotesk" panose="020B0504020202020204" pitchFamily="34" charset="0"/>
              </a:rPr>
            </a:br>
            <a:br>
              <a:rPr lang="en-US" sz="1000" dirty="0">
                <a:latin typeface="Aktiv Grotesk" panose="020B0504020202020204" pitchFamily="34" charset="0"/>
                <a:ea typeface="Aktiv Grotesk" panose="020B0504020202020204" pitchFamily="34" charset="0"/>
                <a:cs typeface="Aktiv Grotesk" panose="020B0504020202020204" pitchFamily="34" charset="0"/>
              </a:rPr>
            </a:br>
            <a:r>
              <a:rPr lang="en-US" sz="1000" dirty="0">
                <a:latin typeface="Aktiv Grotesk" panose="020B0504020202020204" pitchFamily="34" charset="0"/>
                <a:ea typeface="Aktiv Grotesk" panose="020B0504020202020204" pitchFamily="34" charset="0"/>
                <a:cs typeface="Aktiv Grotesk" panose="020B0504020202020204" pitchFamily="34" charset="0"/>
              </a:rPr>
              <a:t>[</a:t>
            </a:r>
            <a:r>
              <a:rPr lang="en-US" sz="1000" dirty="0" err="1">
                <a:latin typeface="Aktiv Grotesk" panose="020B0504020202020204" pitchFamily="34" charset="0"/>
                <a:ea typeface="Aktiv Grotesk" panose="020B0504020202020204" pitchFamily="34" charset="0"/>
                <a:cs typeface="Aktiv Grotesk" panose="020B0504020202020204" pitchFamily="34" charset="0"/>
              </a:rPr>
              <a:t>Recognisable</a:t>
            </a:r>
            <a:r>
              <a:rPr lang="en-US" sz="1000" dirty="0">
                <a:latin typeface="Aktiv Grotesk" panose="020B0504020202020204" pitchFamily="34" charset="0"/>
                <a:ea typeface="Aktiv Grotesk" panose="020B0504020202020204" pitchFamily="34" charset="0"/>
                <a:cs typeface="Aktiv Grotesk" panose="020B0504020202020204" pitchFamily="34" charset="0"/>
              </a:rPr>
              <a:t> similarity competitor or exact competitor], needed a way to [what you offer]. Since leveraging [your company name], their [major benefit]. As a result, their customers experienced [business impact].</a:t>
            </a:r>
            <a:br>
              <a:rPr lang="en-US" sz="1000" dirty="0">
                <a:latin typeface="Aktiv Grotesk" panose="020B0504020202020204" pitchFamily="34" charset="0"/>
                <a:ea typeface="Aktiv Grotesk" panose="020B0504020202020204" pitchFamily="34" charset="0"/>
                <a:cs typeface="Aktiv Grotesk" panose="020B0504020202020204" pitchFamily="34" charset="0"/>
              </a:rPr>
            </a:br>
            <a:br>
              <a:rPr lang="en-US" sz="1000" dirty="0">
                <a:latin typeface="Aktiv Grotesk" panose="020B0504020202020204" pitchFamily="34" charset="0"/>
                <a:ea typeface="Aktiv Grotesk" panose="020B0504020202020204" pitchFamily="34" charset="0"/>
                <a:cs typeface="Aktiv Grotesk" panose="020B0504020202020204" pitchFamily="34" charset="0"/>
              </a:rPr>
            </a:br>
            <a:r>
              <a:rPr lang="en-US" sz="1000" dirty="0">
                <a:latin typeface="Aktiv Grotesk" panose="020B0504020202020204" pitchFamily="34" charset="0"/>
                <a:ea typeface="Aktiv Grotesk" panose="020B0504020202020204" pitchFamily="34" charset="0"/>
                <a:cs typeface="Aktiv Grotesk" panose="020B0504020202020204" pitchFamily="34" charset="0"/>
              </a:rPr>
              <a:t>Does it make sense to explore ways we can help your team as well?</a:t>
            </a:r>
            <a:endParaRPr lang="en-US" sz="1000" dirty="0">
              <a:solidFill>
                <a:srgbClr val="3E444E"/>
              </a:solidFill>
              <a:latin typeface="Aktiv Grotesk" panose="020B0504020202020204" pitchFamily="34" charset="0"/>
              <a:ea typeface="Aktiv Grotesk" panose="020B0504020202020204" pitchFamily="34" charset="0"/>
              <a:cs typeface="Aktiv Grotesk" panose="020B0504020202020204" pitchFamily="34" charset="0"/>
            </a:endParaRPr>
          </a:p>
          <a:p>
            <a:pPr marL="71120" marR="125730">
              <a:lnSpc>
                <a:spcPct val="102299"/>
              </a:lnSpc>
              <a:spcBef>
                <a:spcPts val="975"/>
              </a:spcBef>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2" name="object 28">
            <a:extLst>
              <a:ext uri="{FF2B5EF4-FFF2-40B4-BE49-F238E27FC236}">
                <a16:creationId xmlns:a16="http://schemas.microsoft.com/office/drawing/2014/main" id="{B6B1857C-4111-4298-CBA2-F3AFD2CE302A}"/>
              </a:ext>
            </a:extLst>
          </p:cNvPr>
          <p:cNvSpPr txBox="1"/>
          <p:nvPr/>
        </p:nvSpPr>
        <p:spPr>
          <a:xfrm>
            <a:off x="1084757" y="1512972"/>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3" name="object 29">
            <a:extLst>
              <a:ext uri="{FF2B5EF4-FFF2-40B4-BE49-F238E27FC236}">
                <a16:creationId xmlns:a16="http://schemas.microsoft.com/office/drawing/2014/main" id="{FD817683-872C-D6B5-93D0-460A911988FD}"/>
              </a:ext>
            </a:extLst>
          </p:cNvPr>
          <p:cNvSpPr txBox="1"/>
          <p:nvPr/>
        </p:nvSpPr>
        <p:spPr>
          <a:xfrm>
            <a:off x="1084757" y="1870197"/>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4" name="object 30">
            <a:extLst>
              <a:ext uri="{FF2B5EF4-FFF2-40B4-BE49-F238E27FC236}">
                <a16:creationId xmlns:a16="http://schemas.microsoft.com/office/drawing/2014/main" id="{C69D36C6-9F8D-3141-B925-3176FFD905A1}"/>
              </a:ext>
            </a:extLst>
          </p:cNvPr>
          <p:cNvSpPr/>
          <p:nvPr/>
        </p:nvSpPr>
        <p:spPr>
          <a:xfrm>
            <a:off x="933626" y="1347030"/>
            <a:ext cx="5546875" cy="4323342"/>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grpSp>
        <p:nvGrpSpPr>
          <p:cNvPr id="35" name="object 2">
            <a:extLst>
              <a:ext uri="{FF2B5EF4-FFF2-40B4-BE49-F238E27FC236}">
                <a16:creationId xmlns:a16="http://schemas.microsoft.com/office/drawing/2014/main" id="{30922888-8FFB-7850-609C-483220C2E784}"/>
              </a:ext>
            </a:extLst>
          </p:cNvPr>
          <p:cNvGrpSpPr/>
          <p:nvPr/>
        </p:nvGrpSpPr>
        <p:grpSpPr>
          <a:xfrm>
            <a:off x="1128849" y="6727161"/>
            <a:ext cx="5263823" cy="981374"/>
            <a:chOff x="1293379" y="2611495"/>
            <a:chExt cx="4206240" cy="981374"/>
          </a:xfrm>
        </p:grpSpPr>
        <p:sp>
          <p:nvSpPr>
            <p:cNvPr id="36" name="object 3">
              <a:extLst>
                <a:ext uri="{FF2B5EF4-FFF2-40B4-BE49-F238E27FC236}">
                  <a16:creationId xmlns:a16="http://schemas.microsoft.com/office/drawing/2014/main" id="{2373C6CF-1DF7-9975-5D53-CE5E16DA2745}"/>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7" name="object 4">
              <a:extLst>
                <a:ext uri="{FF2B5EF4-FFF2-40B4-BE49-F238E27FC236}">
                  <a16:creationId xmlns:a16="http://schemas.microsoft.com/office/drawing/2014/main" id="{4678C7CE-B8C4-BE57-F1EC-DAD5F5EFE17E}"/>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8" name="object 5">
              <a:extLst>
                <a:ext uri="{FF2B5EF4-FFF2-40B4-BE49-F238E27FC236}">
                  <a16:creationId xmlns:a16="http://schemas.microsoft.com/office/drawing/2014/main" id="{F7EA806A-5BAE-E5D7-D8F6-5003D3CA75AC}"/>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39" name="object 6">
              <a:extLst>
                <a:ext uri="{FF2B5EF4-FFF2-40B4-BE49-F238E27FC236}">
                  <a16:creationId xmlns:a16="http://schemas.microsoft.com/office/drawing/2014/main" id="{DFF2DB9D-43E1-23C6-0CBC-B69881C61855}"/>
                </a:ext>
              </a:extLst>
            </p:cNvPr>
            <p:cNvPicPr/>
            <p:nvPr/>
          </p:nvPicPr>
          <p:blipFill>
            <a:blip r:embed="rId3" cstate="print"/>
            <a:stretch>
              <a:fillRect/>
            </a:stretch>
          </p:blipFill>
          <p:spPr>
            <a:xfrm>
              <a:off x="1293380" y="3448242"/>
              <a:ext cx="140207" cy="144627"/>
            </a:xfrm>
            <a:prstGeom prst="rect">
              <a:avLst/>
            </a:prstGeom>
          </p:spPr>
        </p:pic>
        <p:pic>
          <p:nvPicPr>
            <p:cNvPr id="40" name="object 7">
              <a:extLst>
                <a:ext uri="{FF2B5EF4-FFF2-40B4-BE49-F238E27FC236}">
                  <a16:creationId xmlns:a16="http://schemas.microsoft.com/office/drawing/2014/main" id="{DC117ABB-EAE3-29F5-2050-CFEF06B6E757}"/>
                </a:ext>
              </a:extLst>
            </p:cNvPr>
            <p:cNvPicPr/>
            <p:nvPr/>
          </p:nvPicPr>
          <p:blipFill>
            <a:blip r:embed="rId4" cstate="print"/>
            <a:stretch>
              <a:fillRect/>
            </a:stretch>
          </p:blipFill>
          <p:spPr>
            <a:xfrm>
              <a:off x="1517555" y="3448766"/>
              <a:ext cx="139192" cy="143586"/>
            </a:xfrm>
            <a:prstGeom prst="rect">
              <a:avLst/>
            </a:prstGeom>
          </p:spPr>
        </p:pic>
      </p:grpSp>
      <p:sp>
        <p:nvSpPr>
          <p:cNvPr id="41" name="object 9">
            <a:extLst>
              <a:ext uri="{FF2B5EF4-FFF2-40B4-BE49-F238E27FC236}">
                <a16:creationId xmlns:a16="http://schemas.microsoft.com/office/drawing/2014/main" id="{384B497D-851F-114E-EF42-498AE05347B8}"/>
              </a:ext>
            </a:extLst>
          </p:cNvPr>
          <p:cNvSpPr txBox="1"/>
          <p:nvPr/>
        </p:nvSpPr>
        <p:spPr>
          <a:xfrm>
            <a:off x="1661734" y="7541578"/>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42" name="object 10">
            <a:extLst>
              <a:ext uri="{FF2B5EF4-FFF2-40B4-BE49-F238E27FC236}">
                <a16:creationId xmlns:a16="http://schemas.microsoft.com/office/drawing/2014/main" id="{CCD44A40-C766-E936-767F-EB0329A75B08}"/>
              </a:ext>
            </a:extLst>
          </p:cNvPr>
          <p:cNvSpPr txBox="1"/>
          <p:nvPr/>
        </p:nvSpPr>
        <p:spPr>
          <a:xfrm>
            <a:off x="2836390" y="7535964"/>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43" name="object 11">
            <a:extLst>
              <a:ext uri="{FF2B5EF4-FFF2-40B4-BE49-F238E27FC236}">
                <a16:creationId xmlns:a16="http://schemas.microsoft.com/office/drawing/2014/main" id="{68BD2291-59BC-6C34-A89F-8492B3519BB4}"/>
              </a:ext>
            </a:extLst>
          </p:cNvPr>
          <p:cNvGrpSpPr/>
          <p:nvPr/>
        </p:nvGrpSpPr>
        <p:grpSpPr>
          <a:xfrm>
            <a:off x="2682052" y="7575312"/>
            <a:ext cx="1431925" cy="121920"/>
            <a:chOff x="2848179" y="3459646"/>
            <a:chExt cx="1431925" cy="121920"/>
          </a:xfrm>
        </p:grpSpPr>
        <p:sp>
          <p:nvSpPr>
            <p:cNvPr id="44" name="object 12">
              <a:extLst>
                <a:ext uri="{FF2B5EF4-FFF2-40B4-BE49-F238E27FC236}">
                  <a16:creationId xmlns:a16="http://schemas.microsoft.com/office/drawing/2014/main" id="{BBFC3776-F9FE-B433-FE0E-DCF2F3CAF5B4}"/>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5" name="object 13">
              <a:extLst>
                <a:ext uri="{FF2B5EF4-FFF2-40B4-BE49-F238E27FC236}">
                  <a16:creationId xmlns:a16="http://schemas.microsoft.com/office/drawing/2014/main" id="{9D4C21B0-4CDC-CB23-2CE9-ACA1630ECC9E}"/>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46" name="object 14">
              <a:extLst>
                <a:ext uri="{FF2B5EF4-FFF2-40B4-BE49-F238E27FC236}">
                  <a16:creationId xmlns:a16="http://schemas.microsoft.com/office/drawing/2014/main" id="{940E7909-2148-9B95-DCDE-8D078F2A93D6}"/>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47" name="object 15">
              <a:extLst>
                <a:ext uri="{FF2B5EF4-FFF2-40B4-BE49-F238E27FC236}">
                  <a16:creationId xmlns:a16="http://schemas.microsoft.com/office/drawing/2014/main" id="{AB493979-B618-6D08-C520-4F605498D35C}"/>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48" name="object 16">
              <a:extLst>
                <a:ext uri="{FF2B5EF4-FFF2-40B4-BE49-F238E27FC236}">
                  <a16:creationId xmlns:a16="http://schemas.microsoft.com/office/drawing/2014/main" id="{11A9F476-F2E6-8F4A-35E2-9D4BC78F7965}"/>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9" name="object 17">
              <a:extLst>
                <a:ext uri="{FF2B5EF4-FFF2-40B4-BE49-F238E27FC236}">
                  <a16:creationId xmlns:a16="http://schemas.microsoft.com/office/drawing/2014/main" id="{796685DF-F5AE-0B53-0722-FD7BD3AE7712}"/>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50" name="object 18">
              <a:extLst>
                <a:ext uri="{FF2B5EF4-FFF2-40B4-BE49-F238E27FC236}">
                  <a16:creationId xmlns:a16="http://schemas.microsoft.com/office/drawing/2014/main" id="{747CA35E-9193-1486-F1A1-1752B8F7BDB2}"/>
                </a:ext>
              </a:extLst>
            </p:cNvPr>
            <p:cNvPicPr/>
            <p:nvPr/>
          </p:nvPicPr>
          <p:blipFill>
            <a:blip r:embed="rId5" cstate="print"/>
            <a:stretch>
              <a:fillRect/>
            </a:stretch>
          </p:blipFill>
          <p:spPr>
            <a:xfrm>
              <a:off x="3333771" y="3474575"/>
              <a:ext cx="133219" cy="91974"/>
            </a:xfrm>
            <a:prstGeom prst="rect">
              <a:avLst/>
            </a:prstGeom>
          </p:spPr>
        </p:pic>
        <p:pic>
          <p:nvPicPr>
            <p:cNvPr id="51" name="object 19">
              <a:extLst>
                <a:ext uri="{FF2B5EF4-FFF2-40B4-BE49-F238E27FC236}">
                  <a16:creationId xmlns:a16="http://schemas.microsoft.com/office/drawing/2014/main" id="{E75D613C-BCF6-91A3-AB11-2CA902F1700D}"/>
                </a:ext>
              </a:extLst>
            </p:cNvPr>
            <p:cNvPicPr/>
            <p:nvPr/>
          </p:nvPicPr>
          <p:blipFill>
            <a:blip r:embed="rId6" cstate="print"/>
            <a:stretch>
              <a:fillRect/>
            </a:stretch>
          </p:blipFill>
          <p:spPr>
            <a:xfrm>
              <a:off x="3554131" y="3464415"/>
              <a:ext cx="112533" cy="112293"/>
            </a:xfrm>
            <a:prstGeom prst="rect">
              <a:avLst/>
            </a:prstGeom>
          </p:spPr>
        </p:pic>
        <p:pic>
          <p:nvPicPr>
            <p:cNvPr id="52" name="object 20">
              <a:extLst>
                <a:ext uri="{FF2B5EF4-FFF2-40B4-BE49-F238E27FC236}">
                  <a16:creationId xmlns:a16="http://schemas.microsoft.com/office/drawing/2014/main" id="{3B70447F-6A67-1A8A-9FA7-8804FF97EBDD}"/>
                </a:ext>
              </a:extLst>
            </p:cNvPr>
            <p:cNvPicPr/>
            <p:nvPr/>
          </p:nvPicPr>
          <p:blipFill>
            <a:blip r:embed="rId7" cstate="print"/>
            <a:stretch>
              <a:fillRect/>
            </a:stretch>
          </p:blipFill>
          <p:spPr>
            <a:xfrm>
              <a:off x="3756978" y="3459646"/>
              <a:ext cx="117236" cy="121831"/>
            </a:xfrm>
            <a:prstGeom prst="rect">
              <a:avLst/>
            </a:prstGeom>
          </p:spPr>
        </p:pic>
        <p:pic>
          <p:nvPicPr>
            <p:cNvPr id="53" name="object 21">
              <a:extLst>
                <a:ext uri="{FF2B5EF4-FFF2-40B4-BE49-F238E27FC236}">
                  <a16:creationId xmlns:a16="http://schemas.microsoft.com/office/drawing/2014/main" id="{6AA9D993-8904-C580-2763-DEF59B30B5F5}"/>
                </a:ext>
              </a:extLst>
            </p:cNvPr>
            <p:cNvPicPr/>
            <p:nvPr/>
          </p:nvPicPr>
          <p:blipFill>
            <a:blip r:embed="rId8" cstate="print"/>
            <a:stretch>
              <a:fillRect/>
            </a:stretch>
          </p:blipFill>
          <p:spPr>
            <a:xfrm>
              <a:off x="3958183" y="3459646"/>
              <a:ext cx="117237" cy="121831"/>
            </a:xfrm>
            <a:prstGeom prst="rect">
              <a:avLst/>
            </a:prstGeom>
          </p:spPr>
        </p:pic>
        <p:sp>
          <p:nvSpPr>
            <p:cNvPr id="54" name="object 22">
              <a:extLst>
                <a:ext uri="{FF2B5EF4-FFF2-40B4-BE49-F238E27FC236}">
                  <a16:creationId xmlns:a16="http://schemas.microsoft.com/office/drawing/2014/main" id="{E0909A12-E868-47CE-2921-C643CA0ABEEE}"/>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55" name="object 23">
            <a:extLst>
              <a:ext uri="{FF2B5EF4-FFF2-40B4-BE49-F238E27FC236}">
                <a16:creationId xmlns:a16="http://schemas.microsoft.com/office/drawing/2014/main" id="{041AB681-B3AC-59AA-8AA9-0D13CD26F8F2}"/>
              </a:ext>
            </a:extLst>
          </p:cNvPr>
          <p:cNvSpPr txBox="1"/>
          <p:nvPr/>
        </p:nvSpPr>
        <p:spPr>
          <a:xfrm>
            <a:off x="1114552" y="7177403"/>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56" name="object 27">
            <a:extLst>
              <a:ext uri="{FF2B5EF4-FFF2-40B4-BE49-F238E27FC236}">
                <a16:creationId xmlns:a16="http://schemas.microsoft.com/office/drawing/2014/main" id="{48A59FE3-DD8F-CCE5-9A45-06C8EF57215F}"/>
              </a:ext>
            </a:extLst>
          </p:cNvPr>
          <p:cNvSpPr txBox="1"/>
          <p:nvPr/>
        </p:nvSpPr>
        <p:spPr>
          <a:xfrm>
            <a:off x="1106433" y="7847448"/>
            <a:ext cx="5294185" cy="1576714"/>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I am writing in hopes of finding the appropriate person who handles [DEPARTMENT I.E. MEDIA]? I also wrote to [PERSON X, PERSON Y, AND PERSON Z] in that pursuit. If it makes sense to talk, let me know how your calendar looks.</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 </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If you are the appropriate person to speak with, what does your calendar look like? If not, who do you recommend I talk to?</a:t>
            </a:r>
            <a:endParaRPr lang="en-US" sz="1000" dirty="0">
              <a:solidFill>
                <a:srgbClr val="3E444E"/>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15000"/>
              </a:lnSpc>
            </a:pPr>
            <a:endParaRPr lang="en-US" sz="1000" b="1" dirty="0">
              <a:solidFill>
                <a:srgbClr val="3E444E"/>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15000"/>
              </a:lnSpc>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57" name="object 28">
            <a:extLst>
              <a:ext uri="{FF2B5EF4-FFF2-40B4-BE49-F238E27FC236}">
                <a16:creationId xmlns:a16="http://schemas.microsoft.com/office/drawing/2014/main" id="{4E10C62D-5457-45DE-9E9F-9D9967799CBE}"/>
              </a:ext>
            </a:extLst>
          </p:cNvPr>
          <p:cNvSpPr txBox="1"/>
          <p:nvPr/>
        </p:nvSpPr>
        <p:spPr>
          <a:xfrm>
            <a:off x="1127253" y="6439766"/>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58" name="object 29">
            <a:extLst>
              <a:ext uri="{FF2B5EF4-FFF2-40B4-BE49-F238E27FC236}">
                <a16:creationId xmlns:a16="http://schemas.microsoft.com/office/drawing/2014/main" id="{5524C896-EC08-CD2A-B931-6E30B4EBC889}"/>
              </a:ext>
            </a:extLst>
          </p:cNvPr>
          <p:cNvSpPr txBox="1"/>
          <p:nvPr/>
        </p:nvSpPr>
        <p:spPr>
          <a:xfrm>
            <a:off x="1127253" y="6796991"/>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59" name="object 30">
            <a:extLst>
              <a:ext uri="{FF2B5EF4-FFF2-40B4-BE49-F238E27FC236}">
                <a16:creationId xmlns:a16="http://schemas.microsoft.com/office/drawing/2014/main" id="{2DFEFB29-F21E-F9D7-FDDF-4AAEF1C30503}"/>
              </a:ext>
            </a:extLst>
          </p:cNvPr>
          <p:cNvSpPr/>
          <p:nvPr/>
        </p:nvSpPr>
        <p:spPr>
          <a:xfrm>
            <a:off x="976122" y="6273823"/>
            <a:ext cx="5546875" cy="3355675"/>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185517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64" y="0"/>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1015663"/>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“follow up“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This is one we use here and it works nearly </a:t>
            </a:r>
            <a:r>
              <a:rPr lang="en-GB" sz="1400" dirty="0" err="1">
                <a:solidFill>
                  <a:srgbClr val="080827"/>
                </a:solidFill>
                <a:latin typeface="Aktiv Grotesk" panose="020B0504020202020204" pitchFamily="34" charset="0"/>
                <a:cs typeface="Aktiv Grotesk" panose="020B0504020202020204" pitchFamily="34" charset="0"/>
              </a:rPr>
              <a:t>everytime</a:t>
            </a:r>
            <a:r>
              <a:rPr lang="en-GB" sz="1400" dirty="0">
                <a:solidFill>
                  <a:srgbClr val="080827"/>
                </a:solidFill>
                <a:latin typeface="Aktiv Grotesk" panose="020B0504020202020204" pitchFamily="34" charset="0"/>
                <a:cs typeface="Aktiv Grotesk" panose="020B0504020202020204" pitchFamily="34" charset="0"/>
              </a:rPr>
              <a:t>! We borrowed this one off </a:t>
            </a:r>
            <a:r>
              <a:rPr lang="en-GB" sz="1400" dirty="0" err="1">
                <a:solidFill>
                  <a:srgbClr val="080827"/>
                </a:solidFill>
                <a:latin typeface="Aktiv Grotesk" panose="020B0504020202020204" pitchFamily="34" charset="0"/>
                <a:cs typeface="Aktiv Grotesk" panose="020B0504020202020204" pitchFamily="34" charset="0"/>
              </a:rPr>
              <a:t>hubspot</a:t>
            </a:r>
            <a:r>
              <a:rPr lang="en-GB" sz="1400" dirty="0">
                <a:solidFill>
                  <a:srgbClr val="080827"/>
                </a:solidFill>
                <a:latin typeface="Aktiv Grotesk" panose="020B0504020202020204" pitchFamily="34" charset="0"/>
                <a:cs typeface="Aktiv Grotesk" panose="020B0504020202020204" pitchFamily="34" charset="0"/>
              </a:rPr>
              <a:t> and made our own version but it is our </a:t>
            </a:r>
            <a:r>
              <a:rPr lang="en-GB" sz="1400" dirty="0" err="1">
                <a:solidFill>
                  <a:srgbClr val="080827"/>
                </a:solidFill>
                <a:latin typeface="Aktiv Grotesk" panose="020B0504020202020204" pitchFamily="34" charset="0"/>
                <a:cs typeface="Aktiv Grotesk" panose="020B0504020202020204" pitchFamily="34" charset="0"/>
              </a:rPr>
              <a:t>favorite</a:t>
            </a:r>
            <a:r>
              <a:rPr lang="en-GB" sz="1400" dirty="0">
                <a:solidFill>
                  <a:srgbClr val="080827"/>
                </a:solidFill>
                <a:latin typeface="Aktiv Grotesk" panose="020B0504020202020204" pitchFamily="34" charset="0"/>
                <a:cs typeface="Aktiv Grotesk" panose="020B0504020202020204" pitchFamily="34" charset="0"/>
              </a:rPr>
              <a:t> winner </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2EE92687-FFEB-7C2B-B654-27121567B207}"/>
              </a:ext>
            </a:extLst>
          </p:cNvPr>
          <p:cNvGrpSpPr/>
          <p:nvPr/>
        </p:nvGrpSpPr>
        <p:grpSpPr>
          <a:xfrm>
            <a:off x="1159126" y="2611495"/>
            <a:ext cx="5263823" cy="981374"/>
            <a:chOff x="1293379" y="2611495"/>
            <a:chExt cx="4206240" cy="981374"/>
          </a:xfrm>
        </p:grpSpPr>
        <p:sp>
          <p:nvSpPr>
            <p:cNvPr id="5" name="object 3">
              <a:extLst>
                <a:ext uri="{FF2B5EF4-FFF2-40B4-BE49-F238E27FC236}">
                  <a16:creationId xmlns:a16="http://schemas.microsoft.com/office/drawing/2014/main" id="{5C73107D-85C3-B630-B67E-AA9CB492A0A9}"/>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7522B1C1-1845-2300-D05B-1405A703B810}"/>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880E7B67-7281-1254-5324-586FFD564F0B}"/>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9DC01303-C9BF-BFE0-A2FC-7E395CFD6B26}"/>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8B87AB52-AFFF-035B-09F4-41CE3285DD23}"/>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DF88DBB4-2784-C049-BCB5-F42CBC482AE9}"/>
              </a:ext>
            </a:extLst>
          </p:cNvPr>
          <p:cNvSpPr txBox="1"/>
          <p:nvPr/>
        </p:nvSpPr>
        <p:spPr>
          <a:xfrm>
            <a:off x="1692011" y="3425912"/>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FFCD87DE-4BA8-28E6-6565-9FFEFEB762F2}"/>
              </a:ext>
            </a:extLst>
          </p:cNvPr>
          <p:cNvSpPr txBox="1"/>
          <p:nvPr/>
        </p:nvSpPr>
        <p:spPr>
          <a:xfrm>
            <a:off x="2866667" y="3420298"/>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A203A853-DEAE-044B-8D10-FE99E6503C5C}"/>
              </a:ext>
            </a:extLst>
          </p:cNvPr>
          <p:cNvGrpSpPr/>
          <p:nvPr/>
        </p:nvGrpSpPr>
        <p:grpSpPr>
          <a:xfrm>
            <a:off x="2712329" y="3459646"/>
            <a:ext cx="1431925" cy="121920"/>
            <a:chOff x="2848179" y="3459646"/>
            <a:chExt cx="1431925" cy="121920"/>
          </a:xfrm>
        </p:grpSpPr>
        <p:sp>
          <p:nvSpPr>
            <p:cNvPr id="16" name="object 12">
              <a:extLst>
                <a:ext uri="{FF2B5EF4-FFF2-40B4-BE49-F238E27FC236}">
                  <a16:creationId xmlns:a16="http://schemas.microsoft.com/office/drawing/2014/main" id="{30C0D7DA-5399-2CF0-9E27-6C5E3D236B2B}"/>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1E668507-060E-F095-56A9-9E039163448E}"/>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E77DA7D8-FEE0-2C67-E886-0EE82BB8D442}"/>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2AEE6C79-303E-D6D3-54F1-5C3198221C25}"/>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AEF55732-CE5B-108E-CD44-ACD04673D7BB}"/>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04A8B56F-3C88-B752-CE23-3846D652AD19}"/>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FF296333-8142-0244-06A5-FDAE764E7459}"/>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83540EB3-8B47-6735-4199-5284F7C6427B}"/>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18CF6155-54BC-04F2-6E73-92FAF3EF54D8}"/>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345D1FFC-0E2F-518F-273D-5C80B8243B16}"/>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64D232ED-C927-E5DC-DBB1-CD366EAA406A}"/>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C797DB9F-11BF-50F8-5E9F-51736BC8E7CE}"/>
              </a:ext>
            </a:extLst>
          </p:cNvPr>
          <p:cNvSpPr txBox="1"/>
          <p:nvPr/>
        </p:nvSpPr>
        <p:spPr>
          <a:xfrm>
            <a:off x="1144829" y="3061737"/>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FA08FA45-25B5-54CB-FE15-B9365313138D}"/>
              </a:ext>
            </a:extLst>
          </p:cNvPr>
          <p:cNvSpPr txBox="1"/>
          <p:nvPr/>
        </p:nvSpPr>
        <p:spPr>
          <a:xfrm>
            <a:off x="1136710" y="3731782"/>
            <a:ext cx="5294185" cy="3244478"/>
          </a:xfrm>
          <a:prstGeom prst="rect">
            <a:avLst/>
          </a:prstGeom>
        </p:spPr>
        <p:txBody>
          <a:bodyPr vert="horz" wrap="square" lIns="0" tIns="12700" rIns="0" bIns="0" rtlCol="0">
            <a:spAutoFit/>
          </a:bodyPr>
          <a:lstStyle/>
          <a:p>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endParaRPr lang="en-US" sz="1000" dirty="0">
              <a:latin typeface="Aktiv Grotesk" panose="020B0504020202020204" pitchFamily="34" charset="0"/>
              <a:ea typeface="Aktiv Grotesk" panose="020B0504020202020204" pitchFamily="34" charset="0"/>
              <a:cs typeface="Aktiv Grotesk" panose="020B0504020202020204" pitchFamily="34" charset="0"/>
            </a:endParaRPr>
          </a:p>
          <a:p>
            <a:r>
              <a:rPr lang="en-GB" sz="1000" dirty="0">
                <a:latin typeface="Aktiv Grotesk" panose="020B0504020202020204" pitchFamily="34" charset="0"/>
                <a:ea typeface="Aktiv Grotesk" panose="020B0504020202020204" pitchFamily="34" charset="0"/>
                <a:cs typeface="Aktiv Grotesk" panose="020B0504020202020204" pitchFamily="34" charset="0"/>
              </a:rPr>
              <a:t>Hope you are well.   I’ve thought I would reach out to see if you still wanted to talk about your plans as we have not heard back from you which tells me one of three things:</a:t>
            </a:r>
          </a:p>
          <a:p>
            <a:pPr fontAlgn="base">
              <a:spcBef>
                <a:spcPts val="1200"/>
              </a:spcBef>
              <a:spcAft>
                <a:spcPts val="1200"/>
              </a:spcAft>
            </a:pPr>
            <a:r>
              <a:rPr lang="en-GB" sz="1000" dirty="0">
                <a:latin typeface="Aktiv Grotesk" panose="020B0504020202020204" pitchFamily="34" charset="0"/>
                <a:ea typeface="Aktiv Grotesk" panose="020B0504020202020204" pitchFamily="34" charset="0"/>
                <a:cs typeface="Aktiv Grotesk" panose="020B0504020202020204" pitchFamily="34" charset="0"/>
              </a:rPr>
              <a:t>1) You’re all set with your plans and I should stop bothering you.</a:t>
            </a:r>
            <a:br>
              <a:rPr lang="en-GB" sz="1000" dirty="0">
                <a:latin typeface="Aktiv Grotesk" panose="020B0504020202020204" pitchFamily="34" charset="0"/>
                <a:ea typeface="Aktiv Grotesk" panose="020B0504020202020204" pitchFamily="34" charset="0"/>
                <a:cs typeface="Aktiv Grotesk" panose="020B0504020202020204" pitchFamily="34" charset="0"/>
              </a:rPr>
            </a:br>
            <a:br>
              <a:rPr lang="en-GB" sz="1000" dirty="0">
                <a:latin typeface="Aktiv Grotesk" panose="020B0504020202020204" pitchFamily="34" charset="0"/>
                <a:ea typeface="Aktiv Grotesk" panose="020B0504020202020204" pitchFamily="34" charset="0"/>
                <a:cs typeface="Aktiv Grotesk" panose="020B0504020202020204" pitchFamily="34" charset="0"/>
              </a:rPr>
            </a:br>
            <a:r>
              <a:rPr lang="en-GB" sz="1000" dirty="0">
                <a:latin typeface="Aktiv Grotesk" panose="020B0504020202020204" pitchFamily="34" charset="0"/>
                <a:ea typeface="Aktiv Grotesk" panose="020B0504020202020204" pitchFamily="34" charset="0"/>
                <a:cs typeface="Aktiv Grotesk" panose="020B0504020202020204" pitchFamily="34" charset="0"/>
              </a:rPr>
              <a:t>2)You’re still interested but haven’t had the time to get back to me yet.</a:t>
            </a:r>
            <a:br>
              <a:rPr lang="en-GB" sz="1000" dirty="0">
                <a:latin typeface="Aktiv Grotesk" panose="020B0504020202020204" pitchFamily="34" charset="0"/>
                <a:ea typeface="Aktiv Grotesk" panose="020B0504020202020204" pitchFamily="34" charset="0"/>
                <a:cs typeface="Aktiv Grotesk" panose="020B0504020202020204" pitchFamily="34" charset="0"/>
              </a:rPr>
            </a:br>
            <a:br>
              <a:rPr lang="en-GB" sz="1000" dirty="0">
                <a:latin typeface="Aktiv Grotesk" panose="020B0504020202020204" pitchFamily="34" charset="0"/>
                <a:ea typeface="Aktiv Grotesk" panose="020B0504020202020204" pitchFamily="34" charset="0"/>
                <a:cs typeface="Aktiv Grotesk" panose="020B0504020202020204" pitchFamily="34" charset="0"/>
              </a:rPr>
            </a:br>
            <a:r>
              <a:rPr lang="en-GB" sz="1000" dirty="0">
                <a:latin typeface="Aktiv Grotesk" panose="020B0504020202020204" pitchFamily="34" charset="0"/>
                <a:ea typeface="Aktiv Grotesk" panose="020B0504020202020204" pitchFamily="34" charset="0"/>
                <a:cs typeface="Aktiv Grotesk" panose="020B0504020202020204" pitchFamily="34" charset="0"/>
              </a:rPr>
              <a:t>3) You’ve fallen and can’t get up and in that case let me know and I’ll call someone to help you ….</a:t>
            </a:r>
            <a:br>
              <a:rPr lang="en-GB" sz="1000" dirty="0">
                <a:latin typeface="Aktiv Grotesk" panose="020B0504020202020204" pitchFamily="34" charset="0"/>
                <a:ea typeface="Aktiv Grotesk" panose="020B0504020202020204" pitchFamily="34" charset="0"/>
                <a:cs typeface="Aktiv Grotesk" panose="020B0504020202020204" pitchFamily="34" charset="0"/>
              </a:rPr>
            </a:br>
            <a:br>
              <a:rPr lang="en-GB" sz="1000" dirty="0">
                <a:latin typeface="Aktiv Grotesk" panose="020B0504020202020204" pitchFamily="34" charset="0"/>
                <a:ea typeface="Aktiv Grotesk" panose="020B0504020202020204" pitchFamily="34" charset="0"/>
                <a:cs typeface="Aktiv Grotesk" panose="020B0504020202020204" pitchFamily="34" charset="0"/>
              </a:rPr>
            </a:br>
            <a:r>
              <a:rPr lang="en-GB" sz="1000" dirty="0">
                <a:latin typeface="Aktiv Grotesk" panose="020B0504020202020204" pitchFamily="34" charset="0"/>
                <a:ea typeface="Aktiv Grotesk" panose="020B0504020202020204" pitchFamily="34" charset="0"/>
                <a:cs typeface="Aktiv Grotesk" panose="020B0504020202020204" pitchFamily="34" charset="0"/>
              </a:rPr>
              <a:t>Please let me know which one as I’m starting to worry!</a:t>
            </a:r>
            <a:br>
              <a:rPr lang="en-GB" sz="1000" dirty="0">
                <a:latin typeface="Aktiv Grotesk" panose="020B0504020202020204" pitchFamily="34" charset="0"/>
                <a:ea typeface="Aktiv Grotesk" panose="020B0504020202020204" pitchFamily="34" charset="0"/>
                <a:cs typeface="Aktiv Grotesk" panose="020B0504020202020204" pitchFamily="34" charset="0"/>
              </a:rPr>
            </a:br>
            <a:br>
              <a:rPr lang="en-GB" sz="1000" dirty="0">
                <a:latin typeface="Aktiv Grotesk" panose="020B0504020202020204" pitchFamily="34" charset="0"/>
                <a:ea typeface="Aktiv Grotesk" panose="020B0504020202020204" pitchFamily="34" charset="0"/>
                <a:cs typeface="Aktiv Grotesk" panose="020B0504020202020204" pitchFamily="34" charset="0"/>
              </a:rPr>
            </a:br>
            <a:r>
              <a:rPr lang="en-GB" sz="1000" dirty="0">
                <a:latin typeface="Aktiv Grotesk" panose="020B0504020202020204" pitchFamily="34" charset="0"/>
                <a:ea typeface="Aktiv Grotesk" panose="020B0504020202020204" pitchFamily="34" charset="0"/>
                <a:cs typeface="Aktiv Grotesk" panose="020B0504020202020204" pitchFamily="34" charset="0"/>
              </a:rPr>
              <a:t>All jokes aside, If you have decided to go in a different direction, that is fine, just let us know and we can close your file, alternatively if you wanted to have just an initial discussion to get things underway or to have something to think about I would be happy to find a time that suits you.</a:t>
            </a:r>
            <a:br>
              <a:rPr lang="en-GB" sz="1000" dirty="0">
                <a:latin typeface="Aktiv Grotesk" panose="020B0504020202020204" pitchFamily="34" charset="0"/>
                <a:ea typeface="Aktiv Grotesk" panose="020B0504020202020204" pitchFamily="34" charset="0"/>
                <a:cs typeface="Aktiv Grotesk" panose="020B0504020202020204" pitchFamily="34" charset="0"/>
              </a:rPr>
            </a:br>
            <a:br>
              <a:rPr lang="en-GB" sz="1000" dirty="0">
                <a:latin typeface="Aktiv Grotesk" panose="020B0504020202020204" pitchFamily="34" charset="0"/>
                <a:ea typeface="Aktiv Grotesk" panose="020B0504020202020204" pitchFamily="34" charset="0"/>
                <a:cs typeface="Aktiv Grotesk" panose="020B0504020202020204" pitchFamily="34" charset="0"/>
              </a:rPr>
            </a:br>
            <a:r>
              <a:rPr lang="en-GB" sz="1000" dirty="0">
                <a:latin typeface="Aktiv Grotesk" panose="020B0504020202020204" pitchFamily="34" charset="0"/>
                <a:ea typeface="Aktiv Grotesk" panose="020B0504020202020204" pitchFamily="34" charset="0"/>
                <a:cs typeface="Aktiv Grotesk" panose="020B0504020202020204" pitchFamily="34" charset="0"/>
              </a:rPr>
              <a:t>All the best,</a:t>
            </a:r>
            <a:br>
              <a:rPr lang="en-GB" sz="1000" dirty="0">
                <a:latin typeface="Aktiv Grotesk" panose="020B0504020202020204" pitchFamily="34" charset="0"/>
                <a:ea typeface="Aktiv Grotesk" panose="020B0504020202020204" pitchFamily="34" charset="0"/>
                <a:cs typeface="Aktiv Grotesk" panose="020B0504020202020204" pitchFamily="34" charset="0"/>
              </a:rPr>
            </a:b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p>
        </p:txBody>
      </p:sp>
      <p:sp>
        <p:nvSpPr>
          <p:cNvPr id="29" name="object 28">
            <a:extLst>
              <a:ext uri="{FF2B5EF4-FFF2-40B4-BE49-F238E27FC236}">
                <a16:creationId xmlns:a16="http://schemas.microsoft.com/office/drawing/2014/main" id="{5A5CC95C-EE77-80D5-1B81-A114C14A52D2}"/>
              </a:ext>
            </a:extLst>
          </p:cNvPr>
          <p:cNvSpPr txBox="1"/>
          <p:nvPr/>
        </p:nvSpPr>
        <p:spPr>
          <a:xfrm>
            <a:off x="1157530" y="2324100"/>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20BF7A0F-0341-337B-C3BF-B409AC32C4B8}"/>
              </a:ext>
            </a:extLst>
          </p:cNvPr>
          <p:cNvSpPr txBox="1"/>
          <p:nvPr/>
        </p:nvSpPr>
        <p:spPr>
          <a:xfrm>
            <a:off x="1157530" y="2681325"/>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076CF683-BE63-BD23-8611-4F049BCBCAF0}"/>
              </a:ext>
            </a:extLst>
          </p:cNvPr>
          <p:cNvSpPr/>
          <p:nvPr/>
        </p:nvSpPr>
        <p:spPr>
          <a:xfrm>
            <a:off x="1006399" y="2158157"/>
            <a:ext cx="5546875" cy="5001595"/>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415791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1037"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1015663"/>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“General follow up“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This is one we use here and it works nearly </a:t>
            </a:r>
            <a:r>
              <a:rPr lang="en-GB" sz="1400" dirty="0" err="1">
                <a:solidFill>
                  <a:srgbClr val="080827"/>
                </a:solidFill>
                <a:latin typeface="Aktiv Grotesk" panose="020B0504020202020204" pitchFamily="34" charset="0"/>
                <a:cs typeface="Aktiv Grotesk" panose="020B0504020202020204" pitchFamily="34" charset="0"/>
              </a:rPr>
              <a:t>everytime</a:t>
            </a:r>
            <a:r>
              <a:rPr lang="en-GB" sz="1400" dirty="0">
                <a:solidFill>
                  <a:srgbClr val="080827"/>
                </a:solidFill>
                <a:latin typeface="Aktiv Grotesk" panose="020B0504020202020204" pitchFamily="34" charset="0"/>
                <a:cs typeface="Aktiv Grotesk" panose="020B0504020202020204" pitchFamily="34" charset="0"/>
              </a:rPr>
              <a:t>! We borrowed this one off </a:t>
            </a:r>
            <a:r>
              <a:rPr lang="en-GB" sz="1400" dirty="0" err="1">
                <a:solidFill>
                  <a:srgbClr val="080827"/>
                </a:solidFill>
                <a:latin typeface="Aktiv Grotesk" panose="020B0504020202020204" pitchFamily="34" charset="0"/>
                <a:cs typeface="Aktiv Grotesk" panose="020B0504020202020204" pitchFamily="34" charset="0"/>
              </a:rPr>
              <a:t>hubspot</a:t>
            </a:r>
            <a:r>
              <a:rPr lang="en-GB" sz="1400" dirty="0">
                <a:solidFill>
                  <a:srgbClr val="080827"/>
                </a:solidFill>
                <a:latin typeface="Aktiv Grotesk" panose="020B0504020202020204" pitchFamily="34" charset="0"/>
                <a:cs typeface="Aktiv Grotesk" panose="020B0504020202020204" pitchFamily="34" charset="0"/>
              </a:rPr>
              <a:t> and made our own version but it is our </a:t>
            </a:r>
            <a:r>
              <a:rPr lang="en-GB" sz="1400" dirty="0" err="1">
                <a:solidFill>
                  <a:srgbClr val="080827"/>
                </a:solidFill>
                <a:latin typeface="Aktiv Grotesk" panose="020B0504020202020204" pitchFamily="34" charset="0"/>
                <a:cs typeface="Aktiv Grotesk" panose="020B0504020202020204" pitchFamily="34" charset="0"/>
              </a:rPr>
              <a:t>favorite</a:t>
            </a:r>
            <a:r>
              <a:rPr lang="en-GB" sz="1400" dirty="0">
                <a:solidFill>
                  <a:srgbClr val="080827"/>
                </a:solidFill>
                <a:latin typeface="Aktiv Grotesk" panose="020B0504020202020204" pitchFamily="34" charset="0"/>
                <a:cs typeface="Aktiv Grotesk" panose="020B0504020202020204" pitchFamily="34" charset="0"/>
              </a:rPr>
              <a:t> winner </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8" name="object 2">
            <a:extLst>
              <a:ext uri="{FF2B5EF4-FFF2-40B4-BE49-F238E27FC236}">
                <a16:creationId xmlns:a16="http://schemas.microsoft.com/office/drawing/2014/main" id="{434DA514-BE87-5737-73E3-BA9E153429AA}"/>
              </a:ext>
            </a:extLst>
          </p:cNvPr>
          <p:cNvGrpSpPr/>
          <p:nvPr/>
        </p:nvGrpSpPr>
        <p:grpSpPr>
          <a:xfrm>
            <a:off x="1159126" y="2450891"/>
            <a:ext cx="5263823" cy="981374"/>
            <a:chOff x="1293379" y="2611495"/>
            <a:chExt cx="4206240" cy="981374"/>
          </a:xfrm>
        </p:grpSpPr>
        <p:sp>
          <p:nvSpPr>
            <p:cNvPr id="10" name="object 3">
              <a:extLst>
                <a:ext uri="{FF2B5EF4-FFF2-40B4-BE49-F238E27FC236}">
                  <a16:creationId xmlns:a16="http://schemas.microsoft.com/office/drawing/2014/main" id="{0C8ECB23-D5BB-DB4A-FCEC-B5C7D19528FC}"/>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1" name="object 4">
              <a:extLst>
                <a:ext uri="{FF2B5EF4-FFF2-40B4-BE49-F238E27FC236}">
                  <a16:creationId xmlns:a16="http://schemas.microsoft.com/office/drawing/2014/main" id="{87794A25-055B-9905-0E39-4A5D2C582DA6}"/>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2" name="object 5">
              <a:extLst>
                <a:ext uri="{FF2B5EF4-FFF2-40B4-BE49-F238E27FC236}">
                  <a16:creationId xmlns:a16="http://schemas.microsoft.com/office/drawing/2014/main" id="{52A881D1-D3C1-F062-85F4-DC4B9B1C95D2}"/>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3" name="object 6">
              <a:extLst>
                <a:ext uri="{FF2B5EF4-FFF2-40B4-BE49-F238E27FC236}">
                  <a16:creationId xmlns:a16="http://schemas.microsoft.com/office/drawing/2014/main" id="{85945511-11FE-7287-B377-E2028B430EF2}"/>
                </a:ext>
              </a:extLst>
            </p:cNvPr>
            <p:cNvPicPr/>
            <p:nvPr/>
          </p:nvPicPr>
          <p:blipFill>
            <a:blip r:embed="rId3" cstate="print"/>
            <a:stretch>
              <a:fillRect/>
            </a:stretch>
          </p:blipFill>
          <p:spPr>
            <a:xfrm>
              <a:off x="1293380" y="3448242"/>
              <a:ext cx="140207" cy="144627"/>
            </a:xfrm>
            <a:prstGeom prst="rect">
              <a:avLst/>
            </a:prstGeom>
          </p:spPr>
        </p:pic>
        <p:pic>
          <p:nvPicPr>
            <p:cNvPr id="14" name="object 7">
              <a:extLst>
                <a:ext uri="{FF2B5EF4-FFF2-40B4-BE49-F238E27FC236}">
                  <a16:creationId xmlns:a16="http://schemas.microsoft.com/office/drawing/2014/main" id="{F4271FD4-A9CA-29B7-1167-454899865820}"/>
                </a:ext>
              </a:extLst>
            </p:cNvPr>
            <p:cNvPicPr/>
            <p:nvPr/>
          </p:nvPicPr>
          <p:blipFill>
            <a:blip r:embed="rId4" cstate="print"/>
            <a:stretch>
              <a:fillRect/>
            </a:stretch>
          </p:blipFill>
          <p:spPr>
            <a:xfrm>
              <a:off x="1517555" y="3448766"/>
              <a:ext cx="139192" cy="143586"/>
            </a:xfrm>
            <a:prstGeom prst="rect">
              <a:avLst/>
            </a:prstGeom>
          </p:spPr>
        </p:pic>
      </p:grpSp>
      <p:sp>
        <p:nvSpPr>
          <p:cNvPr id="15" name="object 9">
            <a:extLst>
              <a:ext uri="{FF2B5EF4-FFF2-40B4-BE49-F238E27FC236}">
                <a16:creationId xmlns:a16="http://schemas.microsoft.com/office/drawing/2014/main" id="{1CCFF3E4-261B-66C1-4947-9ACC544C3FE4}"/>
              </a:ext>
            </a:extLst>
          </p:cNvPr>
          <p:cNvSpPr txBox="1"/>
          <p:nvPr/>
        </p:nvSpPr>
        <p:spPr>
          <a:xfrm>
            <a:off x="1692011" y="3265308"/>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6" name="object 10">
            <a:extLst>
              <a:ext uri="{FF2B5EF4-FFF2-40B4-BE49-F238E27FC236}">
                <a16:creationId xmlns:a16="http://schemas.microsoft.com/office/drawing/2014/main" id="{8147317A-976C-12E8-282D-8CB0D839DBF3}"/>
              </a:ext>
            </a:extLst>
          </p:cNvPr>
          <p:cNvSpPr txBox="1"/>
          <p:nvPr/>
        </p:nvSpPr>
        <p:spPr>
          <a:xfrm>
            <a:off x="2866667" y="3259694"/>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7" name="object 11">
            <a:extLst>
              <a:ext uri="{FF2B5EF4-FFF2-40B4-BE49-F238E27FC236}">
                <a16:creationId xmlns:a16="http://schemas.microsoft.com/office/drawing/2014/main" id="{462A562C-E242-CE96-8A04-6403AFC5126B}"/>
              </a:ext>
            </a:extLst>
          </p:cNvPr>
          <p:cNvGrpSpPr/>
          <p:nvPr/>
        </p:nvGrpSpPr>
        <p:grpSpPr>
          <a:xfrm>
            <a:off x="2712329" y="3299042"/>
            <a:ext cx="1431925" cy="121920"/>
            <a:chOff x="2848179" y="3459646"/>
            <a:chExt cx="1431925" cy="121920"/>
          </a:xfrm>
        </p:grpSpPr>
        <p:sp>
          <p:nvSpPr>
            <p:cNvPr id="18" name="object 12">
              <a:extLst>
                <a:ext uri="{FF2B5EF4-FFF2-40B4-BE49-F238E27FC236}">
                  <a16:creationId xmlns:a16="http://schemas.microsoft.com/office/drawing/2014/main" id="{A83203CC-74A7-4948-B8AA-2CD5CE708323}"/>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9" name="object 13">
              <a:extLst>
                <a:ext uri="{FF2B5EF4-FFF2-40B4-BE49-F238E27FC236}">
                  <a16:creationId xmlns:a16="http://schemas.microsoft.com/office/drawing/2014/main" id="{746C7058-23CD-ED33-0B85-8638A0A46BF9}"/>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20" name="object 14">
              <a:extLst>
                <a:ext uri="{FF2B5EF4-FFF2-40B4-BE49-F238E27FC236}">
                  <a16:creationId xmlns:a16="http://schemas.microsoft.com/office/drawing/2014/main" id="{68A531A8-4020-2DDD-EAD1-DA054C00C6E6}"/>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21" name="object 15">
              <a:extLst>
                <a:ext uri="{FF2B5EF4-FFF2-40B4-BE49-F238E27FC236}">
                  <a16:creationId xmlns:a16="http://schemas.microsoft.com/office/drawing/2014/main" id="{146101F6-731A-9797-C819-35A6CABE0B96}"/>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2" name="object 16">
              <a:extLst>
                <a:ext uri="{FF2B5EF4-FFF2-40B4-BE49-F238E27FC236}">
                  <a16:creationId xmlns:a16="http://schemas.microsoft.com/office/drawing/2014/main" id="{D59147E5-7AB3-32B2-BABC-B41E0B486E84}"/>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3" name="object 17">
              <a:extLst>
                <a:ext uri="{FF2B5EF4-FFF2-40B4-BE49-F238E27FC236}">
                  <a16:creationId xmlns:a16="http://schemas.microsoft.com/office/drawing/2014/main" id="{5E38DF54-8DA9-E910-0637-873F5190FB3C}"/>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4" name="object 18">
              <a:extLst>
                <a:ext uri="{FF2B5EF4-FFF2-40B4-BE49-F238E27FC236}">
                  <a16:creationId xmlns:a16="http://schemas.microsoft.com/office/drawing/2014/main" id="{A3835B7F-C3A4-BBCD-3B95-3C3B63ECC5AC}"/>
                </a:ext>
              </a:extLst>
            </p:cNvPr>
            <p:cNvPicPr/>
            <p:nvPr/>
          </p:nvPicPr>
          <p:blipFill>
            <a:blip r:embed="rId5" cstate="print"/>
            <a:stretch>
              <a:fillRect/>
            </a:stretch>
          </p:blipFill>
          <p:spPr>
            <a:xfrm>
              <a:off x="3333771" y="3474575"/>
              <a:ext cx="133219" cy="91974"/>
            </a:xfrm>
            <a:prstGeom prst="rect">
              <a:avLst/>
            </a:prstGeom>
          </p:spPr>
        </p:pic>
        <p:pic>
          <p:nvPicPr>
            <p:cNvPr id="25" name="object 19">
              <a:extLst>
                <a:ext uri="{FF2B5EF4-FFF2-40B4-BE49-F238E27FC236}">
                  <a16:creationId xmlns:a16="http://schemas.microsoft.com/office/drawing/2014/main" id="{EAA426BB-F166-9E70-19A2-7AC9137EC395}"/>
                </a:ext>
              </a:extLst>
            </p:cNvPr>
            <p:cNvPicPr/>
            <p:nvPr/>
          </p:nvPicPr>
          <p:blipFill>
            <a:blip r:embed="rId6" cstate="print"/>
            <a:stretch>
              <a:fillRect/>
            </a:stretch>
          </p:blipFill>
          <p:spPr>
            <a:xfrm>
              <a:off x="3554131" y="3464415"/>
              <a:ext cx="112533" cy="112293"/>
            </a:xfrm>
            <a:prstGeom prst="rect">
              <a:avLst/>
            </a:prstGeom>
          </p:spPr>
        </p:pic>
        <p:pic>
          <p:nvPicPr>
            <p:cNvPr id="26" name="object 20">
              <a:extLst>
                <a:ext uri="{FF2B5EF4-FFF2-40B4-BE49-F238E27FC236}">
                  <a16:creationId xmlns:a16="http://schemas.microsoft.com/office/drawing/2014/main" id="{7BAF4A84-C07B-598E-121F-8E8792793C34}"/>
                </a:ext>
              </a:extLst>
            </p:cNvPr>
            <p:cNvPicPr/>
            <p:nvPr/>
          </p:nvPicPr>
          <p:blipFill>
            <a:blip r:embed="rId7" cstate="print"/>
            <a:stretch>
              <a:fillRect/>
            </a:stretch>
          </p:blipFill>
          <p:spPr>
            <a:xfrm>
              <a:off x="3756978" y="3459646"/>
              <a:ext cx="117236" cy="121831"/>
            </a:xfrm>
            <a:prstGeom prst="rect">
              <a:avLst/>
            </a:prstGeom>
          </p:spPr>
        </p:pic>
        <p:pic>
          <p:nvPicPr>
            <p:cNvPr id="27" name="object 21">
              <a:extLst>
                <a:ext uri="{FF2B5EF4-FFF2-40B4-BE49-F238E27FC236}">
                  <a16:creationId xmlns:a16="http://schemas.microsoft.com/office/drawing/2014/main" id="{A811B044-C4EE-F537-B559-CD91521EB7A2}"/>
                </a:ext>
              </a:extLst>
            </p:cNvPr>
            <p:cNvPicPr/>
            <p:nvPr/>
          </p:nvPicPr>
          <p:blipFill>
            <a:blip r:embed="rId8" cstate="print"/>
            <a:stretch>
              <a:fillRect/>
            </a:stretch>
          </p:blipFill>
          <p:spPr>
            <a:xfrm>
              <a:off x="3958183" y="3459646"/>
              <a:ext cx="117237" cy="121831"/>
            </a:xfrm>
            <a:prstGeom prst="rect">
              <a:avLst/>
            </a:prstGeom>
          </p:spPr>
        </p:pic>
        <p:sp>
          <p:nvSpPr>
            <p:cNvPr id="28" name="object 22">
              <a:extLst>
                <a:ext uri="{FF2B5EF4-FFF2-40B4-BE49-F238E27FC236}">
                  <a16:creationId xmlns:a16="http://schemas.microsoft.com/office/drawing/2014/main" id="{55E82040-D757-2E30-2464-D3655FF583B7}"/>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9" name="object 23">
            <a:extLst>
              <a:ext uri="{FF2B5EF4-FFF2-40B4-BE49-F238E27FC236}">
                <a16:creationId xmlns:a16="http://schemas.microsoft.com/office/drawing/2014/main" id="{54CCE874-E819-EF8B-B433-8F43582BB95D}"/>
              </a:ext>
            </a:extLst>
          </p:cNvPr>
          <p:cNvSpPr txBox="1"/>
          <p:nvPr/>
        </p:nvSpPr>
        <p:spPr>
          <a:xfrm>
            <a:off x="1144829" y="2901133"/>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30" name="object 27">
            <a:extLst>
              <a:ext uri="{FF2B5EF4-FFF2-40B4-BE49-F238E27FC236}">
                <a16:creationId xmlns:a16="http://schemas.microsoft.com/office/drawing/2014/main" id="{88953009-D5F7-0720-7609-061F8868EA55}"/>
              </a:ext>
            </a:extLst>
          </p:cNvPr>
          <p:cNvSpPr txBox="1"/>
          <p:nvPr/>
        </p:nvSpPr>
        <p:spPr>
          <a:xfrm>
            <a:off x="1136710" y="3571178"/>
            <a:ext cx="5294185" cy="2177519"/>
          </a:xfrm>
          <a:prstGeom prst="rect">
            <a:avLst/>
          </a:prstGeom>
        </p:spPr>
        <p:txBody>
          <a:bodyPr vert="horz" wrap="square" lIns="0" tIns="12700" rIns="0" bIns="0" rtlCol="0">
            <a:spAutoFit/>
          </a:bodyPr>
          <a:lstStyle/>
          <a:p>
            <a:r>
              <a:rPr lang="en-US" sz="1000" dirty="0">
                <a:latin typeface="Aktiv Grotesk" panose="020B0504020202020204" pitchFamily="34" charset="0"/>
                <a:ea typeface="Aktiv Grotesk" panose="020B0504020202020204" pitchFamily="34" charset="0"/>
                <a:cs typeface="Aktiv Grotesk" panose="020B0504020202020204" pitchFamily="34" charset="0"/>
              </a:rPr>
              <a:t>Hey [insert name],</a:t>
            </a:r>
          </a:p>
          <a:p>
            <a:endParaRPr lang="en-US" sz="1000" dirty="0">
              <a:latin typeface="Aktiv Grotesk" panose="020B0504020202020204" pitchFamily="34" charset="0"/>
              <a:ea typeface="Aktiv Grotesk" panose="020B0504020202020204" pitchFamily="34" charset="0"/>
              <a:cs typeface="Aktiv Grotesk" panose="020B0504020202020204" pitchFamily="34" charset="0"/>
            </a:endParaRPr>
          </a:p>
          <a:p>
            <a:pPr>
              <a:lnSpc>
                <a:spcPct val="115000"/>
              </a:lnSpc>
              <a:spcAft>
                <a:spcPts val="1000"/>
              </a:spcAft>
            </a:pPr>
            <a:r>
              <a:rPr lang="en-GB" sz="1000" dirty="0">
                <a:latin typeface="Aktiv Grotesk" panose="020B0504020202020204" pitchFamily="34" charset="0"/>
                <a:ea typeface="Aktiv Grotesk" panose="020B0504020202020204" pitchFamily="34" charset="0"/>
                <a:cs typeface="Aktiv Grotesk" panose="020B0504020202020204" pitchFamily="34" charset="0"/>
              </a:rPr>
              <a:t>Hope you’re having a good day!</a:t>
            </a:r>
          </a:p>
          <a:p>
            <a:pPr>
              <a:lnSpc>
                <a:spcPct val="115000"/>
              </a:lnSpc>
              <a:spcAft>
                <a:spcPts val="1000"/>
              </a:spcAft>
            </a:pPr>
            <a:r>
              <a:rPr lang="en-GB" sz="1000" dirty="0">
                <a:latin typeface="Aktiv Grotesk" panose="020B0504020202020204" pitchFamily="34" charset="0"/>
                <a:ea typeface="Aktiv Grotesk" panose="020B0504020202020204" pitchFamily="34" charset="0"/>
                <a:cs typeface="Aktiv Grotesk" panose="020B0504020202020204" pitchFamily="34" charset="0"/>
              </a:rPr>
              <a:t>I wanted to quickly follow up on </a:t>
            </a:r>
            <a:r>
              <a:rPr lang="en-GB" sz="1000" b="1" dirty="0">
                <a:latin typeface="Aktiv Grotesk" panose="020B0504020202020204" pitchFamily="34" charset="0"/>
                <a:ea typeface="Aktiv Grotesk" panose="020B0504020202020204" pitchFamily="34" charset="0"/>
                <a:cs typeface="Aktiv Grotesk" panose="020B0504020202020204" pitchFamily="34" charset="0"/>
              </a:rPr>
              <a:t>[Topic in Question</a:t>
            </a:r>
            <a:r>
              <a:rPr lang="en-GB" sz="1000" dirty="0">
                <a:latin typeface="Aktiv Grotesk" panose="020B0504020202020204" pitchFamily="34" charset="0"/>
                <a:ea typeface="Aktiv Grotesk" panose="020B0504020202020204" pitchFamily="34" charset="0"/>
                <a:cs typeface="Aktiv Grotesk" panose="020B0504020202020204" pitchFamily="34" charset="0"/>
              </a:rPr>
              <a:t>]. Last we spoke, I believe</a:t>
            </a:r>
            <a:r>
              <a:rPr lang="en-GB" sz="1000" b="1" dirty="0">
                <a:latin typeface="Aktiv Grotesk" panose="020B0504020202020204" pitchFamily="34" charset="0"/>
                <a:ea typeface="Aktiv Grotesk" panose="020B0504020202020204" pitchFamily="34" charset="0"/>
                <a:cs typeface="Aktiv Grotesk" panose="020B0504020202020204" pitchFamily="34" charset="0"/>
              </a:rPr>
              <a:t> [Describe Follow-Up Actions].</a:t>
            </a:r>
            <a:r>
              <a:rPr lang="en-GB" sz="1000" dirty="0">
                <a:latin typeface="Aktiv Grotesk" panose="020B0504020202020204" pitchFamily="34" charset="0"/>
                <a:ea typeface="Aktiv Grotesk" panose="020B0504020202020204" pitchFamily="34" charset="0"/>
                <a:cs typeface="Aktiv Grotesk" panose="020B0504020202020204" pitchFamily="34" charset="0"/>
              </a:rPr>
              <a:t>  </a:t>
            </a:r>
          </a:p>
          <a:p>
            <a:pPr>
              <a:lnSpc>
                <a:spcPct val="115000"/>
              </a:lnSpc>
              <a:spcAft>
                <a:spcPts val="1000"/>
              </a:spcAft>
            </a:pPr>
            <a:r>
              <a:rPr lang="en-GB" sz="1000" dirty="0">
                <a:latin typeface="Aktiv Grotesk" panose="020B0504020202020204" pitchFamily="34" charset="0"/>
                <a:ea typeface="Aktiv Grotesk" panose="020B0504020202020204" pitchFamily="34" charset="0"/>
                <a:cs typeface="Aktiv Grotesk" panose="020B0504020202020204" pitchFamily="34" charset="0"/>
              </a:rPr>
              <a:t>With that said, would you be able to </a:t>
            </a:r>
            <a:r>
              <a:rPr lang="en-GB" sz="1000" b="1" dirty="0">
                <a:latin typeface="Aktiv Grotesk" panose="020B0504020202020204" pitchFamily="34" charset="0"/>
                <a:ea typeface="Aktiv Grotesk" panose="020B0504020202020204" pitchFamily="34" charset="0"/>
                <a:cs typeface="Aktiv Grotesk" panose="020B0504020202020204" pitchFamily="34" charset="0"/>
              </a:rPr>
              <a:t>[Outline Requested Follow-Up Actions]</a:t>
            </a:r>
            <a:r>
              <a:rPr lang="en-GB" sz="1000" dirty="0">
                <a:latin typeface="Aktiv Grotesk" panose="020B0504020202020204" pitchFamily="34" charset="0"/>
                <a:ea typeface="Aktiv Grotesk" panose="020B0504020202020204" pitchFamily="34" charset="0"/>
                <a:cs typeface="Aktiv Grotesk" panose="020B0504020202020204" pitchFamily="34" charset="0"/>
              </a:rPr>
              <a:t>?</a:t>
            </a:r>
          </a:p>
          <a:p>
            <a:pPr>
              <a:lnSpc>
                <a:spcPct val="115000"/>
              </a:lnSpc>
              <a:spcAft>
                <a:spcPts val="1000"/>
              </a:spcAft>
            </a:pPr>
            <a:r>
              <a:rPr lang="en-GB" sz="1000" dirty="0">
                <a:latin typeface="Aktiv Grotesk" panose="020B0504020202020204" pitchFamily="34" charset="0"/>
                <a:ea typeface="Aktiv Grotesk" panose="020B0504020202020204" pitchFamily="34" charset="0"/>
                <a:cs typeface="Aktiv Grotesk" panose="020B0504020202020204" pitchFamily="34" charset="0"/>
              </a:rPr>
              <a:t>Let me know if you have any questions for me here. </a:t>
            </a:r>
          </a:p>
          <a:p>
            <a:pPr>
              <a:lnSpc>
                <a:spcPct val="115000"/>
              </a:lnSpc>
              <a:spcAft>
                <a:spcPts val="1000"/>
              </a:spcAft>
            </a:pPr>
            <a:r>
              <a:rPr lang="en-GB" sz="1000" dirty="0">
                <a:latin typeface="Aktiv Grotesk" panose="020B0504020202020204" pitchFamily="34" charset="0"/>
                <a:ea typeface="Aktiv Grotesk" panose="020B0504020202020204" pitchFamily="34" charset="0"/>
                <a:cs typeface="Aktiv Grotesk" panose="020B0504020202020204" pitchFamily="34" charset="0"/>
              </a:rPr>
              <a:t>Thank you,</a:t>
            </a:r>
          </a:p>
          <a:p>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Name]</a:t>
            </a:r>
          </a:p>
        </p:txBody>
      </p:sp>
      <p:sp>
        <p:nvSpPr>
          <p:cNvPr id="31" name="object 28">
            <a:extLst>
              <a:ext uri="{FF2B5EF4-FFF2-40B4-BE49-F238E27FC236}">
                <a16:creationId xmlns:a16="http://schemas.microsoft.com/office/drawing/2014/main" id="{D826B8FE-4091-A60D-B819-7BB31621CD85}"/>
              </a:ext>
            </a:extLst>
          </p:cNvPr>
          <p:cNvSpPr txBox="1"/>
          <p:nvPr/>
        </p:nvSpPr>
        <p:spPr>
          <a:xfrm>
            <a:off x="1157530" y="2163496"/>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2" name="object 29">
            <a:extLst>
              <a:ext uri="{FF2B5EF4-FFF2-40B4-BE49-F238E27FC236}">
                <a16:creationId xmlns:a16="http://schemas.microsoft.com/office/drawing/2014/main" id="{82FCADA7-57F9-02CB-4143-0788F241133E}"/>
              </a:ext>
            </a:extLst>
          </p:cNvPr>
          <p:cNvSpPr txBox="1"/>
          <p:nvPr/>
        </p:nvSpPr>
        <p:spPr>
          <a:xfrm>
            <a:off x="1157530" y="2520721"/>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3" name="object 30">
            <a:extLst>
              <a:ext uri="{FF2B5EF4-FFF2-40B4-BE49-F238E27FC236}">
                <a16:creationId xmlns:a16="http://schemas.microsoft.com/office/drawing/2014/main" id="{C0BE5906-E9F2-8144-00DE-9AEF9D53C1E1}"/>
              </a:ext>
            </a:extLst>
          </p:cNvPr>
          <p:cNvSpPr/>
          <p:nvPr/>
        </p:nvSpPr>
        <p:spPr>
          <a:xfrm>
            <a:off x="1006399" y="1997553"/>
            <a:ext cx="5546875" cy="3931747"/>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grpSp>
        <p:nvGrpSpPr>
          <p:cNvPr id="34" name="object 2">
            <a:extLst>
              <a:ext uri="{FF2B5EF4-FFF2-40B4-BE49-F238E27FC236}">
                <a16:creationId xmlns:a16="http://schemas.microsoft.com/office/drawing/2014/main" id="{6BE704E4-5D6C-3D9D-EFED-1C753ABF287F}"/>
              </a:ext>
            </a:extLst>
          </p:cNvPr>
          <p:cNvGrpSpPr/>
          <p:nvPr/>
        </p:nvGrpSpPr>
        <p:grpSpPr>
          <a:xfrm>
            <a:off x="1159126" y="6473787"/>
            <a:ext cx="5263823" cy="981374"/>
            <a:chOff x="1293379" y="2611495"/>
            <a:chExt cx="4206240" cy="981374"/>
          </a:xfrm>
        </p:grpSpPr>
        <p:sp>
          <p:nvSpPr>
            <p:cNvPr id="35" name="object 3">
              <a:extLst>
                <a:ext uri="{FF2B5EF4-FFF2-40B4-BE49-F238E27FC236}">
                  <a16:creationId xmlns:a16="http://schemas.microsoft.com/office/drawing/2014/main" id="{3BD1ED43-15F6-476C-DD26-7EA69CFBA1D0}"/>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6" name="object 4">
              <a:extLst>
                <a:ext uri="{FF2B5EF4-FFF2-40B4-BE49-F238E27FC236}">
                  <a16:creationId xmlns:a16="http://schemas.microsoft.com/office/drawing/2014/main" id="{D730D15F-5690-7411-D10A-A1C445579F0E}"/>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7" name="object 5">
              <a:extLst>
                <a:ext uri="{FF2B5EF4-FFF2-40B4-BE49-F238E27FC236}">
                  <a16:creationId xmlns:a16="http://schemas.microsoft.com/office/drawing/2014/main" id="{C2A52C76-284F-0518-9CE8-E3B388E46FDD}"/>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38" name="object 6">
              <a:extLst>
                <a:ext uri="{FF2B5EF4-FFF2-40B4-BE49-F238E27FC236}">
                  <a16:creationId xmlns:a16="http://schemas.microsoft.com/office/drawing/2014/main" id="{82A3A84B-058E-1CB1-E2D5-0C0CE5A31C00}"/>
                </a:ext>
              </a:extLst>
            </p:cNvPr>
            <p:cNvPicPr/>
            <p:nvPr/>
          </p:nvPicPr>
          <p:blipFill>
            <a:blip r:embed="rId3" cstate="print"/>
            <a:stretch>
              <a:fillRect/>
            </a:stretch>
          </p:blipFill>
          <p:spPr>
            <a:xfrm>
              <a:off x="1293380" y="3448242"/>
              <a:ext cx="140207" cy="144627"/>
            </a:xfrm>
            <a:prstGeom prst="rect">
              <a:avLst/>
            </a:prstGeom>
          </p:spPr>
        </p:pic>
        <p:pic>
          <p:nvPicPr>
            <p:cNvPr id="39" name="object 7">
              <a:extLst>
                <a:ext uri="{FF2B5EF4-FFF2-40B4-BE49-F238E27FC236}">
                  <a16:creationId xmlns:a16="http://schemas.microsoft.com/office/drawing/2014/main" id="{27D65C10-9DB1-E424-810B-283FD7A2B179}"/>
                </a:ext>
              </a:extLst>
            </p:cNvPr>
            <p:cNvPicPr/>
            <p:nvPr/>
          </p:nvPicPr>
          <p:blipFill>
            <a:blip r:embed="rId4" cstate="print"/>
            <a:stretch>
              <a:fillRect/>
            </a:stretch>
          </p:blipFill>
          <p:spPr>
            <a:xfrm>
              <a:off x="1517555" y="3448766"/>
              <a:ext cx="139192" cy="143586"/>
            </a:xfrm>
            <a:prstGeom prst="rect">
              <a:avLst/>
            </a:prstGeom>
          </p:spPr>
        </p:pic>
      </p:grpSp>
      <p:sp>
        <p:nvSpPr>
          <p:cNvPr id="40" name="object 9">
            <a:extLst>
              <a:ext uri="{FF2B5EF4-FFF2-40B4-BE49-F238E27FC236}">
                <a16:creationId xmlns:a16="http://schemas.microsoft.com/office/drawing/2014/main" id="{5B89383C-E338-43F4-05D0-4489F867FA11}"/>
              </a:ext>
            </a:extLst>
          </p:cNvPr>
          <p:cNvSpPr txBox="1"/>
          <p:nvPr/>
        </p:nvSpPr>
        <p:spPr>
          <a:xfrm>
            <a:off x="1692011" y="7288204"/>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41" name="object 10">
            <a:extLst>
              <a:ext uri="{FF2B5EF4-FFF2-40B4-BE49-F238E27FC236}">
                <a16:creationId xmlns:a16="http://schemas.microsoft.com/office/drawing/2014/main" id="{FE2DBC0E-1AC5-DEC7-8DD2-A67F065D5206}"/>
              </a:ext>
            </a:extLst>
          </p:cNvPr>
          <p:cNvSpPr txBox="1"/>
          <p:nvPr/>
        </p:nvSpPr>
        <p:spPr>
          <a:xfrm>
            <a:off x="2866667" y="7282590"/>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42" name="object 11">
            <a:extLst>
              <a:ext uri="{FF2B5EF4-FFF2-40B4-BE49-F238E27FC236}">
                <a16:creationId xmlns:a16="http://schemas.microsoft.com/office/drawing/2014/main" id="{9CDAD3C9-E3CF-341F-CFB2-1E32C8455A45}"/>
              </a:ext>
            </a:extLst>
          </p:cNvPr>
          <p:cNvGrpSpPr/>
          <p:nvPr/>
        </p:nvGrpSpPr>
        <p:grpSpPr>
          <a:xfrm>
            <a:off x="2712329" y="7321938"/>
            <a:ext cx="1431925" cy="121920"/>
            <a:chOff x="2848179" y="3459646"/>
            <a:chExt cx="1431925" cy="121920"/>
          </a:xfrm>
        </p:grpSpPr>
        <p:sp>
          <p:nvSpPr>
            <p:cNvPr id="43" name="object 12">
              <a:extLst>
                <a:ext uri="{FF2B5EF4-FFF2-40B4-BE49-F238E27FC236}">
                  <a16:creationId xmlns:a16="http://schemas.microsoft.com/office/drawing/2014/main" id="{ADE6FEB9-CFCF-F869-DC70-6E03B791F678}"/>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4" name="object 13">
              <a:extLst>
                <a:ext uri="{FF2B5EF4-FFF2-40B4-BE49-F238E27FC236}">
                  <a16:creationId xmlns:a16="http://schemas.microsoft.com/office/drawing/2014/main" id="{00B6F450-905C-EBDA-532C-08BEB7E4AFE7}"/>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45" name="object 14">
              <a:extLst>
                <a:ext uri="{FF2B5EF4-FFF2-40B4-BE49-F238E27FC236}">
                  <a16:creationId xmlns:a16="http://schemas.microsoft.com/office/drawing/2014/main" id="{66FE48A7-1172-5840-B6BA-745CC3381AF5}"/>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46" name="object 15">
              <a:extLst>
                <a:ext uri="{FF2B5EF4-FFF2-40B4-BE49-F238E27FC236}">
                  <a16:creationId xmlns:a16="http://schemas.microsoft.com/office/drawing/2014/main" id="{B9E9B422-7027-6994-75C5-A0BCA3AF084B}"/>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47" name="object 16">
              <a:extLst>
                <a:ext uri="{FF2B5EF4-FFF2-40B4-BE49-F238E27FC236}">
                  <a16:creationId xmlns:a16="http://schemas.microsoft.com/office/drawing/2014/main" id="{78E6B0E0-9FCD-E538-378A-3102782D87D4}"/>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8" name="object 17">
              <a:extLst>
                <a:ext uri="{FF2B5EF4-FFF2-40B4-BE49-F238E27FC236}">
                  <a16:creationId xmlns:a16="http://schemas.microsoft.com/office/drawing/2014/main" id="{525CE4F4-C8CB-71F2-10D5-51FC9AC7DAED}"/>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49" name="object 18">
              <a:extLst>
                <a:ext uri="{FF2B5EF4-FFF2-40B4-BE49-F238E27FC236}">
                  <a16:creationId xmlns:a16="http://schemas.microsoft.com/office/drawing/2014/main" id="{F1306222-DC5E-882C-B28F-5B44AD048E2B}"/>
                </a:ext>
              </a:extLst>
            </p:cNvPr>
            <p:cNvPicPr/>
            <p:nvPr/>
          </p:nvPicPr>
          <p:blipFill>
            <a:blip r:embed="rId5" cstate="print"/>
            <a:stretch>
              <a:fillRect/>
            </a:stretch>
          </p:blipFill>
          <p:spPr>
            <a:xfrm>
              <a:off x="3333771" y="3474575"/>
              <a:ext cx="133219" cy="91974"/>
            </a:xfrm>
            <a:prstGeom prst="rect">
              <a:avLst/>
            </a:prstGeom>
          </p:spPr>
        </p:pic>
        <p:pic>
          <p:nvPicPr>
            <p:cNvPr id="50" name="object 19">
              <a:extLst>
                <a:ext uri="{FF2B5EF4-FFF2-40B4-BE49-F238E27FC236}">
                  <a16:creationId xmlns:a16="http://schemas.microsoft.com/office/drawing/2014/main" id="{92E439D4-A23E-E4C2-F199-D94B369A80B7}"/>
                </a:ext>
              </a:extLst>
            </p:cNvPr>
            <p:cNvPicPr/>
            <p:nvPr/>
          </p:nvPicPr>
          <p:blipFill>
            <a:blip r:embed="rId6" cstate="print"/>
            <a:stretch>
              <a:fillRect/>
            </a:stretch>
          </p:blipFill>
          <p:spPr>
            <a:xfrm>
              <a:off x="3554131" y="3464415"/>
              <a:ext cx="112533" cy="112293"/>
            </a:xfrm>
            <a:prstGeom prst="rect">
              <a:avLst/>
            </a:prstGeom>
          </p:spPr>
        </p:pic>
        <p:pic>
          <p:nvPicPr>
            <p:cNvPr id="51" name="object 20">
              <a:extLst>
                <a:ext uri="{FF2B5EF4-FFF2-40B4-BE49-F238E27FC236}">
                  <a16:creationId xmlns:a16="http://schemas.microsoft.com/office/drawing/2014/main" id="{E4369584-B304-2E9C-809F-F59794F64065}"/>
                </a:ext>
              </a:extLst>
            </p:cNvPr>
            <p:cNvPicPr/>
            <p:nvPr/>
          </p:nvPicPr>
          <p:blipFill>
            <a:blip r:embed="rId7" cstate="print"/>
            <a:stretch>
              <a:fillRect/>
            </a:stretch>
          </p:blipFill>
          <p:spPr>
            <a:xfrm>
              <a:off x="3756978" y="3459646"/>
              <a:ext cx="117236" cy="121831"/>
            </a:xfrm>
            <a:prstGeom prst="rect">
              <a:avLst/>
            </a:prstGeom>
          </p:spPr>
        </p:pic>
        <p:pic>
          <p:nvPicPr>
            <p:cNvPr id="52" name="object 21">
              <a:extLst>
                <a:ext uri="{FF2B5EF4-FFF2-40B4-BE49-F238E27FC236}">
                  <a16:creationId xmlns:a16="http://schemas.microsoft.com/office/drawing/2014/main" id="{89375381-6BA2-662C-CA46-9A914AEB8411}"/>
                </a:ext>
              </a:extLst>
            </p:cNvPr>
            <p:cNvPicPr/>
            <p:nvPr/>
          </p:nvPicPr>
          <p:blipFill>
            <a:blip r:embed="rId8" cstate="print"/>
            <a:stretch>
              <a:fillRect/>
            </a:stretch>
          </p:blipFill>
          <p:spPr>
            <a:xfrm>
              <a:off x="3958183" y="3459646"/>
              <a:ext cx="117237" cy="121831"/>
            </a:xfrm>
            <a:prstGeom prst="rect">
              <a:avLst/>
            </a:prstGeom>
          </p:spPr>
        </p:pic>
        <p:sp>
          <p:nvSpPr>
            <p:cNvPr id="53" name="object 22">
              <a:extLst>
                <a:ext uri="{FF2B5EF4-FFF2-40B4-BE49-F238E27FC236}">
                  <a16:creationId xmlns:a16="http://schemas.microsoft.com/office/drawing/2014/main" id="{989735A3-CC07-3742-B325-10E3DC6213E1}"/>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54" name="object 23">
            <a:extLst>
              <a:ext uri="{FF2B5EF4-FFF2-40B4-BE49-F238E27FC236}">
                <a16:creationId xmlns:a16="http://schemas.microsoft.com/office/drawing/2014/main" id="{29AACE6C-3BD2-83EF-7E3A-D66751F36F8E}"/>
              </a:ext>
            </a:extLst>
          </p:cNvPr>
          <p:cNvSpPr txBox="1"/>
          <p:nvPr/>
        </p:nvSpPr>
        <p:spPr>
          <a:xfrm>
            <a:off x="1144829" y="6924029"/>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55" name="object 27">
            <a:extLst>
              <a:ext uri="{FF2B5EF4-FFF2-40B4-BE49-F238E27FC236}">
                <a16:creationId xmlns:a16="http://schemas.microsoft.com/office/drawing/2014/main" id="{486B9F35-A739-48C6-3D09-5941DB43168C}"/>
              </a:ext>
            </a:extLst>
          </p:cNvPr>
          <p:cNvSpPr txBox="1"/>
          <p:nvPr/>
        </p:nvSpPr>
        <p:spPr>
          <a:xfrm>
            <a:off x="1136710" y="7594074"/>
            <a:ext cx="5294185" cy="1913344"/>
          </a:xfrm>
          <a:prstGeom prst="rect">
            <a:avLst/>
          </a:prstGeom>
        </p:spPr>
        <p:txBody>
          <a:bodyPr vert="horz" wrap="square" lIns="0" tIns="12700" rIns="0" bIns="0" rtlCol="0">
            <a:spAutoFit/>
          </a:bodyPr>
          <a:lstStyle/>
          <a:p>
            <a:r>
              <a:rPr lang="en-US" sz="1000" dirty="0">
                <a:latin typeface="Aktiv Grotesk" panose="020B0504020202020204" pitchFamily="34" charset="0"/>
                <a:ea typeface="Aktiv Grotesk" panose="020B0504020202020204" pitchFamily="34" charset="0"/>
                <a:cs typeface="Aktiv Grotesk" panose="020B0504020202020204" pitchFamily="34" charset="0"/>
              </a:rPr>
              <a:t>Hey [insert name],</a:t>
            </a:r>
          </a:p>
          <a:p>
            <a:pPr>
              <a:lnSpc>
                <a:spcPct val="115000"/>
              </a:lnSpc>
            </a:pPr>
            <a:endParaRPr lang="en-GB" sz="1000" dirty="0">
              <a:latin typeface="Aktiv Grotesk" panose="020B0504020202020204" pitchFamily="34" charset="0"/>
              <a:ea typeface="Aktiv Grotesk" panose="020B0504020202020204" pitchFamily="34" charset="0"/>
              <a:cs typeface="Aktiv Grotesk" panose="020B0504020202020204" pitchFamily="34" charset="0"/>
            </a:endParaRP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Thanks for sharing more information about your [insert what you talked about]</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 </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It sounds like you will have some more questions for me about how we can solve [PROSPECT’S PROBLEM], and I need a bit more info from you to make sure we can hit your timeline, budget, and objectives for the project. </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 </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I am happy to move as quickly or slowly as you need. What would you like to do next?</a:t>
            </a:r>
          </a:p>
          <a:p>
            <a:pPr>
              <a:lnSpc>
                <a:spcPct val="1150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 </a:t>
            </a:r>
          </a:p>
          <a:p>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Name]</a:t>
            </a:r>
          </a:p>
        </p:txBody>
      </p:sp>
      <p:sp>
        <p:nvSpPr>
          <p:cNvPr id="56" name="object 28">
            <a:extLst>
              <a:ext uri="{FF2B5EF4-FFF2-40B4-BE49-F238E27FC236}">
                <a16:creationId xmlns:a16="http://schemas.microsoft.com/office/drawing/2014/main" id="{F2CE9F0B-6FB7-A508-AEC7-2D8661B2F422}"/>
              </a:ext>
            </a:extLst>
          </p:cNvPr>
          <p:cNvSpPr txBox="1"/>
          <p:nvPr/>
        </p:nvSpPr>
        <p:spPr>
          <a:xfrm>
            <a:off x="1157530" y="6186392"/>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57" name="object 29">
            <a:extLst>
              <a:ext uri="{FF2B5EF4-FFF2-40B4-BE49-F238E27FC236}">
                <a16:creationId xmlns:a16="http://schemas.microsoft.com/office/drawing/2014/main" id="{394EAB59-97DA-5716-DBAC-2412273C3193}"/>
              </a:ext>
            </a:extLst>
          </p:cNvPr>
          <p:cNvSpPr txBox="1"/>
          <p:nvPr/>
        </p:nvSpPr>
        <p:spPr>
          <a:xfrm>
            <a:off x="1157530" y="6543617"/>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58" name="object 30">
            <a:extLst>
              <a:ext uri="{FF2B5EF4-FFF2-40B4-BE49-F238E27FC236}">
                <a16:creationId xmlns:a16="http://schemas.microsoft.com/office/drawing/2014/main" id="{0FD58398-9829-A935-1702-B0DB63E98A85}"/>
              </a:ext>
            </a:extLst>
          </p:cNvPr>
          <p:cNvSpPr/>
          <p:nvPr/>
        </p:nvSpPr>
        <p:spPr>
          <a:xfrm>
            <a:off x="1006399" y="6020449"/>
            <a:ext cx="5546875" cy="3648283"/>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6390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325"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369332"/>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Don’t forget the subject Line</a:t>
            </a:r>
            <a:endParaRPr lang="en-GB" sz="1400" dirty="0">
              <a:solidFill>
                <a:srgbClr val="080827"/>
              </a:solidFill>
              <a:latin typeface="Aktiv Grotesk" panose="020B0504020202020204" pitchFamily="34" charset="0"/>
              <a:cs typeface="Aktiv Grotesk" panose="020B0504020202020204" pitchFamily="34" charset="0"/>
            </a:endParaRP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sp>
        <p:nvSpPr>
          <p:cNvPr id="9" name="TextBox 8">
            <a:extLst>
              <a:ext uri="{FF2B5EF4-FFF2-40B4-BE49-F238E27FC236}">
                <a16:creationId xmlns:a16="http://schemas.microsoft.com/office/drawing/2014/main" id="{DBD747AA-43DF-8D5D-C4B0-25F9EBDD4B93}"/>
              </a:ext>
            </a:extLst>
          </p:cNvPr>
          <p:cNvSpPr txBox="1"/>
          <p:nvPr/>
        </p:nvSpPr>
        <p:spPr>
          <a:xfrm>
            <a:off x="703362" y="1632579"/>
            <a:ext cx="5645684" cy="3364062"/>
          </a:xfrm>
          <a:prstGeom prst="rect">
            <a:avLst/>
          </a:prstGeom>
          <a:noFill/>
        </p:spPr>
        <p:txBody>
          <a:bodyPr wrap="square" rtlCol="0">
            <a:spAutoFit/>
          </a:bodyPr>
          <a:lstStyle/>
          <a:p>
            <a:pPr marL="241300" marR="518795">
              <a:lnSpc>
                <a:spcPct val="102299"/>
              </a:lnSpc>
              <a:spcBef>
                <a:spcPts val="1365"/>
              </a:spcBef>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The subject line is the most important part of your email as it does not matter how good the content of your email is if it does not resonate with your target audience.   Here are some top tips and examples of great subject lines for your email.</a:t>
            </a:r>
          </a:p>
          <a:p>
            <a:pPr>
              <a:lnSpc>
                <a:spcPct val="100000"/>
              </a:lnSpc>
              <a:spcBef>
                <a:spcPts val="20"/>
              </a:spcBef>
              <a:buFont typeface="MS Gothic"/>
              <a:buChar char="●"/>
            </a:pPr>
            <a:endParaRPr lang="en-US" sz="1100" dirty="0">
              <a:latin typeface="Aktiv Grotesk" panose="020B0504020202020204" pitchFamily="34" charset="0"/>
              <a:ea typeface="Aktiv Grotesk" panose="020B0504020202020204" pitchFamily="34" charset="0"/>
              <a:cs typeface="Aktiv Grotesk" panose="020B0504020202020204" pitchFamily="34" charset="0"/>
            </a:endParaRPr>
          </a:p>
          <a:p>
            <a:pPr marL="241300" marR="5080">
              <a:lnSpc>
                <a:spcPct val="102299"/>
              </a:lnSpc>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As a general rule of thumb, the best subject lines are descriptive, short and provide a reason  to read the email. </a:t>
            </a:r>
          </a:p>
          <a:p>
            <a:pPr marL="241300" marR="5080">
              <a:lnSpc>
                <a:spcPct val="102299"/>
              </a:lnSpc>
              <a:tabLst>
                <a:tab pos="469900" algn="l"/>
              </a:tabLst>
            </a:pPr>
            <a:endParaRPr lang="en-US" sz="1100" dirty="0">
              <a:latin typeface="Aktiv Grotesk" panose="020B0504020202020204" pitchFamily="34" charset="0"/>
              <a:ea typeface="Aktiv Grotesk" panose="020B0504020202020204" pitchFamily="34" charset="0"/>
              <a:cs typeface="Aktiv Grotesk" panose="020B0504020202020204" pitchFamily="34" charset="0"/>
            </a:endParaRPr>
          </a:p>
          <a:p>
            <a:pPr marL="412750" marR="5080" indent="-171450">
              <a:lnSpc>
                <a:spcPct val="102299"/>
              </a:lnSpc>
              <a:buFont typeface="Arial" panose="020B0604020202020204" pitchFamily="34" charset="0"/>
              <a:buChar char="•"/>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Personalization. This should include the recipient’s first or last name, and a city name if  possible.</a:t>
            </a:r>
          </a:p>
          <a:p>
            <a:pPr marL="412750" marR="5080" indent="-171450">
              <a:lnSpc>
                <a:spcPct val="102299"/>
              </a:lnSpc>
              <a:buFont typeface="Arial" panose="020B0604020202020204" pitchFamily="34" charset="0"/>
              <a:buChar char="•"/>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Keep it compact. Most people scan subject lines, immediately making a decision on  whether to open, pass or delete. Subject lines of 50 characters or less have a higher open  rate.</a:t>
            </a:r>
          </a:p>
          <a:p>
            <a:pPr marL="412750" marR="5080" indent="-171450">
              <a:lnSpc>
                <a:spcPct val="102299"/>
              </a:lnSpc>
              <a:buFont typeface="Arial" panose="020B0604020202020204" pitchFamily="34" charset="0"/>
              <a:buChar char="•"/>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Test, test and test again. Create multiple subject lines and test each one. By tracking the  results, you can see what works best for your audience.</a:t>
            </a:r>
          </a:p>
          <a:p>
            <a:pPr marL="412750" marR="5080" indent="-171450">
              <a:lnSpc>
                <a:spcPct val="102299"/>
              </a:lnSpc>
              <a:buFont typeface="Arial" panose="020B0604020202020204" pitchFamily="34" charset="0"/>
              <a:buChar char="•"/>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All in all, your first goal is for a large majority of recipients to open your email.</a:t>
            </a:r>
          </a:p>
          <a:p>
            <a:pPr marL="412750" marR="5080" indent="-171450">
              <a:lnSpc>
                <a:spcPct val="102299"/>
              </a:lnSpc>
              <a:buFont typeface="Arial" panose="020B0604020202020204" pitchFamily="34" charset="0"/>
              <a:buChar char="•"/>
              <a:tabLst>
                <a:tab pos="469900" algn="l"/>
              </a:tabLst>
            </a:pPr>
            <a:r>
              <a:rPr lang="en-US" sz="1100" dirty="0">
                <a:latin typeface="Aktiv Grotesk" panose="020B0504020202020204" pitchFamily="34" charset="0"/>
                <a:ea typeface="Aktiv Grotesk" panose="020B0504020202020204" pitchFamily="34" charset="0"/>
                <a:cs typeface="Aktiv Grotesk" panose="020B0504020202020204" pitchFamily="34" charset="0"/>
              </a:rPr>
              <a:t>From there, you want your email to generate a positive response. If you don’t take the time  to test subject lines, you are missing out on an opportunity to reach more people</a:t>
            </a:r>
          </a:p>
        </p:txBody>
      </p:sp>
    </p:spTree>
    <p:extLst>
      <p:ext uri="{BB962C8B-B14F-4D97-AF65-F5344CB8AC3E}">
        <p14:creationId xmlns:p14="http://schemas.microsoft.com/office/powerpoint/2010/main" val="2259088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46892-C61A-FF91-4A46-A3AB561557F3}"/>
              </a:ext>
            </a:extLst>
          </p:cNvPr>
          <p:cNvPicPr>
            <a:picLocks noChangeAspect="1"/>
          </p:cNvPicPr>
          <p:nvPr/>
        </p:nvPicPr>
        <p:blipFill>
          <a:blip r:embed="rId2"/>
          <a:srcRect/>
          <a:stretch/>
        </p:blipFill>
        <p:spPr>
          <a:xfrm>
            <a:off x="0" y="526"/>
            <a:ext cx="7560000" cy="10684596"/>
          </a:xfrm>
          <a:prstGeom prst="rect">
            <a:avLst/>
          </a:prstGeom>
        </p:spPr>
      </p:pic>
      <p:sp>
        <p:nvSpPr>
          <p:cNvPr id="7" name="TextBox 6">
            <a:extLst>
              <a:ext uri="{FF2B5EF4-FFF2-40B4-BE49-F238E27FC236}">
                <a16:creationId xmlns:a16="http://schemas.microsoft.com/office/drawing/2014/main" id="{4CFE1C5C-972E-61EE-3235-38F364A50A4C}"/>
              </a:ext>
            </a:extLst>
          </p:cNvPr>
          <p:cNvSpPr txBox="1"/>
          <p:nvPr/>
        </p:nvSpPr>
        <p:spPr>
          <a:xfrm>
            <a:off x="817767" y="1097280"/>
            <a:ext cx="5467558" cy="9171742"/>
          </a:xfrm>
          <a:prstGeom prst="rect">
            <a:avLst/>
          </a:prstGeom>
          <a:noFill/>
        </p:spPr>
        <p:txBody>
          <a:bodyPr wrap="square" rtlCol="0">
            <a:spAutoFit/>
          </a:bodyPr>
          <a:lstStyle/>
          <a:p>
            <a:pPr algn="l" fontAlgn="base"/>
            <a:endParaRPr lang="en-US" sz="1100" dirty="0">
              <a:solidFill>
                <a:srgbClr val="3A3A3A"/>
              </a:solidFill>
              <a:latin typeface="Aktiv Grotesk" panose="020B0504020202020204" pitchFamily="34" charset="0"/>
            </a:endParaRPr>
          </a:p>
          <a:p>
            <a:pPr algn="l" fontAlgn="base"/>
            <a:r>
              <a:rPr lang="en-US" sz="1600" b="0" i="0" dirty="0">
                <a:solidFill>
                  <a:srgbClr val="E62878"/>
                </a:solidFill>
                <a:effectLst/>
                <a:latin typeface="Antonio" panose="02000503000000000000" pitchFamily="2" charset="0"/>
              </a:rPr>
              <a:t>Additional Tips for Great Homepage Content</a:t>
            </a:r>
          </a:p>
          <a:p>
            <a:pPr algn="l" fontAlgn="base"/>
            <a:r>
              <a:rPr lang="en-US" sz="1400" b="0" i="0" dirty="0">
                <a:solidFill>
                  <a:srgbClr val="080827"/>
                </a:solidFill>
                <a:effectLst/>
                <a:latin typeface="Aktiv Grotesk" panose="020B0504020202020204" pitchFamily="34" charset="0"/>
              </a:rPr>
              <a:t>Now that you have a framework in mind for your homepage, here are a few final tips:</a:t>
            </a:r>
          </a:p>
          <a:p>
            <a:pPr algn="l" fontAlgn="base"/>
            <a:endParaRPr lang="en-US" sz="1400" b="0" i="0" dirty="0">
              <a:solidFill>
                <a:srgbClr val="080827"/>
              </a:solidFill>
              <a:effectLst/>
              <a:latin typeface="Aktiv Grotesk" panose="020B0504020202020204" pitchFamily="34" charset="0"/>
            </a:endParaRPr>
          </a:p>
          <a:p>
            <a:pPr algn="l" fontAlgn="base">
              <a:buFont typeface="Arial" panose="020B0604020202020204" pitchFamily="34" charset="0"/>
              <a:buChar char="•"/>
            </a:pPr>
            <a:r>
              <a:rPr lang="en-US" sz="1400" b="0" i="0" dirty="0">
                <a:solidFill>
                  <a:srgbClr val="080827"/>
                </a:solidFill>
                <a:effectLst/>
                <a:latin typeface="Aktiv Grotesk" panose="020B0504020202020204" pitchFamily="34" charset="0"/>
              </a:rPr>
              <a:t>Make sure your page and website design is bold and easy to digest.  Use of strong branding will help with this.  If you have not got any strong brand guidelines and guides get in touch with us today to find out how we can help you produce a strong home page.</a:t>
            </a:r>
          </a:p>
          <a:p>
            <a:pPr algn="l" fontAlgn="base"/>
            <a:endParaRPr lang="en-US" sz="1400" b="0" i="0" dirty="0">
              <a:solidFill>
                <a:srgbClr val="080827"/>
              </a:solidFill>
              <a:effectLst/>
              <a:latin typeface="Aktiv Grotesk" panose="020B0504020202020204" pitchFamily="34" charset="0"/>
            </a:endParaRPr>
          </a:p>
          <a:p>
            <a:pPr marL="171450" indent="-171450" algn="l" fontAlgn="base">
              <a:buFont typeface="Arial" panose="020B0604020202020204" pitchFamily="34" charset="0"/>
              <a:buChar char="•"/>
            </a:pPr>
            <a:r>
              <a:rPr lang="en-US" sz="1400" b="0" i="0" dirty="0">
                <a:solidFill>
                  <a:srgbClr val="080827"/>
                </a:solidFill>
                <a:effectLst/>
                <a:latin typeface="Aktiv Grotesk" panose="020B0504020202020204" pitchFamily="34" charset="0"/>
              </a:rPr>
              <a:t>Include cohesive branding throughout the page.</a:t>
            </a:r>
          </a:p>
          <a:p>
            <a:pPr marL="171450" indent="-171450" algn="l" fontAlgn="base">
              <a:buFont typeface="Arial" panose="020B0604020202020204" pitchFamily="34" charset="0"/>
              <a:buChar char="•"/>
            </a:pPr>
            <a:endParaRPr lang="en-US" sz="1400" b="0" i="0" dirty="0">
              <a:solidFill>
                <a:srgbClr val="080827"/>
              </a:solidFill>
              <a:effectLst/>
              <a:latin typeface="Aktiv Grotesk" panose="020B0504020202020204" pitchFamily="34" charset="0"/>
            </a:endParaRPr>
          </a:p>
          <a:p>
            <a:pPr marL="171450" indent="-171450" algn="l" fontAlgn="base">
              <a:buFont typeface="Arial" panose="020B0604020202020204" pitchFamily="34" charset="0"/>
              <a:buChar char="•"/>
            </a:pPr>
            <a:r>
              <a:rPr lang="en-US" sz="1400" b="0" i="0" dirty="0">
                <a:solidFill>
                  <a:srgbClr val="080827"/>
                </a:solidFill>
                <a:effectLst/>
                <a:latin typeface="Aktiv Grotesk" panose="020B0504020202020204" pitchFamily="34" charset="0"/>
              </a:rPr>
              <a:t>Set up a useful information flow so that people aren't confused about where to look.</a:t>
            </a:r>
          </a:p>
          <a:p>
            <a:pPr marL="171450" indent="-171450" algn="l" fontAlgn="base">
              <a:buFont typeface="Arial" panose="020B0604020202020204" pitchFamily="34" charset="0"/>
              <a:buChar char="•"/>
            </a:pPr>
            <a:endParaRPr lang="en-US" sz="1400" b="0" i="0" dirty="0">
              <a:solidFill>
                <a:srgbClr val="080827"/>
              </a:solidFill>
              <a:effectLst/>
              <a:latin typeface="Aktiv Grotesk" panose="020B0504020202020204" pitchFamily="34" charset="0"/>
            </a:endParaRPr>
          </a:p>
          <a:p>
            <a:pPr marL="171450" indent="-171450" algn="l" fontAlgn="base">
              <a:buFont typeface="Arial" panose="020B0604020202020204" pitchFamily="34" charset="0"/>
              <a:buChar char="•"/>
            </a:pPr>
            <a:r>
              <a:rPr lang="en-US" sz="1400" b="0" i="0" dirty="0">
                <a:solidFill>
                  <a:srgbClr val="080827"/>
                </a:solidFill>
                <a:effectLst/>
                <a:latin typeface="Aktiv Grotesk" panose="020B0504020202020204" pitchFamily="34" charset="0"/>
              </a:rPr>
              <a:t>Make it easy to scan quickly.</a:t>
            </a:r>
          </a:p>
          <a:p>
            <a:pPr marL="171450" indent="-171450" algn="l" fontAlgn="base">
              <a:buFont typeface="Arial" panose="020B0604020202020204" pitchFamily="34" charset="0"/>
              <a:buChar char="•"/>
            </a:pPr>
            <a:endParaRPr lang="en-US" sz="1400" b="0" i="0" dirty="0">
              <a:solidFill>
                <a:srgbClr val="080827"/>
              </a:solidFill>
              <a:effectLst/>
              <a:latin typeface="Aktiv Grotesk" panose="020B0504020202020204" pitchFamily="34" charset="0"/>
            </a:endParaRPr>
          </a:p>
          <a:p>
            <a:pPr marL="171450" indent="-171450" algn="l" fontAlgn="base">
              <a:buFont typeface="Arial" panose="020B0604020202020204" pitchFamily="34" charset="0"/>
              <a:buChar char="•"/>
            </a:pPr>
            <a:r>
              <a:rPr lang="en-US" sz="1400" b="0" i="0" dirty="0">
                <a:solidFill>
                  <a:srgbClr val="080827"/>
                </a:solidFill>
                <a:effectLst/>
                <a:latin typeface="Aktiv Grotesk" panose="020B0504020202020204" pitchFamily="34" charset="0"/>
              </a:rPr>
              <a:t>Ensure your content is </a:t>
            </a:r>
            <a:r>
              <a:rPr lang="en-US" sz="1400" b="0" i="0" u="none" strike="noStrike" dirty="0">
                <a:solidFill>
                  <a:srgbClr val="080827"/>
                </a:solidFill>
                <a:effectLst/>
                <a:latin typeface="Aktiv Grotesk" panose="020B0504020202020204" pitchFamily="34" charset="0"/>
                <a:hlinkClick r:id="rId3">
                  <a:extLst>
                    <a:ext uri="{A12FA001-AC4F-418D-AE19-62706E023703}">
                      <ahyp:hlinkClr xmlns:ahyp="http://schemas.microsoft.com/office/drawing/2018/hyperlinkcolor" val="tx"/>
                    </a:ext>
                  </a:extLst>
                </a:hlinkClick>
              </a:rPr>
              <a:t>readable</a:t>
            </a:r>
            <a:r>
              <a:rPr lang="en-US" sz="1400" b="0" i="0" dirty="0">
                <a:solidFill>
                  <a:srgbClr val="080827"/>
                </a:solidFill>
                <a:effectLst/>
                <a:latin typeface="Aktiv Grotesk" panose="020B0504020202020204" pitchFamily="34" charset="0"/>
              </a:rPr>
              <a:t> and speaks to a single person in a conversational tone.</a:t>
            </a:r>
          </a:p>
          <a:p>
            <a:pPr algn="l" fontAlgn="base">
              <a:buFont typeface="Arial" panose="020B0604020202020204" pitchFamily="34" charset="0"/>
              <a:buChar char="•"/>
            </a:pPr>
            <a:endParaRPr lang="en-US" sz="1100" b="0" i="0" dirty="0">
              <a:solidFill>
                <a:srgbClr val="080827"/>
              </a:solidFill>
              <a:effectLst/>
              <a:latin typeface="Aktiv Grotesk" panose="020B0504020202020204" pitchFamily="34" charset="0"/>
            </a:endParaRPr>
          </a:p>
          <a:p>
            <a:pPr algn="l" fontAlgn="base"/>
            <a:r>
              <a:rPr lang="en-US" sz="1600" b="0" i="0" dirty="0">
                <a:solidFill>
                  <a:srgbClr val="E62878"/>
                </a:solidFill>
                <a:effectLst/>
                <a:latin typeface="Antonio" panose="02000503000000000000" pitchFamily="2" charset="0"/>
              </a:rPr>
              <a:t>The Final Step</a:t>
            </a:r>
          </a:p>
          <a:p>
            <a:pPr algn="l" fontAlgn="base"/>
            <a:endParaRPr lang="en-US" sz="1100" b="0" i="0" dirty="0">
              <a:solidFill>
                <a:srgbClr val="080827"/>
              </a:solidFill>
              <a:effectLst/>
              <a:latin typeface="Aktiv Grotesk" panose="020B0504020202020204" pitchFamily="34" charset="0"/>
            </a:endParaRPr>
          </a:p>
          <a:p>
            <a:pPr algn="l" fontAlgn="base"/>
            <a:r>
              <a:rPr lang="en-US" sz="1400" b="0" i="0" dirty="0">
                <a:solidFill>
                  <a:srgbClr val="080827"/>
                </a:solidFill>
                <a:effectLst/>
                <a:latin typeface="Aktiv Grotesk" panose="020B0504020202020204" pitchFamily="34" charset="0"/>
              </a:rPr>
              <a:t>If you’ve followed our advice so far, your homepage should be ready to convert visitors into customers; however, you can’t convert visitors into customers without having visitors in the first place.</a:t>
            </a:r>
          </a:p>
          <a:p>
            <a:pPr algn="l" fontAlgn="base"/>
            <a:endParaRPr lang="en-US" sz="1400" b="0" i="0" dirty="0">
              <a:solidFill>
                <a:srgbClr val="080827"/>
              </a:solidFill>
              <a:effectLst/>
              <a:latin typeface="Aktiv Grotesk" panose="020B0504020202020204" pitchFamily="34" charset="0"/>
            </a:endParaRPr>
          </a:p>
          <a:p>
            <a:pPr algn="l" fontAlgn="base"/>
            <a:r>
              <a:rPr lang="en-US" sz="1400" b="0" i="0" dirty="0">
                <a:solidFill>
                  <a:srgbClr val="080827"/>
                </a:solidFill>
                <a:effectLst/>
                <a:latin typeface="Aktiv Grotesk" panose="020B0504020202020204" pitchFamily="34" charset="0"/>
              </a:rPr>
              <a:t>You can get more visitors from Google by making sure that your homepage is meeting keyword </a:t>
            </a:r>
            <a:r>
              <a:rPr lang="en-US" sz="1400" b="0" i="0" dirty="0" err="1">
                <a:solidFill>
                  <a:srgbClr val="080827"/>
                </a:solidFill>
                <a:effectLst/>
                <a:latin typeface="Aktiv Grotesk" panose="020B0504020202020204" pitchFamily="34" charset="0"/>
              </a:rPr>
              <a:t>optimisation</a:t>
            </a:r>
            <a:r>
              <a:rPr lang="en-US" sz="1400" b="0" i="0" dirty="0">
                <a:solidFill>
                  <a:srgbClr val="080827"/>
                </a:solidFill>
                <a:effectLst/>
                <a:latin typeface="Aktiv Grotesk" panose="020B0504020202020204" pitchFamily="34" charset="0"/>
              </a:rPr>
              <a:t> best practices.  If you are one of our clients you will have been provided with al the keywords needed, however if you are not and you want to understand how keywords work then we have an </a:t>
            </a:r>
            <a:r>
              <a:rPr lang="en-US" sz="1400" b="0" i="0" dirty="0">
                <a:solidFill>
                  <a:srgbClr val="080827"/>
                </a:solidFill>
                <a:effectLst/>
                <a:latin typeface="Aktiv Grotesk" panose="020B0504020202020204" pitchFamily="34" charset="0"/>
                <a:hlinkClick r:id="rId4"/>
              </a:rPr>
              <a:t>SEO course </a:t>
            </a:r>
            <a:r>
              <a:rPr lang="en-US" sz="1400" dirty="0">
                <a:solidFill>
                  <a:srgbClr val="080827"/>
                </a:solidFill>
                <a:latin typeface="Aktiv Grotesk" panose="020B0504020202020204" pitchFamily="34" charset="0"/>
              </a:rPr>
              <a:t>that will take you from beginner to expert in a few easy steps.  </a:t>
            </a:r>
            <a:r>
              <a:rPr lang="en-US" sz="1400" b="0" i="0" u="none" strike="noStrike" dirty="0">
                <a:solidFill>
                  <a:srgbClr val="080827"/>
                </a:solidFill>
                <a:effectLst/>
                <a:latin typeface="Aktiv Grotesk" panose="020B0504020202020204" pitchFamily="34" charset="0"/>
              </a:rPr>
              <a:t>Our training </a:t>
            </a:r>
            <a:r>
              <a:rPr lang="en-US" sz="1400" b="0" i="0" dirty="0">
                <a:solidFill>
                  <a:srgbClr val="080827"/>
                </a:solidFill>
                <a:effectLst/>
                <a:latin typeface="Aktiv Grotesk" panose="020B0504020202020204" pitchFamily="34" charset="0"/>
              </a:rPr>
              <a:t>will walk you through all the places you’ll need to add keywords to your homepage for proper optimization.</a:t>
            </a:r>
          </a:p>
          <a:p>
            <a:pPr algn="l" fontAlgn="base"/>
            <a:endParaRPr lang="en-US" sz="1400" b="0" i="0" dirty="0">
              <a:solidFill>
                <a:srgbClr val="080827"/>
              </a:solidFill>
              <a:effectLst/>
              <a:latin typeface="Aktiv Grotesk" panose="020B0504020202020204" pitchFamily="34" charset="0"/>
            </a:endParaRPr>
          </a:p>
          <a:p>
            <a:pPr algn="l" fontAlgn="base"/>
            <a:endParaRPr lang="en-US" sz="1100" dirty="0">
              <a:solidFill>
                <a:srgbClr val="080827"/>
              </a:solidFill>
              <a:latin typeface="Aktiv Grotesk" panose="020B0504020202020204" pitchFamily="34" charset="0"/>
            </a:endParaRPr>
          </a:p>
          <a:p>
            <a:pPr algn="l" fontAlgn="base">
              <a:buFont typeface="Arial" panose="020B0604020202020204" pitchFamily="34" charset="0"/>
              <a:buChar char="•"/>
            </a:pPr>
            <a:endParaRPr lang="en-US" sz="1100" b="0" i="0" dirty="0">
              <a:solidFill>
                <a:srgbClr val="080827"/>
              </a:solidFill>
              <a:effectLst/>
              <a:latin typeface="Aktiv Grotesk" panose="020B0504020202020204" pitchFamily="34" charset="0"/>
            </a:endParaRPr>
          </a:p>
          <a:p>
            <a:pPr algn="l" fontAlgn="base">
              <a:buFont typeface="Arial" panose="020B0604020202020204" pitchFamily="34" charset="0"/>
              <a:buChar char="•"/>
            </a:pPr>
            <a:endParaRPr lang="en-US" sz="1100" b="0" i="0" dirty="0">
              <a:solidFill>
                <a:srgbClr val="080827"/>
              </a:solidFill>
              <a:effectLst/>
              <a:latin typeface="Aktiv Grotesk" panose="020B0504020202020204" pitchFamily="34" charset="0"/>
            </a:endParaRPr>
          </a:p>
          <a:p>
            <a:pPr algn="l" fontAlgn="base">
              <a:buFont typeface="Arial" panose="020B0604020202020204" pitchFamily="34" charset="0"/>
              <a:buChar char="•"/>
            </a:pPr>
            <a:endParaRPr lang="en-US" sz="1100" b="0" i="0" dirty="0">
              <a:solidFill>
                <a:srgbClr val="080827"/>
              </a:solidFill>
              <a:effectLst/>
              <a:latin typeface="Aktiv Grotesk" panose="020B0504020202020204" pitchFamily="34" charset="0"/>
            </a:endParaRPr>
          </a:p>
          <a:p>
            <a:pPr algn="l" fontAlgn="base">
              <a:buFont typeface="Arial" panose="020B0604020202020204" pitchFamily="34" charset="0"/>
              <a:buChar char="•"/>
            </a:pPr>
            <a:endParaRPr lang="en-US" sz="1100" b="0" i="0" dirty="0">
              <a:solidFill>
                <a:srgbClr val="080827"/>
              </a:solidFill>
              <a:effectLst/>
              <a:latin typeface="Aktiv Grotesk" panose="020B0504020202020204" pitchFamily="34" charset="0"/>
            </a:endParaRPr>
          </a:p>
          <a:p>
            <a:pPr algn="l" fontAlgn="base">
              <a:buFont typeface="Arial" panose="020B0604020202020204" pitchFamily="34" charset="0"/>
              <a:buChar char="•"/>
            </a:pPr>
            <a:endParaRPr lang="en-US" sz="1100" b="0" i="0" dirty="0">
              <a:solidFill>
                <a:srgbClr val="080827"/>
              </a:solidFill>
              <a:effectLst/>
              <a:latin typeface="Aktiv Grotesk" panose="020B0504020202020204" pitchFamily="34" charset="0"/>
            </a:endParaRPr>
          </a:p>
          <a:p>
            <a:pPr algn="l" fontAlgn="base">
              <a:buFont typeface="Arial" panose="020B0604020202020204" pitchFamily="34" charset="0"/>
              <a:buChar char="•"/>
            </a:pPr>
            <a:endParaRPr lang="en-US" sz="1100" b="0" i="0" dirty="0">
              <a:solidFill>
                <a:srgbClr val="3A3A3A"/>
              </a:solidFill>
              <a:effectLst/>
              <a:latin typeface="Aktiv Grotesk" panose="020B0504020202020204" pitchFamily="34" charset="0"/>
            </a:endParaRPr>
          </a:p>
        </p:txBody>
      </p:sp>
      <p:pic>
        <p:nvPicPr>
          <p:cNvPr id="3" name="Picture 2" descr="Graphical user interface, application&#10;&#10;Description automatically generated">
            <a:hlinkClick r:id="rId5"/>
            <a:extLst>
              <a:ext uri="{FF2B5EF4-FFF2-40B4-BE49-F238E27FC236}">
                <a16:creationId xmlns:a16="http://schemas.microsoft.com/office/drawing/2014/main" id="{173D901F-25EE-6CA4-C3BE-A3C082A3042D}"/>
              </a:ext>
            </a:extLst>
          </p:cNvPr>
          <p:cNvPicPr>
            <a:picLocks noChangeAspect="1"/>
          </p:cNvPicPr>
          <p:nvPr/>
        </p:nvPicPr>
        <p:blipFill>
          <a:blip r:embed="rId6"/>
          <a:stretch>
            <a:fillRect/>
          </a:stretch>
        </p:blipFill>
        <p:spPr>
          <a:xfrm>
            <a:off x="-163" y="9202"/>
            <a:ext cx="7556825" cy="10681160"/>
          </a:xfrm>
          <a:prstGeom prst="rect">
            <a:avLst/>
          </a:prstGeom>
        </p:spPr>
      </p:pic>
    </p:spTree>
    <p:extLst>
      <p:ext uri="{BB962C8B-B14F-4D97-AF65-F5344CB8AC3E}">
        <p14:creationId xmlns:p14="http://schemas.microsoft.com/office/powerpoint/2010/main" val="321541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on a desk&#10;&#10;Description automatically generated with medium confidence">
            <a:hlinkClick r:id="rId2"/>
            <a:extLst>
              <a:ext uri="{FF2B5EF4-FFF2-40B4-BE49-F238E27FC236}">
                <a16:creationId xmlns:a16="http://schemas.microsoft.com/office/drawing/2014/main" id="{53EBF250-7659-4193-A1EB-BA4E018C2410}"/>
              </a:ext>
            </a:extLst>
          </p:cNvPr>
          <p:cNvPicPr>
            <a:picLocks noChangeAspect="1"/>
          </p:cNvPicPr>
          <p:nvPr/>
        </p:nvPicPr>
        <p:blipFill>
          <a:blip r:embed="rId3"/>
          <a:stretch>
            <a:fillRect/>
          </a:stretch>
        </p:blipFill>
        <p:spPr>
          <a:xfrm>
            <a:off x="-163" y="3082"/>
            <a:ext cx="7560000" cy="10685648"/>
          </a:xfrm>
          <a:prstGeom prst="rect">
            <a:avLst/>
          </a:prstGeom>
        </p:spPr>
      </p:pic>
      <p:pic>
        <p:nvPicPr>
          <p:cNvPr id="2" name="Picture 1">
            <a:hlinkClick r:id="rId2"/>
            <a:extLst>
              <a:ext uri="{FF2B5EF4-FFF2-40B4-BE49-F238E27FC236}">
                <a16:creationId xmlns:a16="http://schemas.microsoft.com/office/drawing/2014/main" id="{79A9DDC5-4D2D-9B3D-D388-94906C37A906}"/>
              </a:ext>
            </a:extLst>
          </p:cNvPr>
          <p:cNvPicPr>
            <a:picLocks noChangeAspect="1"/>
          </p:cNvPicPr>
          <p:nvPr/>
        </p:nvPicPr>
        <p:blipFill>
          <a:blip r:embed="rId4"/>
          <a:srcRect/>
          <a:stretch/>
        </p:blipFill>
        <p:spPr>
          <a:xfrm>
            <a:off x="-163" y="6165"/>
            <a:ext cx="7560000" cy="10685647"/>
          </a:xfrm>
          <a:prstGeom prst="rect">
            <a:avLst/>
          </a:prstGeom>
        </p:spPr>
      </p:pic>
    </p:spTree>
    <p:extLst>
      <p:ext uri="{BB962C8B-B14F-4D97-AF65-F5344CB8AC3E}">
        <p14:creationId xmlns:p14="http://schemas.microsoft.com/office/powerpoint/2010/main" val="297551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87603-DA71-A683-F48A-87BCDA298894}"/>
              </a:ext>
            </a:extLst>
          </p:cNvPr>
          <p:cNvPicPr>
            <a:picLocks noChangeAspect="1"/>
          </p:cNvPicPr>
          <p:nvPr/>
        </p:nvPicPr>
        <p:blipFill>
          <a:blip r:embed="rId3"/>
          <a:srcRect/>
          <a:stretch/>
        </p:blipFill>
        <p:spPr>
          <a:xfrm>
            <a:off x="543" y="5556"/>
            <a:ext cx="7558587" cy="10685648"/>
          </a:xfrm>
          <a:prstGeom prst="rect">
            <a:avLst/>
          </a:prstGeom>
        </p:spPr>
      </p:pic>
      <p:sp>
        <p:nvSpPr>
          <p:cNvPr id="2" name="TextBox 1">
            <a:extLst>
              <a:ext uri="{FF2B5EF4-FFF2-40B4-BE49-F238E27FC236}">
                <a16:creationId xmlns:a16="http://schemas.microsoft.com/office/drawing/2014/main" id="{9E0406BA-9517-FB32-A702-A0282316E8D3}"/>
              </a:ext>
            </a:extLst>
          </p:cNvPr>
          <p:cNvSpPr txBox="1"/>
          <p:nvPr/>
        </p:nvSpPr>
        <p:spPr>
          <a:xfrm>
            <a:off x="1612668" y="4506483"/>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cs typeface="Aktiv Grotesk" panose="020B0504020202020204" pitchFamily="34" charset="0"/>
              </a:rPr>
              <a:t>Please right click on button above &gt; Link &gt; Open link to view the examples </a:t>
            </a:r>
          </a:p>
        </p:txBody>
      </p:sp>
      <p:sp>
        <p:nvSpPr>
          <p:cNvPr id="7" name="TextBox 6">
            <a:extLst>
              <a:ext uri="{FF2B5EF4-FFF2-40B4-BE49-F238E27FC236}">
                <a16:creationId xmlns:a16="http://schemas.microsoft.com/office/drawing/2014/main" id="{1607B713-FD31-EED7-B39C-7F2C9C70FFB1}"/>
              </a:ext>
            </a:extLst>
          </p:cNvPr>
          <p:cNvSpPr txBox="1"/>
          <p:nvPr/>
        </p:nvSpPr>
        <p:spPr>
          <a:xfrm>
            <a:off x="1612669" y="1916993"/>
            <a:ext cx="4804756" cy="369332"/>
          </a:xfrm>
          <a:prstGeom prst="rect">
            <a:avLst/>
          </a:prstGeom>
          <a:noFill/>
        </p:spPr>
        <p:txBody>
          <a:bodyPr wrap="square">
            <a:spAutoFit/>
          </a:bodyPr>
          <a:lstStyle/>
          <a:p>
            <a:r>
              <a:rPr lang="en-US" dirty="0">
                <a:solidFill>
                  <a:srgbClr val="E62878"/>
                </a:solidFill>
                <a:latin typeface="Antonio" panose="02000503000000000000" pitchFamily="2" charset="77"/>
              </a:rPr>
              <a:t>Cold email marketing templates for sales teams</a:t>
            </a:r>
          </a:p>
        </p:txBody>
      </p:sp>
      <p:sp>
        <p:nvSpPr>
          <p:cNvPr id="8" name="TextBox 7">
            <a:extLst>
              <a:ext uri="{FF2B5EF4-FFF2-40B4-BE49-F238E27FC236}">
                <a16:creationId xmlns:a16="http://schemas.microsoft.com/office/drawing/2014/main" id="{0CD9410E-6011-120F-E9C8-00F4074AAC58}"/>
              </a:ext>
            </a:extLst>
          </p:cNvPr>
          <p:cNvSpPr txBox="1"/>
          <p:nvPr/>
        </p:nvSpPr>
        <p:spPr>
          <a:xfrm>
            <a:off x="1612669" y="2372869"/>
            <a:ext cx="4372496" cy="1446550"/>
          </a:xfrm>
          <a:prstGeom prst="rect">
            <a:avLst/>
          </a:prstGeom>
          <a:noFill/>
        </p:spPr>
        <p:txBody>
          <a:bodyPr wrap="square" rtlCol="0">
            <a:spAutoFit/>
          </a:bodyPr>
          <a:lstStyle/>
          <a:p>
            <a:pPr marL="320675" lvl="1"/>
            <a:r>
              <a:rPr lang="en-US" sz="1100" b="0" i="0" dirty="0">
                <a:solidFill>
                  <a:srgbClr val="080827"/>
                </a:solidFill>
                <a:effectLst/>
                <a:latin typeface="Aktiv Grotesk" panose="020B0504020202020204" pitchFamily="34" charset="0"/>
                <a:ea typeface="Aktiv Grotesk" panose="020B0504020202020204" pitchFamily="34" charset="0"/>
                <a:cs typeface="Aktiv Grotesk" panose="020B0504020202020204" pitchFamily="34" charset="0"/>
              </a:rPr>
              <a:t>Get our proven cold email templates (for sales teams) to nail your outreach and close deals. Plus tips to write a cold email &amp; subject lines.</a:t>
            </a:r>
          </a:p>
          <a:p>
            <a:pPr marL="320675" lvl="1"/>
            <a:endParaRPr lang="en-US" sz="11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a:p>
            <a:pPr marL="320675" lvl="1"/>
            <a:r>
              <a:rPr lang="en-US" sz="1100" dirty="0">
                <a:solidFill>
                  <a:srgbClr val="080827"/>
                </a:solidFill>
                <a:effectLst/>
                <a:latin typeface="Aktiv Grotesk" panose="020B0504020202020204" pitchFamily="34" charset="0"/>
                <a:ea typeface="Aktiv Grotesk" panose="020B0504020202020204" pitchFamily="34" charset="0"/>
                <a:cs typeface="Aktiv Grotesk" panose="020B0504020202020204" pitchFamily="34" charset="0"/>
              </a:rPr>
              <a:t>There is one catch however is that you can’t just put your name and company and press send you will need to customize this to fit with your company goals and your prosects goals.  </a:t>
            </a:r>
            <a:endParaRPr lang="en-GB" sz="1100" dirty="0">
              <a:solidFill>
                <a:srgbClr val="080827"/>
              </a:solidFill>
              <a:effectLst/>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17" name="Picture 16">
            <a:extLst>
              <a:ext uri="{FF2B5EF4-FFF2-40B4-BE49-F238E27FC236}">
                <a16:creationId xmlns:a16="http://schemas.microsoft.com/office/drawing/2014/main" id="{BD24F844-55AD-27D8-DED0-CF6B312F5027}"/>
              </a:ext>
            </a:extLst>
          </p:cNvPr>
          <p:cNvPicPr>
            <a:picLocks noChangeAspect="1"/>
          </p:cNvPicPr>
          <p:nvPr/>
        </p:nvPicPr>
        <p:blipFill>
          <a:blip r:embed="rId4"/>
          <a:stretch>
            <a:fillRect/>
          </a:stretch>
        </p:blipFill>
        <p:spPr>
          <a:xfrm>
            <a:off x="1722368" y="2430149"/>
            <a:ext cx="207918" cy="155938"/>
          </a:xfrm>
          <a:prstGeom prst="rect">
            <a:avLst/>
          </a:prstGeom>
        </p:spPr>
      </p:pic>
      <p:grpSp>
        <p:nvGrpSpPr>
          <p:cNvPr id="3" name="Group 2">
            <a:extLst>
              <a:ext uri="{FF2B5EF4-FFF2-40B4-BE49-F238E27FC236}">
                <a16:creationId xmlns:a16="http://schemas.microsoft.com/office/drawing/2014/main" id="{D02C2E10-8846-D097-98C7-9FD5BA339547}"/>
              </a:ext>
            </a:extLst>
          </p:cNvPr>
          <p:cNvGrpSpPr/>
          <p:nvPr/>
        </p:nvGrpSpPr>
        <p:grpSpPr>
          <a:xfrm>
            <a:off x="1696687" y="3959751"/>
            <a:ext cx="2298700" cy="406400"/>
            <a:chOff x="1696687" y="3959751"/>
            <a:chExt cx="2298700" cy="406400"/>
          </a:xfrm>
        </p:grpSpPr>
        <p:pic>
          <p:nvPicPr>
            <p:cNvPr id="13" name="Picture 12" descr="Shape, rectangle&#10;&#10;Description automatically generated">
              <a:extLst>
                <a:ext uri="{FF2B5EF4-FFF2-40B4-BE49-F238E27FC236}">
                  <a16:creationId xmlns:a16="http://schemas.microsoft.com/office/drawing/2014/main" id="{3B975989-C137-687C-F255-681DD5186868}"/>
                </a:ext>
              </a:extLst>
            </p:cNvPr>
            <p:cNvPicPr>
              <a:picLocks noChangeAspect="1"/>
            </p:cNvPicPr>
            <p:nvPr/>
          </p:nvPicPr>
          <p:blipFill>
            <a:blip r:embed="rId5"/>
            <a:stretch>
              <a:fillRect/>
            </a:stretch>
          </p:blipFill>
          <p:spPr>
            <a:xfrm>
              <a:off x="1696687" y="3959751"/>
              <a:ext cx="2298700" cy="406400"/>
            </a:xfrm>
            <a:prstGeom prst="rect">
              <a:avLst/>
            </a:prstGeom>
          </p:spPr>
        </p:pic>
        <p:sp>
          <p:nvSpPr>
            <p:cNvPr id="14" name="TextBox 13">
              <a:extLst>
                <a:ext uri="{FF2B5EF4-FFF2-40B4-BE49-F238E27FC236}">
                  <a16:creationId xmlns:a16="http://schemas.microsoft.com/office/drawing/2014/main" id="{568A6A0A-2C29-70B1-41DA-9FB6F6853A72}"/>
                </a:ext>
              </a:extLst>
            </p:cNvPr>
            <p:cNvSpPr txBox="1"/>
            <p:nvPr/>
          </p:nvSpPr>
          <p:spPr>
            <a:xfrm>
              <a:off x="1797084" y="4044644"/>
              <a:ext cx="2144400" cy="261610"/>
            </a:xfrm>
            <a:prstGeom prst="rect">
              <a:avLst/>
            </a:prstGeom>
            <a:noFill/>
          </p:spPr>
          <p:txBody>
            <a:bodyPr wrap="square" rtlCol="0">
              <a:spAutoFit/>
            </a:bodyPr>
            <a:lstStyle/>
            <a:p>
              <a:pPr algn="ctr"/>
              <a:r>
                <a:rPr lang="en-GB" sz="1100" kern="1100" spc="-50" dirty="0">
                  <a:solidFill>
                    <a:schemeClr val="bg1"/>
                  </a:solidFill>
                  <a:effectLst/>
                  <a:latin typeface="Antonio" panose="02000503000000000000" pitchFamily="2" charset="77"/>
                </a:rPr>
                <a:t>Talk to us today to see how we can help</a:t>
              </a:r>
              <a:endParaRPr lang="en-US" sz="1100" kern="1100" spc="-50" dirty="0"/>
            </a:p>
          </p:txBody>
        </p:sp>
      </p:grpSp>
    </p:spTree>
    <p:extLst>
      <p:ext uri="{BB962C8B-B14F-4D97-AF65-F5344CB8AC3E}">
        <p14:creationId xmlns:p14="http://schemas.microsoft.com/office/powerpoint/2010/main" val="742297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7E54096-BEF5-289F-8A72-EA46D3359888}"/>
              </a:ext>
            </a:extLst>
          </p:cNvPr>
          <p:cNvPicPr>
            <a:picLocks noChangeAspect="1"/>
          </p:cNvPicPr>
          <p:nvPr/>
        </p:nvPicPr>
        <p:blipFill rotWithShape="1">
          <a:blip r:embed="rId2"/>
          <a:srcRect r="65" b="2"/>
          <a:stretch/>
        </p:blipFill>
        <p:spPr>
          <a:xfrm>
            <a:off x="20" y="10"/>
            <a:ext cx="7559655" cy="10691802"/>
          </a:xfrm>
          <a:prstGeom prst="rect">
            <a:avLst/>
          </a:prstGeom>
        </p:spPr>
      </p:pic>
      <p:sp>
        <p:nvSpPr>
          <p:cNvPr id="7" name="TextBox 6">
            <a:extLst>
              <a:ext uri="{FF2B5EF4-FFF2-40B4-BE49-F238E27FC236}">
                <a16:creationId xmlns:a16="http://schemas.microsoft.com/office/drawing/2014/main" id="{F62A57BC-700E-6906-D812-B88A57DE838B}"/>
              </a:ext>
            </a:extLst>
          </p:cNvPr>
          <p:cNvSpPr txBox="1"/>
          <p:nvPr/>
        </p:nvSpPr>
        <p:spPr>
          <a:xfrm>
            <a:off x="842963" y="510659"/>
            <a:ext cx="3781424" cy="369332"/>
          </a:xfrm>
          <a:prstGeom prst="rect">
            <a:avLst/>
          </a:prstGeom>
          <a:noFill/>
        </p:spPr>
        <p:txBody>
          <a:bodyPr wrap="square">
            <a:spAutoFit/>
          </a:bodyPr>
          <a:lstStyle/>
          <a:p>
            <a:pPr algn="l"/>
            <a:r>
              <a:rPr lang="en-US" b="1" i="0" dirty="0">
                <a:solidFill>
                  <a:srgbClr val="E62878"/>
                </a:solidFill>
                <a:effectLst/>
                <a:latin typeface="Antonio" panose="02000503000000000000" pitchFamily="2" charset="0"/>
              </a:rPr>
              <a:t>What is a Cold Email Template?</a:t>
            </a:r>
          </a:p>
        </p:txBody>
      </p:sp>
      <p:sp>
        <p:nvSpPr>
          <p:cNvPr id="8" name="TextBox 7">
            <a:extLst>
              <a:ext uri="{FF2B5EF4-FFF2-40B4-BE49-F238E27FC236}">
                <a16:creationId xmlns:a16="http://schemas.microsoft.com/office/drawing/2014/main" id="{B1196223-D66F-21A3-0E64-0F9F8A210B69}"/>
              </a:ext>
            </a:extLst>
          </p:cNvPr>
          <p:cNvSpPr txBox="1"/>
          <p:nvPr/>
        </p:nvSpPr>
        <p:spPr>
          <a:xfrm>
            <a:off x="842963" y="1085850"/>
            <a:ext cx="5566981" cy="3970318"/>
          </a:xfrm>
          <a:prstGeom prst="rect">
            <a:avLst/>
          </a:prstGeom>
          <a:noFill/>
        </p:spPr>
        <p:txBody>
          <a:bodyPr wrap="square" rtlCol="0">
            <a:spAutoFit/>
          </a:bodyPr>
          <a:lstStyle/>
          <a:p>
            <a:r>
              <a:rPr lang="en-US"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A cold email is a message that is sent to a  targeted contact that has never heard from you before.  </a:t>
            </a:r>
          </a:p>
          <a:p>
            <a:endParaRPr lang="en-US"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a:p>
            <a:r>
              <a:rPr lang="en-US"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Sales teams can use cold email outreach to target new customers/prospects to entice them into your sales funnels.</a:t>
            </a:r>
          </a:p>
          <a:p>
            <a:endPar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a:p>
            <a:r>
              <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If you get them right they can be incredibly effective.  Get them wrong and they can look like spam.  </a:t>
            </a:r>
          </a:p>
          <a:p>
            <a:endPar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a:p>
            <a:r>
              <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At Pink Elephant Media we have complied a list of tried and tested emails to help you with your cold outreach.  These emails are designed to be a strategic targeted approach to specific companies likely to be interested in your company as their solution.</a:t>
            </a:r>
          </a:p>
          <a:p>
            <a:endPar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a:p>
            <a:r>
              <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This is why cold email outreach is so crucial to driving sales.  Using a template does not just save your team time, it will improve open rates by ensuring every email includes critical elements for success like focusing on the benefits of your product or service.</a:t>
            </a:r>
          </a:p>
          <a:p>
            <a:endParaRPr lang="en-GB" sz="12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a:p>
            <a:endParaRPr lang="en-GB" sz="1200" dirty="0">
              <a:solidFill>
                <a:srgbClr val="080827"/>
              </a:solidFill>
            </a:endParaRPr>
          </a:p>
          <a:p>
            <a:endParaRPr lang="en-US" sz="1200" dirty="0"/>
          </a:p>
        </p:txBody>
      </p:sp>
    </p:spTree>
    <p:extLst>
      <p:ext uri="{BB962C8B-B14F-4D97-AF65-F5344CB8AC3E}">
        <p14:creationId xmlns:p14="http://schemas.microsoft.com/office/powerpoint/2010/main" val="1310384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0" y="0"/>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1231106"/>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“Introductory”</a:t>
            </a:r>
            <a:r>
              <a:rPr lang="en-GB" b="1" spc="-15" dirty="0">
                <a:solidFill>
                  <a:srgbClr val="E62878"/>
                </a:solidFill>
                <a:latin typeface="Antonio" panose="02000503000000000000" pitchFamily="2" charset="0"/>
                <a:cs typeface="Palatino Linotype"/>
              </a:rPr>
              <a:t> </a:t>
            </a:r>
            <a:r>
              <a:rPr lang="en-GB" b="1" spc="40" dirty="0">
                <a:solidFill>
                  <a:srgbClr val="E62878"/>
                </a:solidFill>
                <a:latin typeface="Antonio" panose="02000503000000000000" pitchFamily="2" charset="0"/>
                <a:cs typeface="Palatino Linotype"/>
              </a:rPr>
              <a:t>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As the title suggests this email is sent to introduce yourself and your products or services.   Although it maybe tempting to sell  you want to try to resist the urge, even under the premise of a soft sell.  </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sp>
        <p:nvSpPr>
          <p:cNvPr id="12" name="TextBox 11">
            <a:extLst>
              <a:ext uri="{FF2B5EF4-FFF2-40B4-BE49-F238E27FC236}">
                <a16:creationId xmlns:a16="http://schemas.microsoft.com/office/drawing/2014/main" id="{2C5052A5-6992-9E31-2D65-D64D87C8A583}"/>
              </a:ext>
            </a:extLst>
          </p:cNvPr>
          <p:cNvSpPr txBox="1"/>
          <p:nvPr/>
        </p:nvSpPr>
        <p:spPr>
          <a:xfrm>
            <a:off x="933626" y="8078058"/>
            <a:ext cx="5556621"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This is a relationship based email.  You are not going in for the kill but simply to introduce yourself and ask for their knowledge</a:t>
            </a:r>
          </a:p>
          <a:p>
            <a:pPr marL="285750" indent="-285750">
              <a:buFont typeface="Arial" panose="020B0604020202020204" pitchFamily="34" charset="0"/>
              <a:buChar char="•"/>
            </a:pPr>
            <a:r>
              <a:rPr lang="en-US" sz="14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rPr>
              <a:t>The idea of this email is to entice them into a call to discuss their pain points that will allow you to show yourself as the solution.</a:t>
            </a:r>
            <a:endParaRPr lang="en-GB" sz="1400" dirty="0">
              <a:solidFill>
                <a:srgbClr val="080827"/>
              </a:solidFill>
              <a:latin typeface="Aktiv Grotesk" panose="020B0504020202020204" pitchFamily="34" charset="0"/>
              <a:ea typeface="Aktiv Grotesk" panose="020B0504020202020204" pitchFamily="34" charset="0"/>
              <a:cs typeface="Aktiv Grotesk" panose="020B0504020202020204" pitchFamily="34" charset="0"/>
            </a:endParaRPr>
          </a:p>
        </p:txBody>
      </p:sp>
      <p:grpSp>
        <p:nvGrpSpPr>
          <p:cNvPr id="86" name="object 2">
            <a:extLst>
              <a:ext uri="{FF2B5EF4-FFF2-40B4-BE49-F238E27FC236}">
                <a16:creationId xmlns:a16="http://schemas.microsoft.com/office/drawing/2014/main" id="{26E85C50-3AE4-0F64-0ACB-B215739D9A6E}"/>
              </a:ext>
            </a:extLst>
          </p:cNvPr>
          <p:cNvGrpSpPr/>
          <p:nvPr/>
        </p:nvGrpSpPr>
        <p:grpSpPr>
          <a:xfrm>
            <a:off x="1096099" y="2932977"/>
            <a:ext cx="5263823" cy="981374"/>
            <a:chOff x="1293379" y="2611495"/>
            <a:chExt cx="4206240" cy="981374"/>
          </a:xfrm>
        </p:grpSpPr>
        <p:sp>
          <p:nvSpPr>
            <p:cNvPr id="87" name="object 3">
              <a:extLst>
                <a:ext uri="{FF2B5EF4-FFF2-40B4-BE49-F238E27FC236}">
                  <a16:creationId xmlns:a16="http://schemas.microsoft.com/office/drawing/2014/main" id="{69E91D6D-91A2-C811-B479-2025B0FFF628}"/>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8" name="object 4">
              <a:extLst>
                <a:ext uri="{FF2B5EF4-FFF2-40B4-BE49-F238E27FC236}">
                  <a16:creationId xmlns:a16="http://schemas.microsoft.com/office/drawing/2014/main" id="{E20A789D-66FD-BF28-D679-73E820660EA4}"/>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9" name="object 5">
              <a:extLst>
                <a:ext uri="{FF2B5EF4-FFF2-40B4-BE49-F238E27FC236}">
                  <a16:creationId xmlns:a16="http://schemas.microsoft.com/office/drawing/2014/main" id="{6AA78637-6AF6-B80C-B5D6-C4F8BEB280B4}"/>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90" name="object 6">
              <a:extLst>
                <a:ext uri="{FF2B5EF4-FFF2-40B4-BE49-F238E27FC236}">
                  <a16:creationId xmlns:a16="http://schemas.microsoft.com/office/drawing/2014/main" id="{3458AF10-B53B-30F4-22A2-AC29A1DA223B}"/>
                </a:ext>
              </a:extLst>
            </p:cNvPr>
            <p:cNvPicPr/>
            <p:nvPr/>
          </p:nvPicPr>
          <p:blipFill>
            <a:blip r:embed="rId3" cstate="print"/>
            <a:stretch>
              <a:fillRect/>
            </a:stretch>
          </p:blipFill>
          <p:spPr>
            <a:xfrm>
              <a:off x="1293380" y="3448242"/>
              <a:ext cx="140207" cy="144627"/>
            </a:xfrm>
            <a:prstGeom prst="rect">
              <a:avLst/>
            </a:prstGeom>
          </p:spPr>
        </p:pic>
        <p:pic>
          <p:nvPicPr>
            <p:cNvPr id="91" name="object 7">
              <a:extLst>
                <a:ext uri="{FF2B5EF4-FFF2-40B4-BE49-F238E27FC236}">
                  <a16:creationId xmlns:a16="http://schemas.microsoft.com/office/drawing/2014/main" id="{287EA4D6-D129-7E81-107A-AECD25B12428}"/>
                </a:ext>
              </a:extLst>
            </p:cNvPr>
            <p:cNvPicPr/>
            <p:nvPr/>
          </p:nvPicPr>
          <p:blipFill>
            <a:blip r:embed="rId4" cstate="print"/>
            <a:stretch>
              <a:fillRect/>
            </a:stretch>
          </p:blipFill>
          <p:spPr>
            <a:xfrm>
              <a:off x="1517555" y="3448766"/>
              <a:ext cx="139192" cy="143586"/>
            </a:xfrm>
            <a:prstGeom prst="rect">
              <a:avLst/>
            </a:prstGeom>
          </p:spPr>
        </p:pic>
      </p:grpSp>
      <p:sp>
        <p:nvSpPr>
          <p:cNvPr id="92" name="object 9">
            <a:extLst>
              <a:ext uri="{FF2B5EF4-FFF2-40B4-BE49-F238E27FC236}">
                <a16:creationId xmlns:a16="http://schemas.microsoft.com/office/drawing/2014/main" id="{578EE078-B6CA-2B47-4CCA-4BF0CBED257C}"/>
              </a:ext>
            </a:extLst>
          </p:cNvPr>
          <p:cNvSpPr txBox="1"/>
          <p:nvPr/>
        </p:nvSpPr>
        <p:spPr>
          <a:xfrm>
            <a:off x="1628984" y="3747394"/>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93" name="object 10">
            <a:extLst>
              <a:ext uri="{FF2B5EF4-FFF2-40B4-BE49-F238E27FC236}">
                <a16:creationId xmlns:a16="http://schemas.microsoft.com/office/drawing/2014/main" id="{72222B9A-49BD-9EE0-34B1-316F5B601A81}"/>
              </a:ext>
            </a:extLst>
          </p:cNvPr>
          <p:cNvSpPr txBox="1"/>
          <p:nvPr/>
        </p:nvSpPr>
        <p:spPr>
          <a:xfrm>
            <a:off x="2803640" y="3741780"/>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94" name="object 11">
            <a:extLst>
              <a:ext uri="{FF2B5EF4-FFF2-40B4-BE49-F238E27FC236}">
                <a16:creationId xmlns:a16="http://schemas.microsoft.com/office/drawing/2014/main" id="{FE886988-5F25-C2C2-2410-4C4F2D6374F9}"/>
              </a:ext>
            </a:extLst>
          </p:cNvPr>
          <p:cNvGrpSpPr/>
          <p:nvPr/>
        </p:nvGrpSpPr>
        <p:grpSpPr>
          <a:xfrm>
            <a:off x="2649302" y="3781128"/>
            <a:ext cx="1431925" cy="121920"/>
            <a:chOff x="2848179" y="3459646"/>
            <a:chExt cx="1431925" cy="121920"/>
          </a:xfrm>
        </p:grpSpPr>
        <p:sp>
          <p:nvSpPr>
            <p:cNvPr id="95" name="object 12">
              <a:extLst>
                <a:ext uri="{FF2B5EF4-FFF2-40B4-BE49-F238E27FC236}">
                  <a16:creationId xmlns:a16="http://schemas.microsoft.com/office/drawing/2014/main" id="{FFA5BFF2-4D4C-9CCF-100F-CE8313C08119}"/>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96" name="object 13">
              <a:extLst>
                <a:ext uri="{FF2B5EF4-FFF2-40B4-BE49-F238E27FC236}">
                  <a16:creationId xmlns:a16="http://schemas.microsoft.com/office/drawing/2014/main" id="{A3D25CF3-708D-EDF3-39E0-74914EE4A17F}"/>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97" name="object 14">
              <a:extLst>
                <a:ext uri="{FF2B5EF4-FFF2-40B4-BE49-F238E27FC236}">
                  <a16:creationId xmlns:a16="http://schemas.microsoft.com/office/drawing/2014/main" id="{C28A99CF-AAE1-A07C-1B20-FB02D9C1B2D7}"/>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98" name="object 15">
              <a:extLst>
                <a:ext uri="{FF2B5EF4-FFF2-40B4-BE49-F238E27FC236}">
                  <a16:creationId xmlns:a16="http://schemas.microsoft.com/office/drawing/2014/main" id="{19716322-F7AD-BA10-F0F0-1B89CF5BAA32}"/>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99" name="object 16">
              <a:extLst>
                <a:ext uri="{FF2B5EF4-FFF2-40B4-BE49-F238E27FC236}">
                  <a16:creationId xmlns:a16="http://schemas.microsoft.com/office/drawing/2014/main" id="{3A87F474-3B0E-5DAC-8B81-E4A4E1053EAA}"/>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00" name="object 17">
              <a:extLst>
                <a:ext uri="{FF2B5EF4-FFF2-40B4-BE49-F238E27FC236}">
                  <a16:creationId xmlns:a16="http://schemas.microsoft.com/office/drawing/2014/main" id="{9A2F368C-6242-24CE-0972-993509790B18}"/>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101" name="object 18">
              <a:extLst>
                <a:ext uri="{FF2B5EF4-FFF2-40B4-BE49-F238E27FC236}">
                  <a16:creationId xmlns:a16="http://schemas.microsoft.com/office/drawing/2014/main" id="{5C7114C5-65FC-DFF9-2488-FE72077BC983}"/>
                </a:ext>
              </a:extLst>
            </p:cNvPr>
            <p:cNvPicPr/>
            <p:nvPr/>
          </p:nvPicPr>
          <p:blipFill>
            <a:blip r:embed="rId5" cstate="print"/>
            <a:stretch>
              <a:fillRect/>
            </a:stretch>
          </p:blipFill>
          <p:spPr>
            <a:xfrm>
              <a:off x="3333771" y="3474575"/>
              <a:ext cx="133219" cy="91974"/>
            </a:xfrm>
            <a:prstGeom prst="rect">
              <a:avLst/>
            </a:prstGeom>
          </p:spPr>
        </p:pic>
        <p:pic>
          <p:nvPicPr>
            <p:cNvPr id="102" name="object 19">
              <a:extLst>
                <a:ext uri="{FF2B5EF4-FFF2-40B4-BE49-F238E27FC236}">
                  <a16:creationId xmlns:a16="http://schemas.microsoft.com/office/drawing/2014/main" id="{B99F51FC-0BC1-0B69-81A0-CF83CC787DD1}"/>
                </a:ext>
              </a:extLst>
            </p:cNvPr>
            <p:cNvPicPr/>
            <p:nvPr/>
          </p:nvPicPr>
          <p:blipFill>
            <a:blip r:embed="rId6" cstate="print"/>
            <a:stretch>
              <a:fillRect/>
            </a:stretch>
          </p:blipFill>
          <p:spPr>
            <a:xfrm>
              <a:off x="3554131" y="3464415"/>
              <a:ext cx="112533" cy="112293"/>
            </a:xfrm>
            <a:prstGeom prst="rect">
              <a:avLst/>
            </a:prstGeom>
          </p:spPr>
        </p:pic>
        <p:pic>
          <p:nvPicPr>
            <p:cNvPr id="103" name="object 20">
              <a:extLst>
                <a:ext uri="{FF2B5EF4-FFF2-40B4-BE49-F238E27FC236}">
                  <a16:creationId xmlns:a16="http://schemas.microsoft.com/office/drawing/2014/main" id="{DFF20C70-054E-9BFB-409A-791622F9F398}"/>
                </a:ext>
              </a:extLst>
            </p:cNvPr>
            <p:cNvPicPr/>
            <p:nvPr/>
          </p:nvPicPr>
          <p:blipFill>
            <a:blip r:embed="rId7" cstate="print"/>
            <a:stretch>
              <a:fillRect/>
            </a:stretch>
          </p:blipFill>
          <p:spPr>
            <a:xfrm>
              <a:off x="3756978" y="3459646"/>
              <a:ext cx="117236" cy="121831"/>
            </a:xfrm>
            <a:prstGeom prst="rect">
              <a:avLst/>
            </a:prstGeom>
          </p:spPr>
        </p:pic>
        <p:pic>
          <p:nvPicPr>
            <p:cNvPr id="104" name="object 21">
              <a:extLst>
                <a:ext uri="{FF2B5EF4-FFF2-40B4-BE49-F238E27FC236}">
                  <a16:creationId xmlns:a16="http://schemas.microsoft.com/office/drawing/2014/main" id="{D2BCDEDD-78AA-43EA-1304-96FBBF037642}"/>
                </a:ext>
              </a:extLst>
            </p:cNvPr>
            <p:cNvPicPr/>
            <p:nvPr/>
          </p:nvPicPr>
          <p:blipFill>
            <a:blip r:embed="rId8" cstate="print"/>
            <a:stretch>
              <a:fillRect/>
            </a:stretch>
          </p:blipFill>
          <p:spPr>
            <a:xfrm>
              <a:off x="3958183" y="3459646"/>
              <a:ext cx="117237" cy="121831"/>
            </a:xfrm>
            <a:prstGeom prst="rect">
              <a:avLst/>
            </a:prstGeom>
          </p:spPr>
        </p:pic>
        <p:sp>
          <p:nvSpPr>
            <p:cNvPr id="105" name="object 22">
              <a:extLst>
                <a:ext uri="{FF2B5EF4-FFF2-40B4-BE49-F238E27FC236}">
                  <a16:creationId xmlns:a16="http://schemas.microsoft.com/office/drawing/2014/main" id="{C78912B7-192B-7935-EE57-B34CEA900D66}"/>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106" name="object 23">
            <a:extLst>
              <a:ext uri="{FF2B5EF4-FFF2-40B4-BE49-F238E27FC236}">
                <a16:creationId xmlns:a16="http://schemas.microsoft.com/office/drawing/2014/main" id="{83DFC60A-FAF0-3ABA-F0A1-BD9625459EF7}"/>
              </a:ext>
            </a:extLst>
          </p:cNvPr>
          <p:cNvSpPr txBox="1"/>
          <p:nvPr/>
        </p:nvSpPr>
        <p:spPr>
          <a:xfrm>
            <a:off x="1081802" y="3383219"/>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107" name="object 27">
            <a:extLst>
              <a:ext uri="{FF2B5EF4-FFF2-40B4-BE49-F238E27FC236}">
                <a16:creationId xmlns:a16="http://schemas.microsoft.com/office/drawing/2014/main" id="{751ED0B9-40B7-19F3-1534-7C7AE6317E41}"/>
              </a:ext>
            </a:extLst>
          </p:cNvPr>
          <p:cNvSpPr txBox="1"/>
          <p:nvPr/>
        </p:nvSpPr>
        <p:spPr>
          <a:xfrm>
            <a:off x="1073683" y="4053264"/>
            <a:ext cx="5286239" cy="3249095"/>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a:t>
            </a:r>
            <a:r>
              <a:rPr lang="en-US" sz="1000" b="1" dirty="0">
                <a:latin typeface="Aktiv Grotesk" panose="020B0504020202020204" pitchFamily="34" charset="0"/>
                <a:ea typeface="Aktiv Grotesk" panose="020B0504020202020204" pitchFamily="34" charset="0"/>
                <a:cs typeface="Aktiv Grotesk" panose="020B0504020202020204" pitchFamily="34" charset="0"/>
              </a:rPr>
              <a:t> [insert name],</a:t>
            </a:r>
          </a:p>
          <a:p>
            <a:pPr marL="71120" marR="23114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hope that this email finds you well.  I  know you are probably flat out  busy, so I  won’t take up a lot of your time.  The purpose of this email is to introduce myself as I was wanting to ask your opinion on something we are working on.  We are doing a bit of research for our business on if [insert common pain point associated with this industry] is an issue in your line of work.  If it is it would be great to have a chat about it if you could spare some of your time.  My diary link is [insert diary link].</a:t>
            </a:r>
          </a:p>
          <a:p>
            <a:pPr marL="71120" marR="23876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My company,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company name]  </a:t>
            </a:r>
            <a:r>
              <a:rPr lang="en-US" sz="1000" dirty="0" err="1">
                <a:latin typeface="Aktiv Grotesk" panose="020B0504020202020204" pitchFamily="34" charset="0"/>
                <a:ea typeface="Aktiv Grotesk" panose="020B0504020202020204" pitchFamily="34" charset="0"/>
                <a:cs typeface="Aktiv Grotesk" panose="020B0504020202020204" pitchFamily="34" charset="0"/>
              </a:rPr>
              <a:t>specialises</a:t>
            </a:r>
            <a:r>
              <a:rPr lang="en-US" sz="1000" dirty="0">
                <a:latin typeface="Aktiv Grotesk" panose="020B0504020202020204" pitchFamily="34" charset="0"/>
                <a:ea typeface="Aktiv Grotesk" panose="020B0504020202020204" pitchFamily="34" charset="0"/>
                <a:cs typeface="Aktiv Grotesk" panose="020B0504020202020204" pitchFamily="34" charset="0"/>
              </a:rPr>
              <a:t> in the [insert what you do]. I am a big supporter of  your company and keep close tabs on all your latest news so would really value your opinion.</a:t>
            </a:r>
          </a:p>
          <a:p>
            <a:pPr marL="71120" marR="238760">
              <a:lnSpc>
                <a:spcPct val="102299"/>
              </a:lnSpc>
              <a:spcBef>
                <a:spcPts val="975"/>
              </a:spcBef>
            </a:pPr>
            <a:endParaRPr lang="en-US" sz="1000" dirty="0">
              <a:latin typeface="Aktiv Grotesk" panose="020B0504020202020204" pitchFamily="34" charset="0"/>
              <a:ea typeface="Aktiv Grotesk" panose="020B0504020202020204" pitchFamily="34" charset="0"/>
              <a:cs typeface="Aktiv Grotesk" panose="020B0504020202020204" pitchFamily="34" charset="0"/>
            </a:endParaRPr>
          </a:p>
          <a:p>
            <a:pPr marL="71120" marR="922019"/>
            <a:r>
              <a:rPr lang="en-US" sz="1000" dirty="0">
                <a:latin typeface="Aktiv Grotesk" panose="020B0504020202020204" pitchFamily="34" charset="0"/>
                <a:ea typeface="Aktiv Grotesk" panose="020B0504020202020204" pitchFamily="34" charset="0"/>
                <a:cs typeface="Aktiv Grotesk" panose="020B0504020202020204" pitchFamily="34" charset="0"/>
              </a:rPr>
              <a:t>Thank you for taking the time to read my email, if you don’t have time no worries hopefully our paths will cross in the not too distant future, and if you would like to view the results of our findings let us know and I will put you on our list for the results of our research</a:t>
            </a:r>
          </a:p>
          <a:p>
            <a:pPr marL="71120" marR="922019">
              <a:lnSpc>
                <a:spcPct val="176100"/>
              </a:lnSpc>
            </a:pPr>
            <a:r>
              <a:rPr lang="en-GB" sz="1000" dirty="0">
                <a:latin typeface="Aktiv Grotesk" panose="020B0504020202020204" pitchFamily="34" charset="0"/>
                <a:ea typeface="Aktiv Grotesk" panose="020B0504020202020204" pitchFamily="34" charset="0"/>
                <a:cs typeface="Aktiv Grotesk" panose="020B0504020202020204" pitchFamily="34" charset="0"/>
              </a:rPr>
              <a:t>All the best,</a:t>
            </a:r>
          </a:p>
          <a:p>
            <a:pPr marL="71120" marR="922019">
              <a:lnSpc>
                <a:spcPct val="176100"/>
              </a:lnSpc>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08" name="object 28">
            <a:extLst>
              <a:ext uri="{FF2B5EF4-FFF2-40B4-BE49-F238E27FC236}">
                <a16:creationId xmlns:a16="http://schemas.microsoft.com/office/drawing/2014/main" id="{14323D92-5702-C5AE-EB40-FFB9DE9544AF}"/>
              </a:ext>
            </a:extLst>
          </p:cNvPr>
          <p:cNvSpPr txBox="1"/>
          <p:nvPr/>
        </p:nvSpPr>
        <p:spPr>
          <a:xfrm>
            <a:off x="1094503" y="2645582"/>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109" name="object 29">
            <a:extLst>
              <a:ext uri="{FF2B5EF4-FFF2-40B4-BE49-F238E27FC236}">
                <a16:creationId xmlns:a16="http://schemas.microsoft.com/office/drawing/2014/main" id="{BA957C7F-9544-8E67-E2C0-FB1FB58BD678}"/>
              </a:ext>
            </a:extLst>
          </p:cNvPr>
          <p:cNvSpPr txBox="1"/>
          <p:nvPr/>
        </p:nvSpPr>
        <p:spPr>
          <a:xfrm>
            <a:off x="1094503" y="3002807"/>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110" name="object 30">
            <a:extLst>
              <a:ext uri="{FF2B5EF4-FFF2-40B4-BE49-F238E27FC236}">
                <a16:creationId xmlns:a16="http://schemas.microsoft.com/office/drawing/2014/main" id="{4B3C9133-E612-01F1-3CAE-4ED0CCE2CACF}"/>
              </a:ext>
            </a:extLst>
          </p:cNvPr>
          <p:cNvSpPr/>
          <p:nvPr/>
        </p:nvSpPr>
        <p:spPr>
          <a:xfrm>
            <a:off x="943372" y="2479639"/>
            <a:ext cx="5546875" cy="5247660"/>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128776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325"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1231106"/>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“Hard sell”</a:t>
            </a:r>
            <a:r>
              <a:rPr lang="en-GB" b="1" spc="-15" dirty="0">
                <a:solidFill>
                  <a:srgbClr val="E62878"/>
                </a:solidFill>
                <a:latin typeface="Antonio" panose="02000503000000000000" pitchFamily="2" charset="0"/>
                <a:cs typeface="Palatino Linotype"/>
              </a:rPr>
              <a:t> </a:t>
            </a:r>
            <a:r>
              <a:rPr lang="en-GB" b="1" spc="40" dirty="0">
                <a:solidFill>
                  <a:srgbClr val="E62878"/>
                </a:solidFill>
                <a:latin typeface="Antonio" panose="02000503000000000000" pitchFamily="2" charset="0"/>
                <a:cs typeface="Palatino Linotype"/>
              </a:rPr>
              <a:t>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This type of email can go one of two ways.  You can catch the right person at the right time by intriguing them enough to set up a meeting or ask for more information or you can just put them off straight away.</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57" name="object 2">
            <a:extLst>
              <a:ext uri="{FF2B5EF4-FFF2-40B4-BE49-F238E27FC236}">
                <a16:creationId xmlns:a16="http://schemas.microsoft.com/office/drawing/2014/main" id="{7F97962E-D7B3-1F21-587C-D3C6AF0C3669}"/>
              </a:ext>
            </a:extLst>
          </p:cNvPr>
          <p:cNvGrpSpPr/>
          <p:nvPr/>
        </p:nvGrpSpPr>
        <p:grpSpPr>
          <a:xfrm>
            <a:off x="1086353" y="2912437"/>
            <a:ext cx="5263823" cy="981374"/>
            <a:chOff x="1293379" y="2611495"/>
            <a:chExt cx="4206240" cy="981374"/>
          </a:xfrm>
        </p:grpSpPr>
        <p:sp>
          <p:nvSpPr>
            <p:cNvPr id="58" name="object 3">
              <a:extLst>
                <a:ext uri="{FF2B5EF4-FFF2-40B4-BE49-F238E27FC236}">
                  <a16:creationId xmlns:a16="http://schemas.microsoft.com/office/drawing/2014/main" id="{2C17E797-7A27-489B-8582-BDF988AC9C0E}"/>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59" name="object 4">
              <a:extLst>
                <a:ext uri="{FF2B5EF4-FFF2-40B4-BE49-F238E27FC236}">
                  <a16:creationId xmlns:a16="http://schemas.microsoft.com/office/drawing/2014/main" id="{A28677F6-848C-B92B-05FF-B5B91A9BAF79}"/>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60" name="object 5">
              <a:extLst>
                <a:ext uri="{FF2B5EF4-FFF2-40B4-BE49-F238E27FC236}">
                  <a16:creationId xmlns:a16="http://schemas.microsoft.com/office/drawing/2014/main" id="{4B185832-60D9-77C1-ECDB-8421E627F667}"/>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61" name="object 6">
              <a:extLst>
                <a:ext uri="{FF2B5EF4-FFF2-40B4-BE49-F238E27FC236}">
                  <a16:creationId xmlns:a16="http://schemas.microsoft.com/office/drawing/2014/main" id="{63094F4B-99E6-79B7-C854-A859BAB03312}"/>
                </a:ext>
              </a:extLst>
            </p:cNvPr>
            <p:cNvPicPr/>
            <p:nvPr/>
          </p:nvPicPr>
          <p:blipFill>
            <a:blip r:embed="rId3" cstate="print"/>
            <a:stretch>
              <a:fillRect/>
            </a:stretch>
          </p:blipFill>
          <p:spPr>
            <a:xfrm>
              <a:off x="1293380" y="3448242"/>
              <a:ext cx="140207" cy="144627"/>
            </a:xfrm>
            <a:prstGeom prst="rect">
              <a:avLst/>
            </a:prstGeom>
          </p:spPr>
        </p:pic>
        <p:pic>
          <p:nvPicPr>
            <p:cNvPr id="62" name="object 7">
              <a:extLst>
                <a:ext uri="{FF2B5EF4-FFF2-40B4-BE49-F238E27FC236}">
                  <a16:creationId xmlns:a16="http://schemas.microsoft.com/office/drawing/2014/main" id="{1E7ACCB6-E03D-E4D4-4C24-2BBC48A2F1E9}"/>
                </a:ext>
              </a:extLst>
            </p:cNvPr>
            <p:cNvPicPr/>
            <p:nvPr/>
          </p:nvPicPr>
          <p:blipFill>
            <a:blip r:embed="rId4" cstate="print"/>
            <a:stretch>
              <a:fillRect/>
            </a:stretch>
          </p:blipFill>
          <p:spPr>
            <a:xfrm>
              <a:off x="1517555" y="3448766"/>
              <a:ext cx="139192" cy="143586"/>
            </a:xfrm>
            <a:prstGeom prst="rect">
              <a:avLst/>
            </a:prstGeom>
          </p:spPr>
        </p:pic>
      </p:grpSp>
      <p:sp>
        <p:nvSpPr>
          <p:cNvPr id="63" name="object 9">
            <a:extLst>
              <a:ext uri="{FF2B5EF4-FFF2-40B4-BE49-F238E27FC236}">
                <a16:creationId xmlns:a16="http://schemas.microsoft.com/office/drawing/2014/main" id="{A856800A-F2FE-03F3-28C3-FD939FF9A850}"/>
              </a:ext>
            </a:extLst>
          </p:cNvPr>
          <p:cNvSpPr txBox="1"/>
          <p:nvPr/>
        </p:nvSpPr>
        <p:spPr>
          <a:xfrm>
            <a:off x="1619238" y="3726854"/>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64" name="object 10">
            <a:extLst>
              <a:ext uri="{FF2B5EF4-FFF2-40B4-BE49-F238E27FC236}">
                <a16:creationId xmlns:a16="http://schemas.microsoft.com/office/drawing/2014/main" id="{77C89F33-1C1A-EE48-BC0A-249D273A8BB7}"/>
              </a:ext>
            </a:extLst>
          </p:cNvPr>
          <p:cNvSpPr txBox="1"/>
          <p:nvPr/>
        </p:nvSpPr>
        <p:spPr>
          <a:xfrm>
            <a:off x="2793894" y="3721240"/>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65" name="object 11">
            <a:extLst>
              <a:ext uri="{FF2B5EF4-FFF2-40B4-BE49-F238E27FC236}">
                <a16:creationId xmlns:a16="http://schemas.microsoft.com/office/drawing/2014/main" id="{562927B5-DAF6-3CE5-AD0C-AD9161F26021}"/>
              </a:ext>
            </a:extLst>
          </p:cNvPr>
          <p:cNvGrpSpPr/>
          <p:nvPr/>
        </p:nvGrpSpPr>
        <p:grpSpPr>
          <a:xfrm>
            <a:off x="2639556" y="3760588"/>
            <a:ext cx="1431925" cy="121920"/>
            <a:chOff x="2848179" y="3459646"/>
            <a:chExt cx="1431925" cy="121920"/>
          </a:xfrm>
        </p:grpSpPr>
        <p:sp>
          <p:nvSpPr>
            <p:cNvPr id="66" name="object 12">
              <a:extLst>
                <a:ext uri="{FF2B5EF4-FFF2-40B4-BE49-F238E27FC236}">
                  <a16:creationId xmlns:a16="http://schemas.microsoft.com/office/drawing/2014/main" id="{CD1A0006-4550-C0C8-A196-E5E3FBB3C3F8}"/>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67" name="object 13">
              <a:extLst>
                <a:ext uri="{FF2B5EF4-FFF2-40B4-BE49-F238E27FC236}">
                  <a16:creationId xmlns:a16="http://schemas.microsoft.com/office/drawing/2014/main" id="{1811494A-C6BC-2931-4FEC-8C7BF5297596}"/>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68" name="object 14">
              <a:extLst>
                <a:ext uri="{FF2B5EF4-FFF2-40B4-BE49-F238E27FC236}">
                  <a16:creationId xmlns:a16="http://schemas.microsoft.com/office/drawing/2014/main" id="{0E143444-C83D-50C0-9109-731267AB5BDE}"/>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69" name="object 15">
              <a:extLst>
                <a:ext uri="{FF2B5EF4-FFF2-40B4-BE49-F238E27FC236}">
                  <a16:creationId xmlns:a16="http://schemas.microsoft.com/office/drawing/2014/main" id="{4B6BA93E-9E1F-DEC7-05A3-A228D9026BB6}"/>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70" name="object 16">
              <a:extLst>
                <a:ext uri="{FF2B5EF4-FFF2-40B4-BE49-F238E27FC236}">
                  <a16:creationId xmlns:a16="http://schemas.microsoft.com/office/drawing/2014/main" id="{4E8E4768-ADD5-5714-5310-6679BAA29569}"/>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71" name="object 17">
              <a:extLst>
                <a:ext uri="{FF2B5EF4-FFF2-40B4-BE49-F238E27FC236}">
                  <a16:creationId xmlns:a16="http://schemas.microsoft.com/office/drawing/2014/main" id="{2223A7DF-1B04-379B-0C4A-897902F57B58}"/>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72" name="object 18">
              <a:extLst>
                <a:ext uri="{FF2B5EF4-FFF2-40B4-BE49-F238E27FC236}">
                  <a16:creationId xmlns:a16="http://schemas.microsoft.com/office/drawing/2014/main" id="{B4BC0C58-B2DB-73DB-CB51-9A2B78A2A955}"/>
                </a:ext>
              </a:extLst>
            </p:cNvPr>
            <p:cNvPicPr/>
            <p:nvPr/>
          </p:nvPicPr>
          <p:blipFill>
            <a:blip r:embed="rId5" cstate="print"/>
            <a:stretch>
              <a:fillRect/>
            </a:stretch>
          </p:blipFill>
          <p:spPr>
            <a:xfrm>
              <a:off x="3333771" y="3474575"/>
              <a:ext cx="133219" cy="91974"/>
            </a:xfrm>
            <a:prstGeom prst="rect">
              <a:avLst/>
            </a:prstGeom>
          </p:spPr>
        </p:pic>
        <p:pic>
          <p:nvPicPr>
            <p:cNvPr id="73" name="object 19">
              <a:extLst>
                <a:ext uri="{FF2B5EF4-FFF2-40B4-BE49-F238E27FC236}">
                  <a16:creationId xmlns:a16="http://schemas.microsoft.com/office/drawing/2014/main" id="{6779B5E6-1665-8F70-F8F9-47762F7AFCFC}"/>
                </a:ext>
              </a:extLst>
            </p:cNvPr>
            <p:cNvPicPr/>
            <p:nvPr/>
          </p:nvPicPr>
          <p:blipFill>
            <a:blip r:embed="rId6" cstate="print"/>
            <a:stretch>
              <a:fillRect/>
            </a:stretch>
          </p:blipFill>
          <p:spPr>
            <a:xfrm>
              <a:off x="3554131" y="3464415"/>
              <a:ext cx="112533" cy="112293"/>
            </a:xfrm>
            <a:prstGeom prst="rect">
              <a:avLst/>
            </a:prstGeom>
          </p:spPr>
        </p:pic>
        <p:pic>
          <p:nvPicPr>
            <p:cNvPr id="74" name="object 20">
              <a:extLst>
                <a:ext uri="{FF2B5EF4-FFF2-40B4-BE49-F238E27FC236}">
                  <a16:creationId xmlns:a16="http://schemas.microsoft.com/office/drawing/2014/main" id="{BCEA9C23-6092-7AB8-8ADB-6C4085389887}"/>
                </a:ext>
              </a:extLst>
            </p:cNvPr>
            <p:cNvPicPr/>
            <p:nvPr/>
          </p:nvPicPr>
          <p:blipFill>
            <a:blip r:embed="rId7" cstate="print"/>
            <a:stretch>
              <a:fillRect/>
            </a:stretch>
          </p:blipFill>
          <p:spPr>
            <a:xfrm>
              <a:off x="3756978" y="3459646"/>
              <a:ext cx="117236" cy="121831"/>
            </a:xfrm>
            <a:prstGeom prst="rect">
              <a:avLst/>
            </a:prstGeom>
          </p:spPr>
        </p:pic>
        <p:pic>
          <p:nvPicPr>
            <p:cNvPr id="75" name="object 21">
              <a:extLst>
                <a:ext uri="{FF2B5EF4-FFF2-40B4-BE49-F238E27FC236}">
                  <a16:creationId xmlns:a16="http://schemas.microsoft.com/office/drawing/2014/main" id="{2B5E9E45-8260-919A-811A-DF00C4200C55}"/>
                </a:ext>
              </a:extLst>
            </p:cNvPr>
            <p:cNvPicPr/>
            <p:nvPr/>
          </p:nvPicPr>
          <p:blipFill>
            <a:blip r:embed="rId8" cstate="print"/>
            <a:stretch>
              <a:fillRect/>
            </a:stretch>
          </p:blipFill>
          <p:spPr>
            <a:xfrm>
              <a:off x="3958183" y="3459646"/>
              <a:ext cx="117237" cy="121831"/>
            </a:xfrm>
            <a:prstGeom prst="rect">
              <a:avLst/>
            </a:prstGeom>
          </p:spPr>
        </p:pic>
        <p:sp>
          <p:nvSpPr>
            <p:cNvPr id="76" name="object 22">
              <a:extLst>
                <a:ext uri="{FF2B5EF4-FFF2-40B4-BE49-F238E27FC236}">
                  <a16:creationId xmlns:a16="http://schemas.microsoft.com/office/drawing/2014/main" id="{168E29E2-8EB4-050C-E267-B89296732D7E}"/>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77" name="object 23">
            <a:extLst>
              <a:ext uri="{FF2B5EF4-FFF2-40B4-BE49-F238E27FC236}">
                <a16:creationId xmlns:a16="http://schemas.microsoft.com/office/drawing/2014/main" id="{30A8310B-99F2-7D08-B868-8FCE74F4DD0D}"/>
              </a:ext>
            </a:extLst>
          </p:cNvPr>
          <p:cNvSpPr txBox="1"/>
          <p:nvPr/>
        </p:nvSpPr>
        <p:spPr>
          <a:xfrm>
            <a:off x="1072056" y="3362679"/>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78" name="object 27">
            <a:extLst>
              <a:ext uri="{FF2B5EF4-FFF2-40B4-BE49-F238E27FC236}">
                <a16:creationId xmlns:a16="http://schemas.microsoft.com/office/drawing/2014/main" id="{624424B6-016C-B02C-8640-30035ED445D9}"/>
              </a:ext>
            </a:extLst>
          </p:cNvPr>
          <p:cNvSpPr txBox="1"/>
          <p:nvPr/>
        </p:nvSpPr>
        <p:spPr>
          <a:xfrm>
            <a:off x="1063937" y="4032724"/>
            <a:ext cx="5294185" cy="2063642"/>
          </a:xfrm>
          <a:prstGeom prst="rect">
            <a:avLst/>
          </a:prstGeom>
        </p:spPr>
        <p:txBody>
          <a:bodyPr vert="horz" wrap="square" lIns="0" tIns="12700" rIns="0" bIns="0" rtlCol="0">
            <a:spAutoFit/>
          </a:bodyPr>
          <a:lstStyle/>
          <a:p>
            <a:pPr marL="71120">
              <a:lnSpc>
                <a:spcPct val="100000"/>
              </a:lnSpc>
              <a:spcBef>
                <a:spcPts val="58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Hey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name],</a:t>
            </a:r>
          </a:p>
          <a:p>
            <a:pPr marL="71120" marR="11430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Are you looking for a way to </a:t>
            </a:r>
            <a:r>
              <a:rPr lang="en-US" sz="1000" b="1" dirty="0">
                <a:latin typeface="Aktiv Grotesk" panose="020B0504020202020204" pitchFamily="34" charset="0"/>
                <a:ea typeface="Aktiv Grotesk" panose="020B0504020202020204" pitchFamily="34" charset="0"/>
                <a:cs typeface="Aktiv Grotesk" panose="020B0504020202020204" pitchFamily="34" charset="0"/>
              </a:rPr>
              <a:t>[insert their goal] </a:t>
            </a:r>
            <a:r>
              <a:rPr lang="en-US" sz="1000" dirty="0">
                <a:latin typeface="Aktiv Grotesk" panose="020B0504020202020204" pitchFamily="34" charset="0"/>
                <a:ea typeface="Aktiv Grotesk" panose="020B0504020202020204" pitchFamily="34" charset="0"/>
                <a:cs typeface="Aktiv Grotesk" panose="020B0504020202020204" pitchFamily="34" charset="0"/>
              </a:rPr>
              <a:t>through your business? With [insert your solution] we have the skills and knowledge to take your business to the next level.</a:t>
            </a:r>
          </a:p>
          <a:p>
            <a:pPr marL="71120" marR="11430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 have enclosed a recent case study to show you how we took a business in your industry to that next level and how we could do that for you.</a:t>
            </a:r>
          </a:p>
          <a:p>
            <a:pPr marL="71120" marR="11430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If you are interested in exploring this further please do get in touch or book a meeting via our live diary link [insert link] so we can discuss this further.</a:t>
            </a:r>
          </a:p>
          <a:p>
            <a:pPr marL="71120" marR="114300">
              <a:lnSpc>
                <a:spcPct val="102299"/>
              </a:lnSpc>
              <a:spcBef>
                <a:spcPts val="975"/>
              </a:spcBef>
            </a:pPr>
            <a:r>
              <a:rPr lang="en-US" sz="1000" dirty="0">
                <a:latin typeface="Aktiv Grotesk" panose="020B0504020202020204" pitchFamily="34" charset="0"/>
                <a:ea typeface="Aktiv Grotesk" panose="020B0504020202020204" pitchFamily="34" charset="0"/>
                <a:cs typeface="Aktiv Grotesk" panose="020B0504020202020204" pitchFamily="34" charset="0"/>
              </a:rPr>
              <a:t>All the best</a:t>
            </a:r>
          </a:p>
          <a:p>
            <a:pPr marL="71120" marR="113664">
              <a:lnSpc>
                <a:spcPct val="102299"/>
              </a:lnSpc>
              <a:spcBef>
                <a:spcPts val="975"/>
              </a:spcBef>
            </a:pPr>
            <a:r>
              <a:rPr lang="en-GB" sz="1000" b="1" dirty="0">
                <a:latin typeface="Aktiv Grotesk" panose="020B0504020202020204" pitchFamily="34" charset="0"/>
                <a:ea typeface="Aktiv Grotesk" panose="020B0504020202020204" pitchFamily="34" charset="0"/>
                <a:cs typeface="Aktiv Grotesk" panose="020B0504020202020204" pitchFamily="34" charset="0"/>
              </a:rPr>
              <a:t>[insert your name]</a:t>
            </a:r>
            <a:endParaRPr lang="en-US" sz="1000"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79" name="object 28">
            <a:extLst>
              <a:ext uri="{FF2B5EF4-FFF2-40B4-BE49-F238E27FC236}">
                <a16:creationId xmlns:a16="http://schemas.microsoft.com/office/drawing/2014/main" id="{9EC2C7FF-5379-5F38-5F59-856CC32D8633}"/>
              </a:ext>
            </a:extLst>
          </p:cNvPr>
          <p:cNvSpPr txBox="1"/>
          <p:nvPr/>
        </p:nvSpPr>
        <p:spPr>
          <a:xfrm>
            <a:off x="1084757" y="2625042"/>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80" name="object 29">
            <a:extLst>
              <a:ext uri="{FF2B5EF4-FFF2-40B4-BE49-F238E27FC236}">
                <a16:creationId xmlns:a16="http://schemas.microsoft.com/office/drawing/2014/main" id="{4E46B0E8-D536-9CF4-F36A-0C05AA54120C}"/>
              </a:ext>
            </a:extLst>
          </p:cNvPr>
          <p:cNvSpPr txBox="1"/>
          <p:nvPr/>
        </p:nvSpPr>
        <p:spPr>
          <a:xfrm>
            <a:off x="1084757" y="2982267"/>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81" name="object 30">
            <a:extLst>
              <a:ext uri="{FF2B5EF4-FFF2-40B4-BE49-F238E27FC236}">
                <a16:creationId xmlns:a16="http://schemas.microsoft.com/office/drawing/2014/main" id="{7A1DB29C-4BF8-BA51-AF25-92BDF45529A8}"/>
              </a:ext>
            </a:extLst>
          </p:cNvPr>
          <p:cNvSpPr/>
          <p:nvPr/>
        </p:nvSpPr>
        <p:spPr>
          <a:xfrm>
            <a:off x="933626" y="2459099"/>
            <a:ext cx="5546875" cy="3930127"/>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2088397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63"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800219"/>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“Soft sell”</a:t>
            </a:r>
            <a:r>
              <a:rPr lang="en-GB" b="1" spc="-15" dirty="0">
                <a:solidFill>
                  <a:srgbClr val="E62878"/>
                </a:solidFill>
                <a:latin typeface="Antonio" panose="02000503000000000000" pitchFamily="2" charset="0"/>
                <a:cs typeface="Palatino Linotype"/>
              </a:rPr>
              <a:t> </a:t>
            </a:r>
            <a:r>
              <a:rPr lang="en-GB" b="1" spc="40" dirty="0">
                <a:solidFill>
                  <a:srgbClr val="E62878"/>
                </a:solidFill>
                <a:latin typeface="Antonio" panose="02000503000000000000" pitchFamily="2" charset="0"/>
                <a:cs typeface="Palatino Linotype"/>
              </a:rPr>
              <a:t>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If a hard sell feels too much for you then a softer approach might be more up your street.  </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D23E49DA-5755-A81E-57E3-5A964676BA6D}"/>
              </a:ext>
            </a:extLst>
          </p:cNvPr>
          <p:cNvGrpSpPr/>
          <p:nvPr/>
        </p:nvGrpSpPr>
        <p:grpSpPr>
          <a:xfrm>
            <a:off x="1086353" y="2627824"/>
            <a:ext cx="5263823" cy="981374"/>
            <a:chOff x="1293379" y="2611495"/>
            <a:chExt cx="4206240" cy="981374"/>
          </a:xfrm>
        </p:grpSpPr>
        <p:sp>
          <p:nvSpPr>
            <p:cNvPr id="5" name="object 3">
              <a:extLst>
                <a:ext uri="{FF2B5EF4-FFF2-40B4-BE49-F238E27FC236}">
                  <a16:creationId xmlns:a16="http://schemas.microsoft.com/office/drawing/2014/main" id="{3AA0460E-4C14-2842-3097-0F31FE59544C}"/>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C68E6D13-D720-33AB-F6BA-F9A784252093}"/>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40E4E08C-B3F9-5001-B452-176492CCBF68}"/>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B4C880E0-DE81-5FA0-255E-C95C9CB45C24}"/>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5A0F6B63-17A9-CCBA-1049-F46A9B8F082F}"/>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7018268F-B455-DB24-74FD-4C63DB98FD0F}"/>
              </a:ext>
            </a:extLst>
          </p:cNvPr>
          <p:cNvSpPr txBox="1"/>
          <p:nvPr/>
        </p:nvSpPr>
        <p:spPr>
          <a:xfrm>
            <a:off x="1619238" y="3442241"/>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FC2CA95D-CDC5-B20F-EBC4-F8DE9CF6EEA7}"/>
              </a:ext>
            </a:extLst>
          </p:cNvPr>
          <p:cNvSpPr txBox="1"/>
          <p:nvPr/>
        </p:nvSpPr>
        <p:spPr>
          <a:xfrm>
            <a:off x="2793894" y="3436627"/>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AB905783-1ABB-5FC5-44D5-2AE94972CF32}"/>
              </a:ext>
            </a:extLst>
          </p:cNvPr>
          <p:cNvGrpSpPr/>
          <p:nvPr/>
        </p:nvGrpSpPr>
        <p:grpSpPr>
          <a:xfrm>
            <a:off x="2639556" y="3475975"/>
            <a:ext cx="1431925" cy="121920"/>
            <a:chOff x="2848179" y="3459646"/>
            <a:chExt cx="1431925" cy="121920"/>
          </a:xfrm>
        </p:grpSpPr>
        <p:sp>
          <p:nvSpPr>
            <p:cNvPr id="16" name="object 12">
              <a:extLst>
                <a:ext uri="{FF2B5EF4-FFF2-40B4-BE49-F238E27FC236}">
                  <a16:creationId xmlns:a16="http://schemas.microsoft.com/office/drawing/2014/main" id="{65DF82DA-E085-23F6-FD99-250879ACB12A}"/>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3831DBD2-11BD-6C66-CF38-1F52273D2031}"/>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5495249F-59FB-CA62-E34E-99988E1D4EFB}"/>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D664C07A-B68F-8A3E-5FA0-AB59504E8DFD}"/>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D4707549-6C2C-ECBE-71D9-D91D0DE6D2CC}"/>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0CE77E5D-15DC-B597-88CD-592BFC5149C2}"/>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5B2D5183-3CCE-A5B6-6145-FAA260371E4D}"/>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394DE985-02F6-6936-CE03-3286C1DF7B6B}"/>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766B8D09-4E50-9FA8-D7AD-97A71597A311}"/>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C3088F08-E2EA-6D67-767F-814C2A068027}"/>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721237B5-8EFF-9876-E5F2-B241F32B8ED2}"/>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FEB7A7C5-1D5E-7F5C-6C9F-9A081A4E3C85}"/>
              </a:ext>
            </a:extLst>
          </p:cNvPr>
          <p:cNvSpPr txBox="1"/>
          <p:nvPr/>
        </p:nvSpPr>
        <p:spPr>
          <a:xfrm>
            <a:off x="1072056" y="3078066"/>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3E1607A1-4DC5-971C-BCDD-5657F769A72B}"/>
              </a:ext>
            </a:extLst>
          </p:cNvPr>
          <p:cNvSpPr txBox="1"/>
          <p:nvPr/>
        </p:nvSpPr>
        <p:spPr>
          <a:xfrm>
            <a:off x="1063937" y="3748111"/>
            <a:ext cx="5294185" cy="2819746"/>
          </a:xfrm>
          <a:prstGeom prst="rect">
            <a:avLst/>
          </a:prstGeom>
        </p:spPr>
        <p:txBody>
          <a:bodyPr vert="horz" wrap="square" lIns="0" tIns="12700" rIns="0" bIns="0" rtlCol="0">
            <a:spAutoFit/>
          </a:bodyPr>
          <a:lstStyle/>
          <a:p>
            <a:pPr marL="71120">
              <a:lnSpc>
                <a:spcPct val="100000"/>
              </a:lnSpc>
              <a:spcBef>
                <a:spcPts val="585"/>
              </a:spcBef>
            </a:pPr>
            <a:r>
              <a:rPr lang="en-US" sz="1000" spc="-10" dirty="0">
                <a:solidFill>
                  <a:srgbClr val="080827"/>
                </a:solidFill>
                <a:latin typeface="Aktiv Grotesk" panose="020B0504020202020204" pitchFamily="34" charset="0"/>
                <a:cs typeface="Aktiv Grotesk" panose="020B0504020202020204" pitchFamily="34" charset="0"/>
              </a:rPr>
              <a:t>H</a:t>
            </a:r>
            <a:r>
              <a:rPr lang="en-US" sz="1000" spc="-25" dirty="0">
                <a:solidFill>
                  <a:srgbClr val="080827"/>
                </a:solidFill>
                <a:latin typeface="Aktiv Grotesk" panose="020B0504020202020204" pitchFamily="34" charset="0"/>
                <a:cs typeface="Aktiv Grotesk" panose="020B0504020202020204" pitchFamily="34" charset="0"/>
              </a:rPr>
              <a:t>ey</a:t>
            </a:r>
            <a:r>
              <a:rPr lang="en-US" sz="1000" spc="-120" dirty="0">
                <a:solidFill>
                  <a:srgbClr val="080827"/>
                </a:solidFill>
                <a:latin typeface="Aktiv Grotesk" panose="020B0504020202020204" pitchFamily="34" charset="0"/>
                <a:cs typeface="Aktiv Grotesk" panose="020B0504020202020204" pitchFamily="34" charset="0"/>
              </a:rPr>
              <a:t> </a:t>
            </a:r>
            <a:r>
              <a:rPr lang="en-US" sz="1000" b="1" spc="80" dirty="0">
                <a:solidFill>
                  <a:srgbClr val="080827"/>
                </a:solidFill>
                <a:latin typeface="Aktiv Grotesk" panose="020B0504020202020204" pitchFamily="34" charset="0"/>
                <a:cs typeface="Aktiv Grotesk" panose="020B0504020202020204" pitchFamily="34" charset="0"/>
              </a:rPr>
              <a:t>[insert name]</a:t>
            </a:r>
            <a:r>
              <a:rPr lang="en-US" sz="1000" b="1" spc="-55" dirty="0">
                <a:solidFill>
                  <a:srgbClr val="080827"/>
                </a:solidFill>
                <a:latin typeface="Aktiv Grotesk" panose="020B0504020202020204" pitchFamily="34" charset="0"/>
                <a:cs typeface="Aktiv Grotesk" panose="020B0504020202020204" pitchFamily="34" charset="0"/>
              </a:rPr>
              <a:t>,</a:t>
            </a:r>
            <a:endParaRPr lang="en-US" sz="1000" b="1" dirty="0">
              <a:solidFill>
                <a:srgbClr val="080827"/>
              </a:solidFill>
              <a:latin typeface="Aktiv Grotesk" panose="020B0504020202020204" pitchFamily="34" charset="0"/>
              <a:cs typeface="Aktiv Grotesk" panose="020B0504020202020204" pitchFamily="34" charset="0"/>
            </a:endParaRPr>
          </a:p>
          <a:p>
            <a:pPr marL="71120" marR="114300">
              <a:lnSpc>
                <a:spcPct val="102299"/>
              </a:lnSpc>
              <a:spcBef>
                <a:spcPts val="975"/>
              </a:spcBef>
            </a:pPr>
            <a:r>
              <a:rPr lang="en-US" sz="1000" spc="-25" dirty="0">
                <a:latin typeface="Aktiv Grotesk" panose="020B0504020202020204" pitchFamily="34" charset="0"/>
                <a:cs typeface="Aktiv Grotesk" panose="020B0504020202020204" pitchFamily="34" charset="0"/>
              </a:rPr>
              <a:t>As the </a:t>
            </a:r>
            <a:r>
              <a:rPr lang="en-US" sz="1000" b="1" spc="-25" dirty="0">
                <a:latin typeface="Aktiv Grotesk" panose="020B0504020202020204" pitchFamily="34" charset="0"/>
                <a:cs typeface="Aktiv Grotesk" panose="020B0504020202020204" pitchFamily="34" charset="0"/>
              </a:rPr>
              <a:t>[insert job title] </a:t>
            </a:r>
            <a:r>
              <a:rPr lang="en-US" sz="1000" spc="-25" dirty="0">
                <a:latin typeface="Aktiv Grotesk" panose="020B0504020202020204" pitchFamily="34" charset="0"/>
                <a:cs typeface="Aktiv Grotesk" panose="020B0504020202020204" pitchFamily="34" charset="0"/>
              </a:rPr>
              <a:t>of </a:t>
            </a:r>
            <a:r>
              <a:rPr lang="en-US" sz="1000" b="1" spc="-25" dirty="0">
                <a:latin typeface="Aktiv Grotesk" panose="020B0504020202020204" pitchFamily="34" charset="0"/>
                <a:cs typeface="Aktiv Grotesk" panose="020B0504020202020204" pitchFamily="34" charset="0"/>
              </a:rPr>
              <a:t>[insert company name], </a:t>
            </a:r>
            <a:r>
              <a:rPr lang="en-US" sz="1000" spc="-25" dirty="0">
                <a:latin typeface="Aktiv Grotesk" panose="020B0504020202020204" pitchFamily="34" charset="0"/>
                <a:cs typeface="Aktiv Grotesk" panose="020B0504020202020204" pitchFamily="34" charset="0"/>
              </a:rPr>
              <a:t>it is my job to reach out to people in your industry who can provide us with…</a:t>
            </a:r>
          </a:p>
          <a:p>
            <a:pPr marL="71120" marR="114300">
              <a:lnSpc>
                <a:spcPct val="102299"/>
              </a:lnSpc>
              <a:spcBef>
                <a:spcPts val="975"/>
              </a:spcBef>
            </a:pPr>
            <a:r>
              <a:rPr lang="en-US" sz="1000" spc="-25" dirty="0">
                <a:latin typeface="Aktiv Grotesk" panose="020B0504020202020204" pitchFamily="34" charset="0"/>
                <a:cs typeface="Aktiv Grotesk" panose="020B0504020202020204" pitchFamily="34" charset="0"/>
              </a:rPr>
              <a:t>It is not always easy to find experienced professionals who are happy to give up a few moments of their time to help but I am hoping you may be able to.</a:t>
            </a:r>
          </a:p>
          <a:p>
            <a:pPr marL="71120" marR="114300">
              <a:lnSpc>
                <a:spcPct val="102299"/>
              </a:lnSpc>
              <a:spcBef>
                <a:spcPts val="975"/>
              </a:spcBef>
            </a:pPr>
            <a:r>
              <a:rPr lang="en-US" sz="1000" spc="-25" dirty="0">
                <a:latin typeface="Aktiv Grotesk" panose="020B0504020202020204" pitchFamily="34" charset="0"/>
                <a:cs typeface="Aktiv Grotesk" panose="020B0504020202020204" pitchFamily="34" charset="0"/>
              </a:rPr>
              <a:t>Our primary service consists of </a:t>
            </a:r>
            <a:r>
              <a:rPr lang="en-US" sz="1000" b="1" spc="-25" dirty="0">
                <a:latin typeface="Aktiv Grotesk" panose="020B0504020202020204" pitchFamily="34" charset="0"/>
                <a:cs typeface="Aktiv Grotesk" panose="020B0504020202020204" pitchFamily="34" charset="0"/>
              </a:rPr>
              <a:t>[insert services]  </a:t>
            </a:r>
            <a:r>
              <a:rPr lang="en-US" sz="1000" spc="-25" dirty="0">
                <a:latin typeface="Aktiv Grotesk" panose="020B0504020202020204" pitchFamily="34" charset="0"/>
                <a:cs typeface="Aktiv Grotesk" panose="020B0504020202020204" pitchFamily="34" charset="0"/>
              </a:rPr>
              <a:t>which I am sure you are familiar with in your position  </a:t>
            </a:r>
          </a:p>
          <a:p>
            <a:pPr marL="71120" marR="114300">
              <a:lnSpc>
                <a:spcPct val="102299"/>
              </a:lnSpc>
              <a:spcBef>
                <a:spcPts val="975"/>
              </a:spcBef>
            </a:pPr>
            <a:r>
              <a:rPr lang="en-US" sz="1000" spc="-25" dirty="0">
                <a:latin typeface="Aktiv Grotesk" panose="020B0504020202020204" pitchFamily="34" charset="0"/>
                <a:cs typeface="Aktiv Grotesk" panose="020B0504020202020204" pitchFamily="34" charset="0"/>
              </a:rPr>
              <a:t>Our goal as a company is to help deliver the services that clients in your industry really need.  We are conducting our research </a:t>
            </a:r>
            <a:r>
              <a:rPr lang="en-US" sz="1000" b="1" spc="-25" dirty="0">
                <a:latin typeface="Aktiv Grotesk" panose="020B0504020202020204" pitchFamily="34" charset="0"/>
                <a:cs typeface="Aktiv Grotesk" panose="020B0504020202020204" pitchFamily="34" charset="0"/>
              </a:rPr>
              <a:t>[insert link to the research] </a:t>
            </a:r>
            <a:r>
              <a:rPr lang="en-US" sz="1000" spc="-25" dirty="0">
                <a:latin typeface="Aktiv Grotesk" panose="020B0504020202020204" pitchFamily="34" charset="0"/>
                <a:cs typeface="Aktiv Grotesk" panose="020B0504020202020204" pitchFamily="34" charset="0"/>
              </a:rPr>
              <a:t>where we have identified top pain points within your industry and have focused on a real solution.  We would really like the opportunity to get your feedback on our research. </a:t>
            </a:r>
            <a:endParaRPr lang="en-US" sz="1000" spc="-20" dirty="0">
              <a:latin typeface="Aktiv Grotesk" panose="020B0504020202020204" pitchFamily="34" charset="0"/>
              <a:cs typeface="Aktiv Grotesk" panose="020B0504020202020204" pitchFamily="34" charset="0"/>
            </a:endParaRPr>
          </a:p>
          <a:p>
            <a:pPr marL="71120" marR="114300">
              <a:lnSpc>
                <a:spcPct val="102299"/>
              </a:lnSpc>
              <a:spcBef>
                <a:spcPts val="975"/>
              </a:spcBef>
            </a:pPr>
            <a:r>
              <a:rPr lang="en-US" sz="1000" spc="-20" dirty="0">
                <a:latin typeface="Aktiv Grotesk" panose="020B0504020202020204" pitchFamily="34" charset="0"/>
                <a:cs typeface="Aktiv Grotesk" panose="020B0504020202020204" pitchFamily="34" charset="0"/>
              </a:rPr>
              <a:t>All the best</a:t>
            </a:r>
            <a:endParaRPr lang="en-US" sz="1000" dirty="0">
              <a:latin typeface="Aktiv Grotesk" panose="020B0504020202020204" pitchFamily="34" charset="0"/>
              <a:cs typeface="Aktiv Grotesk" panose="020B0504020202020204" pitchFamily="34" charset="0"/>
            </a:endParaRPr>
          </a:p>
          <a:p>
            <a:pPr marL="71120" marR="113664">
              <a:lnSpc>
                <a:spcPct val="102299"/>
              </a:lnSpc>
              <a:spcBef>
                <a:spcPts val="975"/>
              </a:spcBef>
            </a:pPr>
            <a:r>
              <a:rPr lang="en-GB" sz="1000" b="1" dirty="0">
                <a:solidFill>
                  <a:srgbClr val="080827"/>
                </a:solidFill>
                <a:latin typeface="Aktiv Grotesk" panose="020B0504020202020204" pitchFamily="34" charset="0"/>
                <a:cs typeface="Aktiv Grotesk" panose="020B0504020202020204" pitchFamily="34" charset="0"/>
              </a:rPr>
              <a:t>[insert your name]</a:t>
            </a:r>
            <a:endParaRPr lang="en-US" sz="1000" b="1" dirty="0">
              <a:solidFill>
                <a:srgbClr val="080827"/>
              </a:solidFill>
              <a:latin typeface="Aktiv Grotesk" panose="020B0504020202020204" pitchFamily="34" charset="0"/>
              <a:cs typeface="Aktiv Grotesk" panose="020B0504020202020204" pitchFamily="34" charset="0"/>
            </a:endParaRPr>
          </a:p>
        </p:txBody>
      </p:sp>
      <p:sp>
        <p:nvSpPr>
          <p:cNvPr id="29" name="object 28">
            <a:extLst>
              <a:ext uri="{FF2B5EF4-FFF2-40B4-BE49-F238E27FC236}">
                <a16:creationId xmlns:a16="http://schemas.microsoft.com/office/drawing/2014/main" id="{1ADB3B67-620A-0C64-C040-8F30B7ACCE18}"/>
              </a:ext>
            </a:extLst>
          </p:cNvPr>
          <p:cNvSpPr txBox="1"/>
          <p:nvPr/>
        </p:nvSpPr>
        <p:spPr>
          <a:xfrm>
            <a:off x="1084757" y="2340429"/>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F9DA070A-6E2A-9932-4D5B-E54B84E18FA5}"/>
              </a:ext>
            </a:extLst>
          </p:cNvPr>
          <p:cNvSpPr txBox="1"/>
          <p:nvPr/>
        </p:nvSpPr>
        <p:spPr>
          <a:xfrm>
            <a:off x="1084757" y="2697654"/>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174B0765-4590-B7CF-032B-879B7D8377D7}"/>
              </a:ext>
            </a:extLst>
          </p:cNvPr>
          <p:cNvSpPr/>
          <p:nvPr/>
        </p:nvSpPr>
        <p:spPr>
          <a:xfrm>
            <a:off x="933626" y="2174486"/>
            <a:ext cx="5546875" cy="4699843"/>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630168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64"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1661993"/>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Blog Post</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This is one of the more unusual ones but is highly effective.  This can be used via LinkedIn Outreach (see our training courses) directly to your target audience or via your email marketing or contact list.  No longer will you just be writing articles for the sake of writing an article you will finally be able to get the right eyeballs on it by sending it directly to your target audience.</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32" name="object 2">
            <a:extLst>
              <a:ext uri="{FF2B5EF4-FFF2-40B4-BE49-F238E27FC236}">
                <a16:creationId xmlns:a16="http://schemas.microsoft.com/office/drawing/2014/main" id="{D20FB296-027B-D754-0608-BC003B63C53E}"/>
              </a:ext>
            </a:extLst>
          </p:cNvPr>
          <p:cNvGrpSpPr/>
          <p:nvPr/>
        </p:nvGrpSpPr>
        <p:grpSpPr>
          <a:xfrm>
            <a:off x="1159126" y="3313856"/>
            <a:ext cx="5263823" cy="981374"/>
            <a:chOff x="1293379" y="2611495"/>
            <a:chExt cx="4206240" cy="981374"/>
          </a:xfrm>
        </p:grpSpPr>
        <p:sp>
          <p:nvSpPr>
            <p:cNvPr id="33" name="object 3">
              <a:extLst>
                <a:ext uri="{FF2B5EF4-FFF2-40B4-BE49-F238E27FC236}">
                  <a16:creationId xmlns:a16="http://schemas.microsoft.com/office/drawing/2014/main" id="{76F51044-47EB-8C3D-F9C3-24E503E462ED}"/>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4" name="object 4">
              <a:extLst>
                <a:ext uri="{FF2B5EF4-FFF2-40B4-BE49-F238E27FC236}">
                  <a16:creationId xmlns:a16="http://schemas.microsoft.com/office/drawing/2014/main" id="{E56D50C2-0895-D565-A11D-12B2894119CA}"/>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35" name="object 5">
              <a:extLst>
                <a:ext uri="{FF2B5EF4-FFF2-40B4-BE49-F238E27FC236}">
                  <a16:creationId xmlns:a16="http://schemas.microsoft.com/office/drawing/2014/main" id="{27796B1C-8473-50FE-586F-2FCE00911E2B}"/>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36" name="object 6">
              <a:extLst>
                <a:ext uri="{FF2B5EF4-FFF2-40B4-BE49-F238E27FC236}">
                  <a16:creationId xmlns:a16="http://schemas.microsoft.com/office/drawing/2014/main" id="{9EAA9C0F-A634-DA8F-E83E-229FB07EF4CC}"/>
                </a:ext>
              </a:extLst>
            </p:cNvPr>
            <p:cNvPicPr/>
            <p:nvPr/>
          </p:nvPicPr>
          <p:blipFill>
            <a:blip r:embed="rId3" cstate="print"/>
            <a:stretch>
              <a:fillRect/>
            </a:stretch>
          </p:blipFill>
          <p:spPr>
            <a:xfrm>
              <a:off x="1293380" y="3448242"/>
              <a:ext cx="140207" cy="144627"/>
            </a:xfrm>
            <a:prstGeom prst="rect">
              <a:avLst/>
            </a:prstGeom>
          </p:spPr>
        </p:pic>
        <p:pic>
          <p:nvPicPr>
            <p:cNvPr id="37" name="object 7">
              <a:extLst>
                <a:ext uri="{FF2B5EF4-FFF2-40B4-BE49-F238E27FC236}">
                  <a16:creationId xmlns:a16="http://schemas.microsoft.com/office/drawing/2014/main" id="{E51A446E-D9CF-4EEA-71E7-87D789E586F0}"/>
                </a:ext>
              </a:extLst>
            </p:cNvPr>
            <p:cNvPicPr/>
            <p:nvPr/>
          </p:nvPicPr>
          <p:blipFill>
            <a:blip r:embed="rId4" cstate="print"/>
            <a:stretch>
              <a:fillRect/>
            </a:stretch>
          </p:blipFill>
          <p:spPr>
            <a:xfrm>
              <a:off x="1517555" y="3448766"/>
              <a:ext cx="139192" cy="143586"/>
            </a:xfrm>
            <a:prstGeom prst="rect">
              <a:avLst/>
            </a:prstGeom>
          </p:spPr>
        </p:pic>
      </p:grpSp>
      <p:sp>
        <p:nvSpPr>
          <p:cNvPr id="38" name="object 9">
            <a:extLst>
              <a:ext uri="{FF2B5EF4-FFF2-40B4-BE49-F238E27FC236}">
                <a16:creationId xmlns:a16="http://schemas.microsoft.com/office/drawing/2014/main" id="{1BEFA3D2-3920-29AE-5C30-4387CD99E7B5}"/>
              </a:ext>
            </a:extLst>
          </p:cNvPr>
          <p:cNvSpPr txBox="1"/>
          <p:nvPr/>
        </p:nvSpPr>
        <p:spPr>
          <a:xfrm>
            <a:off x="1692011" y="4128273"/>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39" name="object 10">
            <a:extLst>
              <a:ext uri="{FF2B5EF4-FFF2-40B4-BE49-F238E27FC236}">
                <a16:creationId xmlns:a16="http://schemas.microsoft.com/office/drawing/2014/main" id="{48BC1ADD-B5A4-2E9B-FA00-0ADA749D3E92}"/>
              </a:ext>
            </a:extLst>
          </p:cNvPr>
          <p:cNvSpPr txBox="1"/>
          <p:nvPr/>
        </p:nvSpPr>
        <p:spPr>
          <a:xfrm>
            <a:off x="2866667" y="4122659"/>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40" name="object 11">
            <a:extLst>
              <a:ext uri="{FF2B5EF4-FFF2-40B4-BE49-F238E27FC236}">
                <a16:creationId xmlns:a16="http://schemas.microsoft.com/office/drawing/2014/main" id="{FEEE153D-D427-8C09-C518-565CF6287F3A}"/>
              </a:ext>
            </a:extLst>
          </p:cNvPr>
          <p:cNvGrpSpPr/>
          <p:nvPr/>
        </p:nvGrpSpPr>
        <p:grpSpPr>
          <a:xfrm>
            <a:off x="2712329" y="4162007"/>
            <a:ext cx="1431925" cy="121920"/>
            <a:chOff x="2848179" y="3459646"/>
            <a:chExt cx="1431925" cy="121920"/>
          </a:xfrm>
        </p:grpSpPr>
        <p:sp>
          <p:nvSpPr>
            <p:cNvPr id="41" name="object 12">
              <a:extLst>
                <a:ext uri="{FF2B5EF4-FFF2-40B4-BE49-F238E27FC236}">
                  <a16:creationId xmlns:a16="http://schemas.microsoft.com/office/drawing/2014/main" id="{36F244F9-E6C1-938B-2AE3-EC7F9A1D865A}"/>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2" name="object 13">
              <a:extLst>
                <a:ext uri="{FF2B5EF4-FFF2-40B4-BE49-F238E27FC236}">
                  <a16:creationId xmlns:a16="http://schemas.microsoft.com/office/drawing/2014/main" id="{6E308260-0542-C204-9966-5B3513EC24E7}"/>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43" name="object 14">
              <a:extLst>
                <a:ext uri="{FF2B5EF4-FFF2-40B4-BE49-F238E27FC236}">
                  <a16:creationId xmlns:a16="http://schemas.microsoft.com/office/drawing/2014/main" id="{400E42BC-1A7B-28CA-CAFD-37D7CB2A5E1D}"/>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44" name="object 15">
              <a:extLst>
                <a:ext uri="{FF2B5EF4-FFF2-40B4-BE49-F238E27FC236}">
                  <a16:creationId xmlns:a16="http://schemas.microsoft.com/office/drawing/2014/main" id="{4E4D444D-44A3-99D6-074D-B98D9D8EE33B}"/>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45" name="object 16">
              <a:extLst>
                <a:ext uri="{FF2B5EF4-FFF2-40B4-BE49-F238E27FC236}">
                  <a16:creationId xmlns:a16="http://schemas.microsoft.com/office/drawing/2014/main" id="{CD4E3222-3372-9F74-8D5E-4D17C7AEFDCA}"/>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46" name="object 17">
              <a:extLst>
                <a:ext uri="{FF2B5EF4-FFF2-40B4-BE49-F238E27FC236}">
                  <a16:creationId xmlns:a16="http://schemas.microsoft.com/office/drawing/2014/main" id="{CB41EB8C-C538-7A43-C39D-0AC2D4C92178}"/>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47" name="object 18">
              <a:extLst>
                <a:ext uri="{FF2B5EF4-FFF2-40B4-BE49-F238E27FC236}">
                  <a16:creationId xmlns:a16="http://schemas.microsoft.com/office/drawing/2014/main" id="{726D2577-1503-FB1D-506B-0BEA1437FAD5}"/>
                </a:ext>
              </a:extLst>
            </p:cNvPr>
            <p:cNvPicPr/>
            <p:nvPr/>
          </p:nvPicPr>
          <p:blipFill>
            <a:blip r:embed="rId5" cstate="print"/>
            <a:stretch>
              <a:fillRect/>
            </a:stretch>
          </p:blipFill>
          <p:spPr>
            <a:xfrm>
              <a:off x="3333771" y="3474575"/>
              <a:ext cx="133219" cy="91974"/>
            </a:xfrm>
            <a:prstGeom prst="rect">
              <a:avLst/>
            </a:prstGeom>
          </p:spPr>
        </p:pic>
        <p:pic>
          <p:nvPicPr>
            <p:cNvPr id="48" name="object 19">
              <a:extLst>
                <a:ext uri="{FF2B5EF4-FFF2-40B4-BE49-F238E27FC236}">
                  <a16:creationId xmlns:a16="http://schemas.microsoft.com/office/drawing/2014/main" id="{38957EE1-8FF4-2675-AB95-16AEBE982F14}"/>
                </a:ext>
              </a:extLst>
            </p:cNvPr>
            <p:cNvPicPr/>
            <p:nvPr/>
          </p:nvPicPr>
          <p:blipFill>
            <a:blip r:embed="rId6" cstate="print"/>
            <a:stretch>
              <a:fillRect/>
            </a:stretch>
          </p:blipFill>
          <p:spPr>
            <a:xfrm>
              <a:off x="3554131" y="3464415"/>
              <a:ext cx="112533" cy="112293"/>
            </a:xfrm>
            <a:prstGeom prst="rect">
              <a:avLst/>
            </a:prstGeom>
          </p:spPr>
        </p:pic>
        <p:pic>
          <p:nvPicPr>
            <p:cNvPr id="49" name="object 20">
              <a:extLst>
                <a:ext uri="{FF2B5EF4-FFF2-40B4-BE49-F238E27FC236}">
                  <a16:creationId xmlns:a16="http://schemas.microsoft.com/office/drawing/2014/main" id="{611D2BF6-E3FC-F458-FB06-B0FFF7CE4A76}"/>
                </a:ext>
              </a:extLst>
            </p:cNvPr>
            <p:cNvPicPr/>
            <p:nvPr/>
          </p:nvPicPr>
          <p:blipFill>
            <a:blip r:embed="rId7" cstate="print"/>
            <a:stretch>
              <a:fillRect/>
            </a:stretch>
          </p:blipFill>
          <p:spPr>
            <a:xfrm>
              <a:off x="3756978" y="3459646"/>
              <a:ext cx="117236" cy="121831"/>
            </a:xfrm>
            <a:prstGeom prst="rect">
              <a:avLst/>
            </a:prstGeom>
          </p:spPr>
        </p:pic>
        <p:pic>
          <p:nvPicPr>
            <p:cNvPr id="50" name="object 21">
              <a:extLst>
                <a:ext uri="{FF2B5EF4-FFF2-40B4-BE49-F238E27FC236}">
                  <a16:creationId xmlns:a16="http://schemas.microsoft.com/office/drawing/2014/main" id="{D16B18E2-71CB-4887-03C2-ED66217A18B9}"/>
                </a:ext>
              </a:extLst>
            </p:cNvPr>
            <p:cNvPicPr/>
            <p:nvPr/>
          </p:nvPicPr>
          <p:blipFill>
            <a:blip r:embed="rId8" cstate="print"/>
            <a:stretch>
              <a:fillRect/>
            </a:stretch>
          </p:blipFill>
          <p:spPr>
            <a:xfrm>
              <a:off x="3958183" y="3459646"/>
              <a:ext cx="117237" cy="121831"/>
            </a:xfrm>
            <a:prstGeom prst="rect">
              <a:avLst/>
            </a:prstGeom>
          </p:spPr>
        </p:pic>
        <p:sp>
          <p:nvSpPr>
            <p:cNvPr id="51" name="object 22">
              <a:extLst>
                <a:ext uri="{FF2B5EF4-FFF2-40B4-BE49-F238E27FC236}">
                  <a16:creationId xmlns:a16="http://schemas.microsoft.com/office/drawing/2014/main" id="{97408356-4B1A-6A6C-A701-C6A815F90D41}"/>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52" name="object 23">
            <a:extLst>
              <a:ext uri="{FF2B5EF4-FFF2-40B4-BE49-F238E27FC236}">
                <a16:creationId xmlns:a16="http://schemas.microsoft.com/office/drawing/2014/main" id="{4D847527-B5A7-64A4-88D2-1C1E4FBBAEE7}"/>
              </a:ext>
            </a:extLst>
          </p:cNvPr>
          <p:cNvSpPr txBox="1"/>
          <p:nvPr/>
        </p:nvSpPr>
        <p:spPr>
          <a:xfrm>
            <a:off x="1144829" y="3764098"/>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53" name="object 27">
            <a:extLst>
              <a:ext uri="{FF2B5EF4-FFF2-40B4-BE49-F238E27FC236}">
                <a16:creationId xmlns:a16="http://schemas.microsoft.com/office/drawing/2014/main" id="{34E50825-75EF-A48B-C6E9-E67AD5874B24}"/>
              </a:ext>
            </a:extLst>
          </p:cNvPr>
          <p:cNvSpPr txBox="1"/>
          <p:nvPr/>
        </p:nvSpPr>
        <p:spPr>
          <a:xfrm>
            <a:off x="1136710" y="4434143"/>
            <a:ext cx="5294185" cy="2896690"/>
          </a:xfrm>
          <a:prstGeom prst="rect">
            <a:avLst/>
          </a:prstGeom>
        </p:spPr>
        <p:txBody>
          <a:bodyPr vert="horz" wrap="square" lIns="0" tIns="12700" rIns="0" bIns="0" rtlCol="0">
            <a:spAutoFit/>
          </a:bodyPr>
          <a:lstStyle/>
          <a:p>
            <a:pPr marL="71120">
              <a:lnSpc>
                <a:spcPct val="100000"/>
              </a:lnSpc>
              <a:spcBef>
                <a:spcPts val="585"/>
              </a:spcBef>
            </a:pPr>
            <a:r>
              <a:rPr lang="en-US" sz="1000" spc="-10" dirty="0">
                <a:solidFill>
                  <a:srgbClr val="080827"/>
                </a:solidFill>
                <a:latin typeface="Aktiv Grotesk" panose="020B0504020202020204" pitchFamily="34" charset="0"/>
                <a:cs typeface="Aktiv Grotesk" panose="020B0504020202020204" pitchFamily="34" charset="0"/>
              </a:rPr>
              <a:t>H</a:t>
            </a:r>
            <a:r>
              <a:rPr lang="en-US" sz="1000" spc="-25" dirty="0">
                <a:solidFill>
                  <a:srgbClr val="080827"/>
                </a:solidFill>
                <a:latin typeface="Aktiv Grotesk" panose="020B0504020202020204" pitchFamily="34" charset="0"/>
                <a:cs typeface="Aktiv Grotesk" panose="020B0504020202020204" pitchFamily="34" charset="0"/>
              </a:rPr>
              <a:t>ey</a:t>
            </a:r>
            <a:r>
              <a:rPr lang="en-US" sz="1000" spc="-120" dirty="0">
                <a:solidFill>
                  <a:srgbClr val="080827"/>
                </a:solidFill>
                <a:latin typeface="Aktiv Grotesk" panose="020B0504020202020204" pitchFamily="34" charset="0"/>
                <a:cs typeface="Aktiv Grotesk" panose="020B0504020202020204" pitchFamily="34" charset="0"/>
              </a:rPr>
              <a:t> </a:t>
            </a:r>
            <a:r>
              <a:rPr lang="en-US" sz="1000" b="1" spc="80" dirty="0">
                <a:solidFill>
                  <a:srgbClr val="080827"/>
                </a:solidFill>
                <a:latin typeface="Aktiv Grotesk" panose="020B0504020202020204" pitchFamily="34" charset="0"/>
                <a:cs typeface="Aktiv Grotesk" panose="020B0504020202020204" pitchFamily="34" charset="0"/>
              </a:rPr>
              <a:t>[insert name]</a:t>
            </a:r>
            <a:r>
              <a:rPr lang="en-US" sz="1000" b="1" spc="-55" dirty="0">
                <a:solidFill>
                  <a:srgbClr val="080827"/>
                </a:solidFill>
                <a:latin typeface="Aktiv Grotesk" panose="020B0504020202020204" pitchFamily="34" charset="0"/>
                <a:cs typeface="Aktiv Grotesk" panose="020B0504020202020204" pitchFamily="34" charset="0"/>
              </a:rPr>
              <a:t>,</a:t>
            </a:r>
            <a:endParaRPr lang="en-US" sz="1000" b="1" dirty="0">
              <a:solidFill>
                <a:srgbClr val="080827"/>
              </a:solidFill>
              <a:latin typeface="Aktiv Grotesk" panose="020B0504020202020204" pitchFamily="34" charset="0"/>
              <a:cs typeface="Aktiv Grotesk" panose="020B0504020202020204" pitchFamily="34" charset="0"/>
            </a:endParaRPr>
          </a:p>
          <a:p>
            <a:pPr marL="71120" marR="84455">
              <a:lnSpc>
                <a:spcPct val="102299"/>
              </a:lnSpc>
              <a:spcBef>
                <a:spcPts val="975"/>
              </a:spcBef>
            </a:pPr>
            <a:r>
              <a:rPr lang="en-US" sz="1000" spc="5" dirty="0">
                <a:latin typeface="Aktiv Grotesk" panose="020B0504020202020204" pitchFamily="34" charset="0"/>
                <a:cs typeface="Aktiv Grotesk" panose="020B0504020202020204" pitchFamily="34" charset="0"/>
              </a:rPr>
              <a:t>Upon</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publishing</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our</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most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recent</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blog</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post,</a:t>
            </a:r>
            <a:r>
              <a:rPr lang="en-US" sz="1000" spc="-114" dirty="0">
                <a:latin typeface="Aktiv Grotesk" panose="020B0504020202020204" pitchFamily="34" charset="0"/>
                <a:cs typeface="Aktiv Grotesk" panose="020B0504020202020204" pitchFamily="34" charset="0"/>
              </a:rPr>
              <a:t> </a:t>
            </a:r>
            <a:r>
              <a:rPr lang="en-US" sz="1000" spc="-35" dirty="0">
                <a:latin typeface="Aktiv Grotesk" panose="020B0504020202020204" pitchFamily="34" charset="0"/>
                <a:cs typeface="Aktiv Grotesk" panose="020B0504020202020204" pitchFamily="34" charset="0"/>
              </a:rPr>
              <a:t>[TITLE</a:t>
            </a:r>
            <a:r>
              <a:rPr lang="en-US" sz="1000" spc="-114" dirty="0">
                <a:latin typeface="Aktiv Grotesk" panose="020B0504020202020204" pitchFamily="34" charset="0"/>
                <a:cs typeface="Aktiv Grotesk" panose="020B0504020202020204" pitchFamily="34" charset="0"/>
              </a:rPr>
              <a:t> </a:t>
            </a:r>
            <a:r>
              <a:rPr lang="en-US" sz="1000" spc="-20" dirty="0">
                <a:latin typeface="Aktiv Grotesk" panose="020B0504020202020204" pitchFamily="34" charset="0"/>
                <a:cs typeface="Aktiv Grotesk" panose="020B0504020202020204" pitchFamily="34" charset="0"/>
              </a:rPr>
              <a:t>HERE],”</a:t>
            </a:r>
            <a:r>
              <a:rPr lang="en-US" sz="1000" spc="-120" dirty="0">
                <a:latin typeface="Aktiv Grotesk" panose="020B0504020202020204" pitchFamily="34" charset="0"/>
                <a:cs typeface="Aktiv Grotesk" panose="020B0504020202020204" pitchFamily="34" charset="0"/>
              </a:rPr>
              <a:t> I  </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immediately</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thought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of</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and</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your </a:t>
            </a:r>
            <a:r>
              <a:rPr lang="en-US" sz="1000" spc="-33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company.</a:t>
            </a:r>
          </a:p>
          <a:p>
            <a:pPr marL="71120" marR="344805">
              <a:lnSpc>
                <a:spcPct val="102299"/>
              </a:lnSpc>
              <a:spcBef>
                <a:spcPts val="555"/>
              </a:spcBef>
            </a:pPr>
            <a:r>
              <a:rPr lang="en-US" sz="1000" spc="-25" dirty="0">
                <a:latin typeface="Aktiv Grotesk" panose="020B0504020202020204" pitchFamily="34" charset="0"/>
                <a:cs typeface="Aktiv Grotesk" panose="020B0504020202020204" pitchFamily="34" charset="0"/>
              </a:rPr>
              <a:t>The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blog</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post</a:t>
            </a:r>
            <a:r>
              <a:rPr lang="en-US" sz="1000" spc="-114" dirty="0">
                <a:latin typeface="Aktiv Grotesk" panose="020B0504020202020204" pitchFamily="34" charset="0"/>
                <a:cs typeface="Aktiv Grotesk" panose="020B0504020202020204" pitchFamily="34" charset="0"/>
              </a:rPr>
              <a:t> </a:t>
            </a:r>
            <a:r>
              <a:rPr lang="en-US" sz="1000" b="1" spc="-10" dirty="0">
                <a:latin typeface="Aktiv Grotesk" panose="020B0504020202020204" pitchFamily="34" charset="0"/>
                <a:cs typeface="Aktiv Grotesk" panose="020B0504020202020204" pitchFamily="34" charset="0"/>
              </a:rPr>
              <a:t>[insert what the blog post tells the client]  </a:t>
            </a:r>
            <a:r>
              <a:rPr lang="en-US" sz="1000" spc="-10" dirty="0">
                <a:latin typeface="Aktiv Grotesk" panose="020B0504020202020204" pitchFamily="34" charset="0"/>
                <a:cs typeface="Aktiv Grotesk" panose="020B0504020202020204" pitchFamily="34" charset="0"/>
              </a:rPr>
              <a:t>and can be found on our website here [insert link]</a:t>
            </a:r>
            <a:endParaRPr lang="en-US" sz="1000" dirty="0">
              <a:latin typeface="Aktiv Grotesk" panose="020B0504020202020204" pitchFamily="34" charset="0"/>
              <a:cs typeface="Aktiv Grotesk" panose="020B0504020202020204" pitchFamily="34" charset="0"/>
            </a:endParaRPr>
          </a:p>
          <a:p>
            <a:pPr marL="71120" marR="101600">
              <a:lnSpc>
                <a:spcPct val="102299"/>
              </a:lnSpc>
              <a:spcBef>
                <a:spcPts val="975"/>
              </a:spcBef>
            </a:pPr>
            <a:r>
              <a:rPr lang="en-US" sz="1000" spc="-114" dirty="0">
                <a:latin typeface="Aktiv Grotesk" panose="020B0504020202020204" pitchFamily="34" charset="0"/>
                <a:cs typeface="Aktiv Grotesk" panose="020B0504020202020204" pitchFamily="34" charset="0"/>
              </a:rPr>
              <a:t>I </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would</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love</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hear</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your</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thoughts</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on</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the</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post,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including</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any</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feedback</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we</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could</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use</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in</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the</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future </a:t>
            </a:r>
            <a:r>
              <a:rPr lang="en-US" sz="1000" spc="-33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25"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provide</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our</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audience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with</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better</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content.</a:t>
            </a:r>
            <a:endParaRPr lang="en-US" sz="1000" dirty="0">
              <a:latin typeface="Aktiv Grotesk" panose="020B0504020202020204" pitchFamily="34" charset="0"/>
              <a:cs typeface="Aktiv Grotesk" panose="020B0504020202020204" pitchFamily="34" charset="0"/>
            </a:endParaRPr>
          </a:p>
          <a:p>
            <a:pPr marL="71120" marR="398780">
              <a:lnSpc>
                <a:spcPct val="102299"/>
              </a:lnSpc>
              <a:spcBef>
                <a:spcPts val="975"/>
              </a:spcBef>
            </a:pPr>
            <a:r>
              <a:rPr lang="en-US" sz="1000" spc="-30" dirty="0">
                <a:latin typeface="Aktiv Grotesk" panose="020B0504020202020204" pitchFamily="34" charset="0"/>
                <a:cs typeface="Aktiv Grotesk" panose="020B0504020202020204" pitchFamily="34" charset="0"/>
              </a:rPr>
              <a:t>Of</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course,</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don’t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hesitate</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share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some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of</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your</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favorite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blog</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posts.</a:t>
            </a:r>
            <a:r>
              <a:rPr lang="en-US" sz="1000" spc="-114" dirty="0">
                <a:latin typeface="Aktiv Grotesk" panose="020B0504020202020204" pitchFamily="34" charset="0"/>
                <a:cs typeface="Aktiv Grotesk" panose="020B0504020202020204" pitchFamily="34" charset="0"/>
              </a:rPr>
              <a:t> I</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am</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always</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interested</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in </a:t>
            </a:r>
            <a:r>
              <a:rPr lang="en-US" sz="1000" spc="-33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reading</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what</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other</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industry</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professionals</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have</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20" dirty="0">
                <a:latin typeface="Aktiv Grotesk" panose="020B0504020202020204" pitchFamily="34" charset="0"/>
                <a:cs typeface="Aktiv Grotesk" panose="020B0504020202020204" pitchFamily="34" charset="0"/>
              </a:rPr>
              <a:t> </a:t>
            </a:r>
            <a:r>
              <a:rPr lang="en-US" sz="1000" spc="-25" dirty="0">
                <a:latin typeface="Aktiv Grotesk" panose="020B0504020202020204" pitchFamily="34" charset="0"/>
                <a:cs typeface="Aktiv Grotesk" panose="020B0504020202020204" pitchFamily="34" charset="0"/>
              </a:rPr>
              <a:t>say if </a:t>
            </a:r>
            <a:r>
              <a:rPr lang="en-US" sz="1000" spc="-25" dirty="0" err="1">
                <a:latin typeface="Aktiv Grotesk" panose="020B0504020202020204" pitchFamily="34" charset="0"/>
                <a:cs typeface="Aktiv Grotesk" panose="020B0504020202020204" pitchFamily="34" charset="0"/>
              </a:rPr>
              <a:t>iwe</a:t>
            </a:r>
            <a:r>
              <a:rPr lang="en-US" sz="1000" spc="-25" dirty="0">
                <a:latin typeface="Aktiv Grotesk" panose="020B0504020202020204" pitchFamily="34" charset="0"/>
                <a:cs typeface="Aktiv Grotesk" panose="020B0504020202020204" pitchFamily="34" charset="0"/>
              </a:rPr>
              <a:t> connect on social media </a:t>
            </a:r>
            <a:r>
              <a:rPr lang="en-US" sz="1000" b="1" spc="-25" dirty="0">
                <a:latin typeface="Aktiv Grotesk" panose="020B0504020202020204" pitchFamily="34" charset="0"/>
                <a:cs typeface="Aktiv Grotesk" panose="020B0504020202020204" pitchFamily="34" charset="0"/>
              </a:rPr>
              <a:t>[insert LinkedIn handle] </a:t>
            </a:r>
            <a:r>
              <a:rPr lang="en-US" sz="1000" spc="-25" dirty="0">
                <a:latin typeface="Aktiv Grotesk" panose="020B0504020202020204" pitchFamily="34" charset="0"/>
                <a:cs typeface="Aktiv Grotesk" panose="020B0504020202020204" pitchFamily="34" charset="0"/>
              </a:rPr>
              <a:t>then I would be happy to share.</a:t>
            </a:r>
            <a:endParaRPr lang="en-US" sz="1000" dirty="0">
              <a:latin typeface="Aktiv Grotesk" panose="020B0504020202020204" pitchFamily="34" charset="0"/>
              <a:cs typeface="Aktiv Grotesk" panose="020B0504020202020204" pitchFamily="34" charset="0"/>
            </a:endParaRPr>
          </a:p>
          <a:p>
            <a:pPr marL="71120" marR="114300">
              <a:lnSpc>
                <a:spcPct val="102299"/>
              </a:lnSpc>
              <a:spcBef>
                <a:spcPts val="975"/>
              </a:spcBef>
            </a:pPr>
            <a:r>
              <a:rPr lang="en-US" sz="1000" spc="-20" dirty="0">
                <a:latin typeface="Aktiv Grotesk" panose="020B0504020202020204" pitchFamily="34" charset="0"/>
                <a:cs typeface="Aktiv Grotesk" panose="020B0504020202020204" pitchFamily="34" charset="0"/>
              </a:rPr>
              <a:t>Thank you for your time.</a:t>
            </a:r>
          </a:p>
          <a:p>
            <a:pPr marL="71120" marR="114300">
              <a:lnSpc>
                <a:spcPct val="102299"/>
              </a:lnSpc>
              <a:spcBef>
                <a:spcPts val="975"/>
              </a:spcBef>
            </a:pPr>
            <a:r>
              <a:rPr lang="en-US" sz="1000" spc="-20" dirty="0">
                <a:latin typeface="Aktiv Grotesk" panose="020B0504020202020204" pitchFamily="34" charset="0"/>
                <a:cs typeface="Aktiv Grotesk" panose="020B0504020202020204" pitchFamily="34" charset="0"/>
              </a:rPr>
              <a:t>All the best</a:t>
            </a:r>
            <a:endParaRPr lang="en-US" sz="1000" dirty="0">
              <a:latin typeface="Aktiv Grotesk" panose="020B0504020202020204" pitchFamily="34" charset="0"/>
              <a:cs typeface="Aktiv Grotesk" panose="020B0504020202020204" pitchFamily="34" charset="0"/>
            </a:endParaRPr>
          </a:p>
          <a:p>
            <a:pPr marL="71120" marR="113664">
              <a:lnSpc>
                <a:spcPct val="102299"/>
              </a:lnSpc>
              <a:spcBef>
                <a:spcPts val="975"/>
              </a:spcBef>
            </a:pPr>
            <a:r>
              <a:rPr lang="en-GB" sz="1000" b="1" dirty="0">
                <a:solidFill>
                  <a:srgbClr val="080827"/>
                </a:solidFill>
                <a:latin typeface="Aktiv Grotesk" panose="020B0504020202020204" pitchFamily="34" charset="0"/>
                <a:cs typeface="Aktiv Grotesk" panose="020B0504020202020204" pitchFamily="34" charset="0"/>
              </a:rPr>
              <a:t>[insert your name]</a:t>
            </a:r>
            <a:endParaRPr lang="en-US" sz="1000" b="1" dirty="0">
              <a:solidFill>
                <a:srgbClr val="080827"/>
              </a:solidFill>
              <a:latin typeface="Aktiv Grotesk" panose="020B0504020202020204" pitchFamily="34" charset="0"/>
              <a:cs typeface="Aktiv Grotesk" panose="020B0504020202020204" pitchFamily="34" charset="0"/>
            </a:endParaRPr>
          </a:p>
        </p:txBody>
      </p:sp>
      <p:sp>
        <p:nvSpPr>
          <p:cNvPr id="54" name="object 28">
            <a:extLst>
              <a:ext uri="{FF2B5EF4-FFF2-40B4-BE49-F238E27FC236}">
                <a16:creationId xmlns:a16="http://schemas.microsoft.com/office/drawing/2014/main" id="{2055A849-149C-C6F2-1544-809430AF87FD}"/>
              </a:ext>
            </a:extLst>
          </p:cNvPr>
          <p:cNvSpPr txBox="1"/>
          <p:nvPr/>
        </p:nvSpPr>
        <p:spPr>
          <a:xfrm>
            <a:off x="1157530" y="3026461"/>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55" name="object 29">
            <a:extLst>
              <a:ext uri="{FF2B5EF4-FFF2-40B4-BE49-F238E27FC236}">
                <a16:creationId xmlns:a16="http://schemas.microsoft.com/office/drawing/2014/main" id="{7978EC29-63F7-A05A-4C1B-C52B0F7D935B}"/>
              </a:ext>
            </a:extLst>
          </p:cNvPr>
          <p:cNvSpPr txBox="1"/>
          <p:nvPr/>
        </p:nvSpPr>
        <p:spPr>
          <a:xfrm>
            <a:off x="1157530" y="3383686"/>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56" name="object 30">
            <a:extLst>
              <a:ext uri="{FF2B5EF4-FFF2-40B4-BE49-F238E27FC236}">
                <a16:creationId xmlns:a16="http://schemas.microsoft.com/office/drawing/2014/main" id="{79C001E2-3423-EC6D-044B-9926BD17E968}"/>
              </a:ext>
            </a:extLst>
          </p:cNvPr>
          <p:cNvSpPr/>
          <p:nvPr/>
        </p:nvSpPr>
        <p:spPr>
          <a:xfrm>
            <a:off x="1006399" y="2860518"/>
            <a:ext cx="5546875" cy="4970776"/>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2010448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11037"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1015663"/>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“I am in your area”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You would never show up unannounced but if you have been trying to get to see a prospect for some time this is a great way to break the ice and get that important meeting booked in </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42D0D265-6B9C-DFFB-9EE6-815623EC944E}"/>
              </a:ext>
            </a:extLst>
          </p:cNvPr>
          <p:cNvGrpSpPr/>
          <p:nvPr/>
        </p:nvGrpSpPr>
        <p:grpSpPr>
          <a:xfrm>
            <a:off x="1159126" y="2619962"/>
            <a:ext cx="5263823" cy="981374"/>
            <a:chOff x="1293379" y="2611495"/>
            <a:chExt cx="4206240" cy="981374"/>
          </a:xfrm>
        </p:grpSpPr>
        <p:sp>
          <p:nvSpPr>
            <p:cNvPr id="5" name="object 3">
              <a:extLst>
                <a:ext uri="{FF2B5EF4-FFF2-40B4-BE49-F238E27FC236}">
                  <a16:creationId xmlns:a16="http://schemas.microsoft.com/office/drawing/2014/main" id="{8DA538DD-8096-C7F7-0077-A4533417885C}"/>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0C15EB5C-6711-FCBB-7E71-711B0AF842D2}"/>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CE885987-37A6-163B-1766-20AE7ADE74A0}"/>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78B05125-6A01-FAE8-215F-AB0B0DF36EE0}"/>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0F88D394-7C38-5B5D-DB2E-17D575005C86}"/>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79877EAE-4216-1B38-2558-361CD613AACF}"/>
              </a:ext>
            </a:extLst>
          </p:cNvPr>
          <p:cNvSpPr txBox="1"/>
          <p:nvPr/>
        </p:nvSpPr>
        <p:spPr>
          <a:xfrm>
            <a:off x="1692011" y="3434379"/>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0F77E803-4061-4606-932E-4DEB616E1673}"/>
              </a:ext>
            </a:extLst>
          </p:cNvPr>
          <p:cNvSpPr txBox="1"/>
          <p:nvPr/>
        </p:nvSpPr>
        <p:spPr>
          <a:xfrm>
            <a:off x="2866667" y="3428765"/>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4B463030-B158-2472-93FF-DA46B70C4FB0}"/>
              </a:ext>
            </a:extLst>
          </p:cNvPr>
          <p:cNvGrpSpPr/>
          <p:nvPr/>
        </p:nvGrpSpPr>
        <p:grpSpPr>
          <a:xfrm>
            <a:off x="2712329" y="3468113"/>
            <a:ext cx="1431925" cy="121920"/>
            <a:chOff x="2848179" y="3459646"/>
            <a:chExt cx="1431925" cy="121920"/>
          </a:xfrm>
        </p:grpSpPr>
        <p:sp>
          <p:nvSpPr>
            <p:cNvPr id="16" name="object 12">
              <a:extLst>
                <a:ext uri="{FF2B5EF4-FFF2-40B4-BE49-F238E27FC236}">
                  <a16:creationId xmlns:a16="http://schemas.microsoft.com/office/drawing/2014/main" id="{628F97AE-C062-3F4C-B34F-41EA427DB761}"/>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373BA5EC-65DC-3E27-23A1-B1FC984EAC06}"/>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5B542D03-6A73-E153-F82C-E291E807D39C}"/>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2421C766-7729-E27A-EC4F-01CEDBBD07F1}"/>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1B386A6E-2166-B82F-72D2-0AA0D5CB6D29}"/>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3B728DAA-53D2-D891-B776-926DF1391889}"/>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19ECC783-2D81-9991-4DE7-8DFFF500BEA6}"/>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2E1B8DD8-D9E3-4134-BAD2-FF48368B0965}"/>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D7FA7F94-6BE1-75A0-AB04-0C6FB522BD28}"/>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A24AE169-82DD-D099-7E49-28A6A8327DB8}"/>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74DBF601-AB5B-193B-A025-017CC1DA6895}"/>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09C9C854-83DC-31CA-7FBF-8175B014036B}"/>
              </a:ext>
            </a:extLst>
          </p:cNvPr>
          <p:cNvSpPr txBox="1"/>
          <p:nvPr/>
        </p:nvSpPr>
        <p:spPr>
          <a:xfrm>
            <a:off x="1144829" y="3070204"/>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357F8599-37B7-0D13-AA21-24538BE73896}"/>
              </a:ext>
            </a:extLst>
          </p:cNvPr>
          <p:cNvSpPr txBox="1"/>
          <p:nvPr/>
        </p:nvSpPr>
        <p:spPr>
          <a:xfrm>
            <a:off x="1136710" y="3740249"/>
            <a:ext cx="5294185" cy="2942600"/>
          </a:xfrm>
          <a:prstGeom prst="rect">
            <a:avLst/>
          </a:prstGeom>
        </p:spPr>
        <p:txBody>
          <a:bodyPr vert="horz" wrap="square" lIns="0" tIns="12700" rIns="0" bIns="0" rtlCol="0">
            <a:spAutoFit/>
          </a:bodyPr>
          <a:lstStyle/>
          <a:p>
            <a:pPr marL="71120">
              <a:lnSpc>
                <a:spcPct val="100000"/>
              </a:lnSpc>
              <a:spcBef>
                <a:spcPts val="585"/>
              </a:spcBef>
            </a:pPr>
            <a:r>
              <a:rPr lang="en-US" sz="1000" dirty="0"/>
              <a:t>Hey  </a:t>
            </a:r>
            <a:r>
              <a:rPr lang="en-US" sz="1000" b="1" dirty="0"/>
              <a:t>[insert name],</a:t>
            </a:r>
          </a:p>
          <a:p>
            <a:pPr marL="71120" marR="180975">
              <a:lnSpc>
                <a:spcPct val="102299"/>
              </a:lnSpc>
              <a:spcBef>
                <a:spcPts val="975"/>
              </a:spcBef>
            </a:pPr>
            <a:r>
              <a:rPr lang="en-US" sz="1000" dirty="0"/>
              <a:t>I  know you are busy, so I’ll be quick. I  have several clients in your local area and will be stopping  by to visit some of them next week.</a:t>
            </a:r>
          </a:p>
          <a:p>
            <a:pPr marL="71120" marR="100330">
              <a:lnSpc>
                <a:spcPct val="102299"/>
              </a:lnSpc>
              <a:spcBef>
                <a:spcPts val="975"/>
              </a:spcBef>
            </a:pPr>
            <a:r>
              <a:rPr lang="en-US" sz="1000" dirty="0"/>
              <a:t>If you have a few moments, I  would love to stop by and drop off some information regarding our  products and services. My schedule is flexible, so whatever works for you will most likely work for  me.</a:t>
            </a:r>
          </a:p>
          <a:p>
            <a:pPr marL="71120" marR="502920">
              <a:lnSpc>
                <a:spcPct val="102299"/>
              </a:lnSpc>
              <a:spcBef>
                <a:spcPts val="975"/>
              </a:spcBef>
            </a:pPr>
            <a:r>
              <a:rPr lang="en-US" sz="1000" dirty="0"/>
              <a:t>You can be rest assured that I will be “in and out.” I  only want to stop by for a few minutes,  introduce myself and leave some resources behind.</a:t>
            </a:r>
          </a:p>
          <a:p>
            <a:pPr marL="71120" marR="268605">
              <a:lnSpc>
                <a:spcPct val="102299"/>
              </a:lnSpc>
              <a:spcBef>
                <a:spcPts val="975"/>
              </a:spcBef>
            </a:pPr>
            <a:r>
              <a:rPr lang="en-US" sz="1000" dirty="0"/>
              <a:t>Do you have any time next week? Maybe Wednesday or Thursday between 1 and 2 pm? Let me  know your thoughts!</a:t>
            </a:r>
          </a:p>
          <a:p>
            <a:pPr marL="71120" marR="114300">
              <a:lnSpc>
                <a:spcPct val="102299"/>
              </a:lnSpc>
              <a:spcBef>
                <a:spcPts val="975"/>
              </a:spcBef>
            </a:pPr>
            <a:r>
              <a:rPr lang="en-US" sz="1000" dirty="0"/>
              <a:t>Thanks for your time.</a:t>
            </a:r>
          </a:p>
          <a:p>
            <a:pPr marL="71120" marR="114300">
              <a:lnSpc>
                <a:spcPct val="102299"/>
              </a:lnSpc>
              <a:spcBef>
                <a:spcPts val="975"/>
              </a:spcBef>
            </a:pPr>
            <a:r>
              <a:rPr lang="en-US" sz="1000" dirty="0"/>
              <a:t>All the best</a:t>
            </a:r>
          </a:p>
          <a:p>
            <a:pPr marL="71120" marR="113664">
              <a:lnSpc>
                <a:spcPct val="102299"/>
              </a:lnSpc>
              <a:spcBef>
                <a:spcPts val="975"/>
              </a:spcBef>
            </a:pPr>
            <a:r>
              <a:rPr lang="en-GB" sz="1000" b="1" dirty="0"/>
              <a:t>[insert your name]</a:t>
            </a:r>
            <a:endParaRPr lang="en-US" sz="1000" b="1" dirty="0"/>
          </a:p>
        </p:txBody>
      </p:sp>
      <p:sp>
        <p:nvSpPr>
          <p:cNvPr id="29" name="object 28">
            <a:extLst>
              <a:ext uri="{FF2B5EF4-FFF2-40B4-BE49-F238E27FC236}">
                <a16:creationId xmlns:a16="http://schemas.microsoft.com/office/drawing/2014/main" id="{49F0EC20-ABED-1189-3169-A2D07CDF9E93}"/>
              </a:ext>
            </a:extLst>
          </p:cNvPr>
          <p:cNvSpPr txBox="1"/>
          <p:nvPr/>
        </p:nvSpPr>
        <p:spPr>
          <a:xfrm>
            <a:off x="1157530" y="2332567"/>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9CBF39E1-4B5E-8E57-6703-E46409F67D80}"/>
              </a:ext>
            </a:extLst>
          </p:cNvPr>
          <p:cNvSpPr txBox="1"/>
          <p:nvPr/>
        </p:nvSpPr>
        <p:spPr>
          <a:xfrm>
            <a:off x="1157530" y="2689792"/>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E536A2DD-6392-B03B-D362-08230944733C}"/>
              </a:ext>
            </a:extLst>
          </p:cNvPr>
          <p:cNvSpPr/>
          <p:nvPr/>
        </p:nvSpPr>
        <p:spPr>
          <a:xfrm>
            <a:off x="1006399" y="2166624"/>
            <a:ext cx="5546875" cy="4970776"/>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2470251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0D737C0A-FE3E-8BD2-306B-62228AA5EBF8}"/>
              </a:ext>
            </a:extLst>
          </p:cNvPr>
          <p:cNvPicPr>
            <a:picLocks noChangeAspect="1"/>
          </p:cNvPicPr>
          <p:nvPr/>
        </p:nvPicPr>
        <p:blipFill>
          <a:blip r:embed="rId2"/>
          <a:stretch>
            <a:fillRect/>
          </a:stretch>
        </p:blipFill>
        <p:spPr>
          <a:xfrm>
            <a:off x="0" y="6165"/>
            <a:ext cx="7560000" cy="10685648"/>
          </a:xfrm>
          <a:prstGeom prst="rect">
            <a:avLst/>
          </a:prstGeom>
        </p:spPr>
      </p:pic>
      <p:sp>
        <p:nvSpPr>
          <p:cNvPr id="4" name="TextBox 3">
            <a:extLst>
              <a:ext uri="{FF2B5EF4-FFF2-40B4-BE49-F238E27FC236}">
                <a16:creationId xmlns:a16="http://schemas.microsoft.com/office/drawing/2014/main" id="{B57D06D2-5889-5E5F-BB5D-308B03570880}"/>
              </a:ext>
            </a:extLst>
          </p:cNvPr>
          <p:cNvSpPr txBox="1"/>
          <p:nvPr/>
        </p:nvSpPr>
        <p:spPr>
          <a:xfrm>
            <a:off x="933626" y="897775"/>
            <a:ext cx="5467558" cy="800219"/>
          </a:xfrm>
          <a:prstGeom prst="rect">
            <a:avLst/>
          </a:prstGeom>
          <a:noFill/>
        </p:spPr>
        <p:txBody>
          <a:bodyPr wrap="square" rtlCol="0">
            <a:spAutoFit/>
          </a:bodyPr>
          <a:lstStyle/>
          <a:p>
            <a:pPr>
              <a:spcAft>
                <a:spcPts val="150"/>
              </a:spcAft>
            </a:pPr>
            <a:r>
              <a:rPr lang="en-GB" b="1" spc="40" dirty="0">
                <a:solidFill>
                  <a:srgbClr val="E62878"/>
                </a:solidFill>
                <a:latin typeface="Antonio" panose="02000503000000000000" pitchFamily="2" charset="0"/>
                <a:cs typeface="Palatino Linotype"/>
              </a:rPr>
              <a:t>The</a:t>
            </a:r>
            <a:r>
              <a:rPr lang="en-GB" b="1" spc="-15" dirty="0">
                <a:solidFill>
                  <a:srgbClr val="E62878"/>
                </a:solidFill>
                <a:latin typeface="Antonio" panose="02000503000000000000" pitchFamily="2" charset="0"/>
                <a:cs typeface="Palatino Linotype"/>
              </a:rPr>
              <a:t> </a:t>
            </a:r>
            <a:r>
              <a:rPr lang="en-GB" b="1" spc="15" dirty="0">
                <a:solidFill>
                  <a:srgbClr val="E62878"/>
                </a:solidFill>
                <a:latin typeface="Antonio" panose="02000503000000000000" pitchFamily="2" charset="0"/>
                <a:cs typeface="Palatino Linotype"/>
              </a:rPr>
              <a:t>“Connections in common” email</a:t>
            </a:r>
            <a:r>
              <a:rPr lang="en-GB" sz="1600" dirty="0">
                <a:solidFill>
                  <a:srgbClr val="E62878"/>
                </a:solidFill>
                <a:latin typeface="Antonio" panose="02000503000000000000" pitchFamily="2" charset="0"/>
                <a:cs typeface="Aktiv Grotesk" panose="020B0504020202020204" pitchFamily="34" charset="0"/>
              </a:rPr>
              <a:t>. </a:t>
            </a:r>
            <a:br>
              <a:rPr lang="en-GB" sz="1400" dirty="0">
                <a:solidFill>
                  <a:srgbClr val="080827"/>
                </a:solidFill>
                <a:latin typeface="Aktiv Grotesk" panose="020B0504020202020204" pitchFamily="34" charset="0"/>
                <a:cs typeface="Aktiv Grotesk" panose="020B0504020202020204" pitchFamily="34" charset="0"/>
              </a:rPr>
            </a:br>
            <a:r>
              <a:rPr lang="en-GB" sz="1400" dirty="0">
                <a:solidFill>
                  <a:srgbClr val="080827"/>
                </a:solidFill>
                <a:latin typeface="Aktiv Grotesk" panose="020B0504020202020204" pitchFamily="34" charset="0"/>
                <a:cs typeface="Aktiv Grotesk" panose="020B0504020202020204" pitchFamily="34" charset="0"/>
              </a:rPr>
              <a:t>Name dropping can be a killer strategy but some people really don’t like to do it.  For cold emails it is a great strategy to try</a:t>
            </a:r>
          </a:p>
        </p:txBody>
      </p:sp>
      <p:sp>
        <p:nvSpPr>
          <p:cNvPr id="6" name="TextBox 5">
            <a:extLst>
              <a:ext uri="{FF2B5EF4-FFF2-40B4-BE49-F238E27FC236}">
                <a16:creationId xmlns:a16="http://schemas.microsoft.com/office/drawing/2014/main" id="{D323C550-AF4A-FA61-D4AC-B322CFE96C1C}"/>
              </a:ext>
            </a:extLst>
          </p:cNvPr>
          <p:cNvSpPr txBox="1"/>
          <p:nvPr/>
        </p:nvSpPr>
        <p:spPr>
          <a:xfrm>
            <a:off x="933626" y="613454"/>
            <a:ext cx="5185156" cy="246221"/>
          </a:xfrm>
          <a:prstGeom prst="rect">
            <a:avLst/>
          </a:prstGeom>
          <a:noFill/>
        </p:spPr>
        <p:txBody>
          <a:bodyPr wrap="square" rtlCol="0">
            <a:spAutoFit/>
          </a:bodyPr>
          <a:lstStyle/>
          <a:p>
            <a:r>
              <a:rPr lang="en-US" sz="1000" dirty="0">
                <a:solidFill>
                  <a:srgbClr val="E62878"/>
                </a:solidFill>
                <a:latin typeface="Aktiv Grotesk" panose="020B0504020202020204" pitchFamily="34" charset="0"/>
                <a:ea typeface="Verdana" panose="020B0604030504040204" pitchFamily="34" charset="0"/>
                <a:cs typeface="Aktiv Grotesk" panose="020B0504020202020204" pitchFamily="34" charset="0"/>
              </a:rPr>
              <a:t>INTERACTIVE: </a:t>
            </a:r>
            <a:r>
              <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P</a:t>
            </a:r>
            <a:r>
              <a:rPr lang="en-GB"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rPr>
              <a:t>lease type in the boxes to complete…</a:t>
            </a:r>
            <a:endParaRPr lang="en-US" sz="1000" dirty="0">
              <a:solidFill>
                <a:schemeClr val="accent3">
                  <a:lumMod val="50000"/>
                </a:schemeClr>
              </a:solidFill>
              <a:latin typeface="Aktiv Grotesk" panose="020B0504020202020204" pitchFamily="34" charset="0"/>
              <a:ea typeface="Verdana" panose="020B0604030504040204" pitchFamily="34" charset="0"/>
              <a:cs typeface="Aktiv Grotesk" panose="020B0504020202020204" pitchFamily="34" charset="0"/>
            </a:endParaRPr>
          </a:p>
        </p:txBody>
      </p:sp>
      <p:grpSp>
        <p:nvGrpSpPr>
          <p:cNvPr id="2" name="object 2">
            <a:extLst>
              <a:ext uri="{FF2B5EF4-FFF2-40B4-BE49-F238E27FC236}">
                <a16:creationId xmlns:a16="http://schemas.microsoft.com/office/drawing/2014/main" id="{324C2831-BAA0-3E55-E37A-363559B5DD99}"/>
              </a:ext>
            </a:extLst>
          </p:cNvPr>
          <p:cNvGrpSpPr/>
          <p:nvPr/>
        </p:nvGrpSpPr>
        <p:grpSpPr>
          <a:xfrm>
            <a:off x="1159126" y="2506564"/>
            <a:ext cx="5263823" cy="981374"/>
            <a:chOff x="1293379" y="2611495"/>
            <a:chExt cx="4206240" cy="981374"/>
          </a:xfrm>
        </p:grpSpPr>
        <p:sp>
          <p:nvSpPr>
            <p:cNvPr id="5" name="object 3">
              <a:extLst>
                <a:ext uri="{FF2B5EF4-FFF2-40B4-BE49-F238E27FC236}">
                  <a16:creationId xmlns:a16="http://schemas.microsoft.com/office/drawing/2014/main" id="{3447046D-93D3-1315-B99B-29F63E68B1E7}"/>
                </a:ext>
              </a:extLst>
            </p:cNvPr>
            <p:cNvSpPr/>
            <p:nvPr/>
          </p:nvSpPr>
          <p:spPr>
            <a:xfrm>
              <a:off x="1293379" y="2611495"/>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8" name="object 4">
              <a:extLst>
                <a:ext uri="{FF2B5EF4-FFF2-40B4-BE49-F238E27FC236}">
                  <a16:creationId xmlns:a16="http://schemas.microsoft.com/office/drawing/2014/main" id="{46B7B3D3-798C-7D1B-CD6F-B18E0D135BE6}"/>
                </a:ext>
              </a:extLst>
            </p:cNvPr>
            <p:cNvSpPr/>
            <p:nvPr/>
          </p:nvSpPr>
          <p:spPr>
            <a:xfrm>
              <a:off x="1293379" y="2969210"/>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sp>
          <p:nvSpPr>
            <p:cNvPr id="10" name="object 5">
              <a:extLst>
                <a:ext uri="{FF2B5EF4-FFF2-40B4-BE49-F238E27FC236}">
                  <a16:creationId xmlns:a16="http://schemas.microsoft.com/office/drawing/2014/main" id="{7126BB1F-444E-2CAF-6E44-64B359829C9A}"/>
                </a:ext>
              </a:extLst>
            </p:cNvPr>
            <p:cNvSpPr/>
            <p:nvPr/>
          </p:nvSpPr>
          <p:spPr>
            <a:xfrm>
              <a:off x="1293379" y="3324351"/>
              <a:ext cx="4206240" cy="0"/>
            </a:xfrm>
            <a:custGeom>
              <a:avLst/>
              <a:gdLst/>
              <a:ahLst/>
              <a:cxnLst/>
              <a:rect l="l" t="t" r="r" b="b"/>
              <a:pathLst>
                <a:path w="4206240">
                  <a:moveTo>
                    <a:pt x="0" y="0"/>
                  </a:moveTo>
                  <a:lnTo>
                    <a:pt x="4206240" y="0"/>
                  </a:lnTo>
                </a:path>
              </a:pathLst>
            </a:custGeom>
            <a:ln w="12700">
              <a:solidFill>
                <a:srgbClr val="D1D4D4"/>
              </a:solidFill>
            </a:ln>
          </p:spPr>
          <p:txBody>
            <a:bodyPr wrap="square" lIns="0" tIns="0" rIns="0" bIns="0" rtlCol="0"/>
            <a:lstStyle/>
            <a:p>
              <a:endParaRPr/>
            </a:p>
          </p:txBody>
        </p:sp>
        <p:pic>
          <p:nvPicPr>
            <p:cNvPr id="11" name="object 6">
              <a:extLst>
                <a:ext uri="{FF2B5EF4-FFF2-40B4-BE49-F238E27FC236}">
                  <a16:creationId xmlns:a16="http://schemas.microsoft.com/office/drawing/2014/main" id="{C116BC2F-4CDB-1488-7CC9-1F5AD9BD97E4}"/>
                </a:ext>
              </a:extLst>
            </p:cNvPr>
            <p:cNvPicPr/>
            <p:nvPr/>
          </p:nvPicPr>
          <p:blipFill>
            <a:blip r:embed="rId3" cstate="print"/>
            <a:stretch>
              <a:fillRect/>
            </a:stretch>
          </p:blipFill>
          <p:spPr>
            <a:xfrm>
              <a:off x="1293380" y="3448242"/>
              <a:ext cx="140207" cy="144627"/>
            </a:xfrm>
            <a:prstGeom prst="rect">
              <a:avLst/>
            </a:prstGeom>
          </p:spPr>
        </p:pic>
        <p:pic>
          <p:nvPicPr>
            <p:cNvPr id="12" name="object 7">
              <a:extLst>
                <a:ext uri="{FF2B5EF4-FFF2-40B4-BE49-F238E27FC236}">
                  <a16:creationId xmlns:a16="http://schemas.microsoft.com/office/drawing/2014/main" id="{6F719F09-35BE-80B0-FE8F-1559484FFC23}"/>
                </a:ext>
              </a:extLst>
            </p:cNvPr>
            <p:cNvPicPr/>
            <p:nvPr/>
          </p:nvPicPr>
          <p:blipFill>
            <a:blip r:embed="rId4" cstate="print"/>
            <a:stretch>
              <a:fillRect/>
            </a:stretch>
          </p:blipFill>
          <p:spPr>
            <a:xfrm>
              <a:off x="1517555" y="3448766"/>
              <a:ext cx="139192" cy="143586"/>
            </a:xfrm>
            <a:prstGeom prst="rect">
              <a:avLst/>
            </a:prstGeom>
          </p:spPr>
        </p:pic>
      </p:grpSp>
      <p:sp>
        <p:nvSpPr>
          <p:cNvPr id="13" name="object 9">
            <a:extLst>
              <a:ext uri="{FF2B5EF4-FFF2-40B4-BE49-F238E27FC236}">
                <a16:creationId xmlns:a16="http://schemas.microsoft.com/office/drawing/2014/main" id="{2D742FFA-148B-B478-5A08-A70A5AD38227}"/>
              </a:ext>
            </a:extLst>
          </p:cNvPr>
          <p:cNvSpPr txBox="1"/>
          <p:nvPr/>
        </p:nvSpPr>
        <p:spPr>
          <a:xfrm>
            <a:off x="1692011" y="3320981"/>
            <a:ext cx="9791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7787B"/>
                </a:solidFill>
                <a:latin typeface="Courier New"/>
                <a:cs typeface="Courier New"/>
              </a:rPr>
              <a:t>B</a:t>
            </a:r>
            <a:r>
              <a:rPr sz="1100" spc="245" dirty="0">
                <a:solidFill>
                  <a:srgbClr val="77787B"/>
                </a:solidFill>
                <a:latin typeface="Courier New"/>
                <a:cs typeface="Courier New"/>
              </a:rPr>
              <a:t> </a:t>
            </a:r>
            <a:r>
              <a:rPr sz="1100" dirty="0">
                <a:solidFill>
                  <a:srgbClr val="77787B"/>
                </a:solidFill>
                <a:latin typeface="Courier New"/>
                <a:cs typeface="Courier New"/>
              </a:rPr>
              <a:t>I</a:t>
            </a:r>
            <a:r>
              <a:rPr sz="1100" spc="245" dirty="0">
                <a:solidFill>
                  <a:srgbClr val="77787B"/>
                </a:solidFill>
                <a:latin typeface="Courier New"/>
                <a:cs typeface="Courier New"/>
              </a:rPr>
              <a:t> </a:t>
            </a:r>
            <a:r>
              <a:rPr sz="1100" dirty="0">
                <a:solidFill>
                  <a:srgbClr val="77787B"/>
                </a:solidFill>
                <a:latin typeface="Courier New"/>
                <a:cs typeface="Courier New"/>
              </a:rPr>
              <a:t>U</a:t>
            </a:r>
            <a:r>
              <a:rPr sz="1100" spc="250" dirty="0">
                <a:solidFill>
                  <a:srgbClr val="77787B"/>
                </a:solidFill>
                <a:latin typeface="Courier New"/>
                <a:cs typeface="Courier New"/>
              </a:rPr>
              <a:t> </a:t>
            </a:r>
            <a:r>
              <a:rPr sz="1100" dirty="0">
                <a:solidFill>
                  <a:srgbClr val="77787B"/>
                </a:solidFill>
                <a:latin typeface="Courier New"/>
                <a:cs typeface="Courier New"/>
              </a:rPr>
              <a:t>A</a:t>
            </a:r>
            <a:r>
              <a:rPr sz="1100" spc="250" dirty="0">
                <a:solidFill>
                  <a:srgbClr val="77787B"/>
                </a:solidFill>
                <a:latin typeface="Courier New"/>
                <a:cs typeface="Courier New"/>
              </a:rPr>
              <a:t> </a:t>
            </a:r>
            <a:r>
              <a:rPr sz="975" spc="52" baseline="4273" dirty="0">
                <a:solidFill>
                  <a:srgbClr val="77787B"/>
                </a:solidFill>
                <a:latin typeface="Courier New"/>
                <a:cs typeface="Courier New"/>
              </a:rPr>
              <a:t>A</a:t>
            </a:r>
            <a:r>
              <a:rPr sz="1100" spc="35" dirty="0">
                <a:solidFill>
                  <a:srgbClr val="77787B"/>
                </a:solidFill>
                <a:latin typeface="Courier New"/>
                <a:cs typeface="Courier New"/>
              </a:rPr>
              <a:t>A</a:t>
            </a:r>
            <a:endParaRPr sz="1100" dirty="0">
              <a:latin typeface="Courier New"/>
              <a:cs typeface="Courier New"/>
            </a:endParaRPr>
          </a:p>
        </p:txBody>
      </p:sp>
      <p:sp>
        <p:nvSpPr>
          <p:cNvPr id="14" name="object 10">
            <a:extLst>
              <a:ext uri="{FF2B5EF4-FFF2-40B4-BE49-F238E27FC236}">
                <a16:creationId xmlns:a16="http://schemas.microsoft.com/office/drawing/2014/main" id="{A34A354C-7D67-5D52-4B1B-8FB6398C6052}"/>
              </a:ext>
            </a:extLst>
          </p:cNvPr>
          <p:cNvSpPr txBox="1"/>
          <p:nvPr/>
        </p:nvSpPr>
        <p:spPr>
          <a:xfrm>
            <a:off x="2866667" y="3315367"/>
            <a:ext cx="3477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7787B"/>
                </a:solidFill>
                <a:latin typeface="Courier New"/>
                <a:cs typeface="Courier New"/>
              </a:rPr>
              <a:t>A</a:t>
            </a:r>
            <a:r>
              <a:rPr sz="900" spc="130" dirty="0">
                <a:solidFill>
                  <a:srgbClr val="77787B"/>
                </a:solidFill>
                <a:latin typeface="Courier New"/>
                <a:cs typeface="Courier New"/>
              </a:rPr>
              <a:t> </a:t>
            </a:r>
            <a:r>
              <a:rPr sz="900" dirty="0">
                <a:solidFill>
                  <a:srgbClr val="77787B"/>
                </a:solidFill>
                <a:latin typeface="Courier New"/>
                <a:cs typeface="Courier New"/>
              </a:rPr>
              <a:t>A</a:t>
            </a:r>
            <a:endParaRPr sz="900" dirty="0">
              <a:latin typeface="Courier New"/>
              <a:cs typeface="Courier New"/>
            </a:endParaRPr>
          </a:p>
        </p:txBody>
      </p:sp>
      <p:grpSp>
        <p:nvGrpSpPr>
          <p:cNvPr id="15" name="object 11">
            <a:extLst>
              <a:ext uri="{FF2B5EF4-FFF2-40B4-BE49-F238E27FC236}">
                <a16:creationId xmlns:a16="http://schemas.microsoft.com/office/drawing/2014/main" id="{AF437117-D18C-37F0-10D3-46B509134F4A}"/>
              </a:ext>
            </a:extLst>
          </p:cNvPr>
          <p:cNvGrpSpPr/>
          <p:nvPr/>
        </p:nvGrpSpPr>
        <p:grpSpPr>
          <a:xfrm>
            <a:off x="2712329" y="3354715"/>
            <a:ext cx="1431925" cy="121920"/>
            <a:chOff x="2848179" y="3459646"/>
            <a:chExt cx="1431925" cy="121920"/>
          </a:xfrm>
        </p:grpSpPr>
        <p:sp>
          <p:nvSpPr>
            <p:cNvPr id="16" name="object 12">
              <a:extLst>
                <a:ext uri="{FF2B5EF4-FFF2-40B4-BE49-F238E27FC236}">
                  <a16:creationId xmlns:a16="http://schemas.microsoft.com/office/drawing/2014/main" id="{0B8ACE4C-15AA-DE40-2EF7-9CA958E85F07}"/>
                </a:ext>
              </a:extLst>
            </p:cNvPr>
            <p:cNvSpPr/>
            <p:nvPr/>
          </p:nvSpPr>
          <p:spPr>
            <a:xfrm>
              <a:off x="299549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17" name="object 13">
              <a:extLst>
                <a:ext uri="{FF2B5EF4-FFF2-40B4-BE49-F238E27FC236}">
                  <a16:creationId xmlns:a16="http://schemas.microsoft.com/office/drawing/2014/main" id="{54ADA7D2-5AC2-931E-3CC9-F081E3EAA3CD}"/>
                </a:ext>
              </a:extLst>
            </p:cNvPr>
            <p:cNvSpPr/>
            <p:nvPr/>
          </p:nvSpPr>
          <p:spPr>
            <a:xfrm>
              <a:off x="3037923" y="3503382"/>
              <a:ext cx="36830" cy="38100"/>
            </a:xfrm>
            <a:custGeom>
              <a:avLst/>
              <a:gdLst/>
              <a:ahLst/>
              <a:cxnLst/>
              <a:rect l="l" t="t" r="r" b="b"/>
              <a:pathLst>
                <a:path w="36830" h="38100">
                  <a:moveTo>
                    <a:pt x="12192" y="30962"/>
                  </a:moveTo>
                  <a:lnTo>
                    <a:pt x="0" y="37528"/>
                  </a:lnTo>
                  <a:lnTo>
                    <a:pt x="6362" y="24930"/>
                  </a:lnTo>
                  <a:lnTo>
                    <a:pt x="30467" y="0"/>
                  </a:lnTo>
                  <a:lnTo>
                    <a:pt x="36296" y="6032"/>
                  </a:lnTo>
                  <a:lnTo>
                    <a:pt x="12192" y="30962"/>
                  </a:lnTo>
                  <a:close/>
                </a:path>
              </a:pathLst>
            </a:custGeom>
            <a:ln w="3175">
              <a:solidFill>
                <a:srgbClr val="595959"/>
              </a:solidFill>
            </a:ln>
          </p:spPr>
          <p:txBody>
            <a:bodyPr wrap="square" lIns="0" tIns="0" rIns="0" bIns="0" rtlCol="0"/>
            <a:lstStyle/>
            <a:p>
              <a:endParaRPr/>
            </a:p>
          </p:txBody>
        </p:sp>
        <p:sp>
          <p:nvSpPr>
            <p:cNvPr id="18" name="object 14">
              <a:extLst>
                <a:ext uri="{FF2B5EF4-FFF2-40B4-BE49-F238E27FC236}">
                  <a16:creationId xmlns:a16="http://schemas.microsoft.com/office/drawing/2014/main" id="{C3C480D9-2F0A-4CB1-9F28-678B34989F04}"/>
                </a:ext>
              </a:extLst>
            </p:cNvPr>
            <p:cNvSpPr/>
            <p:nvPr/>
          </p:nvSpPr>
          <p:spPr>
            <a:xfrm>
              <a:off x="3069939" y="3496791"/>
              <a:ext cx="10795" cy="11430"/>
            </a:xfrm>
            <a:custGeom>
              <a:avLst/>
              <a:gdLst/>
              <a:ahLst/>
              <a:cxnLst/>
              <a:rect l="l" t="t" r="r" b="b"/>
              <a:pathLst>
                <a:path w="10794" h="11429">
                  <a:moveTo>
                    <a:pt x="0" y="5702"/>
                  </a:moveTo>
                  <a:lnTo>
                    <a:pt x="3302" y="2247"/>
                  </a:lnTo>
                  <a:lnTo>
                    <a:pt x="5143" y="330"/>
                  </a:lnTo>
                  <a:lnTo>
                    <a:pt x="7785" y="0"/>
                  </a:lnTo>
                  <a:lnTo>
                    <a:pt x="9220" y="1511"/>
                  </a:lnTo>
                  <a:lnTo>
                    <a:pt x="10655" y="3009"/>
                  </a:lnTo>
                  <a:lnTo>
                    <a:pt x="10350" y="5778"/>
                  </a:lnTo>
                  <a:lnTo>
                    <a:pt x="8521" y="7683"/>
                  </a:lnTo>
                  <a:lnTo>
                    <a:pt x="5207" y="11137"/>
                  </a:lnTo>
                </a:path>
              </a:pathLst>
            </a:custGeom>
            <a:ln w="3175">
              <a:solidFill>
                <a:srgbClr val="595959"/>
              </a:solidFill>
            </a:ln>
          </p:spPr>
          <p:txBody>
            <a:bodyPr wrap="square" lIns="0" tIns="0" rIns="0" bIns="0" rtlCol="0"/>
            <a:lstStyle/>
            <a:p>
              <a:endParaRPr/>
            </a:p>
          </p:txBody>
        </p:sp>
        <p:sp>
          <p:nvSpPr>
            <p:cNvPr id="19" name="object 15">
              <a:extLst>
                <a:ext uri="{FF2B5EF4-FFF2-40B4-BE49-F238E27FC236}">
                  <a16:creationId xmlns:a16="http://schemas.microsoft.com/office/drawing/2014/main" id="{D3A18F28-433B-8DC2-5A42-59817FFD065D}"/>
                </a:ext>
              </a:extLst>
            </p:cNvPr>
            <p:cNvSpPr/>
            <p:nvPr/>
          </p:nvSpPr>
          <p:spPr>
            <a:xfrm>
              <a:off x="3046356" y="3527362"/>
              <a:ext cx="5080" cy="5080"/>
            </a:xfrm>
            <a:custGeom>
              <a:avLst/>
              <a:gdLst/>
              <a:ahLst/>
              <a:cxnLst/>
              <a:rect l="l" t="t" r="r" b="b"/>
              <a:pathLst>
                <a:path w="5080" h="5079">
                  <a:moveTo>
                    <a:pt x="0" y="0"/>
                  </a:moveTo>
                  <a:lnTo>
                    <a:pt x="4533" y="4940"/>
                  </a:lnTo>
                </a:path>
              </a:pathLst>
            </a:custGeom>
            <a:ln w="3175">
              <a:solidFill>
                <a:srgbClr val="595959"/>
              </a:solidFill>
            </a:ln>
          </p:spPr>
          <p:txBody>
            <a:bodyPr wrap="square" lIns="0" tIns="0" rIns="0" bIns="0" rtlCol="0"/>
            <a:lstStyle/>
            <a:p>
              <a:endParaRPr/>
            </a:p>
          </p:txBody>
        </p:sp>
        <p:sp>
          <p:nvSpPr>
            <p:cNvPr id="20" name="object 16">
              <a:extLst>
                <a:ext uri="{FF2B5EF4-FFF2-40B4-BE49-F238E27FC236}">
                  <a16:creationId xmlns:a16="http://schemas.microsoft.com/office/drawing/2014/main" id="{1B34FC27-8989-E1FF-9382-E9FD68370D35}"/>
                </a:ext>
              </a:extLst>
            </p:cNvPr>
            <p:cNvSpPr/>
            <p:nvPr/>
          </p:nvSpPr>
          <p:spPr>
            <a:xfrm>
              <a:off x="3161918" y="3553955"/>
              <a:ext cx="88265" cy="15240"/>
            </a:xfrm>
            <a:custGeom>
              <a:avLst/>
              <a:gdLst/>
              <a:ahLst/>
              <a:cxnLst/>
              <a:rect l="l" t="t" r="r" b="b"/>
              <a:pathLst>
                <a:path w="88264" h="15239">
                  <a:moveTo>
                    <a:pt x="87883" y="0"/>
                  </a:moveTo>
                  <a:lnTo>
                    <a:pt x="0" y="0"/>
                  </a:lnTo>
                  <a:lnTo>
                    <a:pt x="0" y="15201"/>
                  </a:lnTo>
                  <a:lnTo>
                    <a:pt x="87883" y="15201"/>
                  </a:lnTo>
                  <a:lnTo>
                    <a:pt x="87883" y="0"/>
                  </a:lnTo>
                  <a:close/>
                </a:path>
              </a:pathLst>
            </a:custGeom>
            <a:solidFill>
              <a:srgbClr val="77787B"/>
            </a:solidFill>
          </p:spPr>
          <p:txBody>
            <a:bodyPr wrap="square" lIns="0" tIns="0" rIns="0" bIns="0" rtlCol="0"/>
            <a:lstStyle/>
            <a:p>
              <a:endParaRPr/>
            </a:p>
          </p:txBody>
        </p:sp>
        <p:sp>
          <p:nvSpPr>
            <p:cNvPr id="21" name="object 17">
              <a:extLst>
                <a:ext uri="{FF2B5EF4-FFF2-40B4-BE49-F238E27FC236}">
                  <a16:creationId xmlns:a16="http://schemas.microsoft.com/office/drawing/2014/main" id="{71576FF8-4D55-0887-2FBF-9C4E0C39F4CA}"/>
                </a:ext>
              </a:extLst>
            </p:cNvPr>
            <p:cNvSpPr/>
            <p:nvPr/>
          </p:nvSpPr>
          <p:spPr>
            <a:xfrm>
              <a:off x="2848179" y="3479450"/>
              <a:ext cx="31750" cy="16510"/>
            </a:xfrm>
            <a:custGeom>
              <a:avLst/>
              <a:gdLst/>
              <a:ahLst/>
              <a:cxnLst/>
              <a:rect l="l" t="t" r="r" b="b"/>
              <a:pathLst>
                <a:path w="31750" h="16510">
                  <a:moveTo>
                    <a:pt x="31178" y="0"/>
                  </a:moveTo>
                  <a:lnTo>
                    <a:pt x="0" y="0"/>
                  </a:lnTo>
                  <a:lnTo>
                    <a:pt x="15595" y="16078"/>
                  </a:lnTo>
                  <a:lnTo>
                    <a:pt x="31178" y="0"/>
                  </a:lnTo>
                  <a:close/>
                </a:path>
              </a:pathLst>
            </a:custGeom>
            <a:solidFill>
              <a:srgbClr val="77787B"/>
            </a:solidFill>
          </p:spPr>
          <p:txBody>
            <a:bodyPr wrap="square" lIns="0" tIns="0" rIns="0" bIns="0" rtlCol="0"/>
            <a:lstStyle/>
            <a:p>
              <a:endParaRPr/>
            </a:p>
          </p:txBody>
        </p:sp>
        <p:pic>
          <p:nvPicPr>
            <p:cNvPr id="22" name="object 18">
              <a:extLst>
                <a:ext uri="{FF2B5EF4-FFF2-40B4-BE49-F238E27FC236}">
                  <a16:creationId xmlns:a16="http://schemas.microsoft.com/office/drawing/2014/main" id="{874B6CAE-CB98-05FF-B4BE-28E7F4E7FA74}"/>
                </a:ext>
              </a:extLst>
            </p:cNvPr>
            <p:cNvPicPr/>
            <p:nvPr/>
          </p:nvPicPr>
          <p:blipFill>
            <a:blip r:embed="rId5" cstate="print"/>
            <a:stretch>
              <a:fillRect/>
            </a:stretch>
          </p:blipFill>
          <p:spPr>
            <a:xfrm>
              <a:off x="3333771" y="3474575"/>
              <a:ext cx="133219" cy="91974"/>
            </a:xfrm>
            <a:prstGeom prst="rect">
              <a:avLst/>
            </a:prstGeom>
          </p:spPr>
        </p:pic>
        <p:pic>
          <p:nvPicPr>
            <p:cNvPr id="23" name="object 19">
              <a:extLst>
                <a:ext uri="{FF2B5EF4-FFF2-40B4-BE49-F238E27FC236}">
                  <a16:creationId xmlns:a16="http://schemas.microsoft.com/office/drawing/2014/main" id="{715989C3-4742-C74D-DB93-88C1A738EEF5}"/>
                </a:ext>
              </a:extLst>
            </p:cNvPr>
            <p:cNvPicPr/>
            <p:nvPr/>
          </p:nvPicPr>
          <p:blipFill>
            <a:blip r:embed="rId6" cstate="print"/>
            <a:stretch>
              <a:fillRect/>
            </a:stretch>
          </p:blipFill>
          <p:spPr>
            <a:xfrm>
              <a:off x="3554131" y="3464415"/>
              <a:ext cx="112533" cy="112293"/>
            </a:xfrm>
            <a:prstGeom prst="rect">
              <a:avLst/>
            </a:prstGeom>
          </p:spPr>
        </p:pic>
        <p:pic>
          <p:nvPicPr>
            <p:cNvPr id="24" name="object 20">
              <a:extLst>
                <a:ext uri="{FF2B5EF4-FFF2-40B4-BE49-F238E27FC236}">
                  <a16:creationId xmlns:a16="http://schemas.microsoft.com/office/drawing/2014/main" id="{0D93775F-624B-1D2F-5C58-9BF2D8E72057}"/>
                </a:ext>
              </a:extLst>
            </p:cNvPr>
            <p:cNvPicPr/>
            <p:nvPr/>
          </p:nvPicPr>
          <p:blipFill>
            <a:blip r:embed="rId7" cstate="print"/>
            <a:stretch>
              <a:fillRect/>
            </a:stretch>
          </p:blipFill>
          <p:spPr>
            <a:xfrm>
              <a:off x="3756978" y="3459646"/>
              <a:ext cx="117236" cy="121831"/>
            </a:xfrm>
            <a:prstGeom prst="rect">
              <a:avLst/>
            </a:prstGeom>
          </p:spPr>
        </p:pic>
        <p:pic>
          <p:nvPicPr>
            <p:cNvPr id="25" name="object 21">
              <a:extLst>
                <a:ext uri="{FF2B5EF4-FFF2-40B4-BE49-F238E27FC236}">
                  <a16:creationId xmlns:a16="http://schemas.microsoft.com/office/drawing/2014/main" id="{E725AFAB-9867-A0E9-60E5-41F198DA85D9}"/>
                </a:ext>
              </a:extLst>
            </p:cNvPr>
            <p:cNvPicPr/>
            <p:nvPr/>
          </p:nvPicPr>
          <p:blipFill>
            <a:blip r:embed="rId8" cstate="print"/>
            <a:stretch>
              <a:fillRect/>
            </a:stretch>
          </p:blipFill>
          <p:spPr>
            <a:xfrm>
              <a:off x="3958183" y="3459646"/>
              <a:ext cx="117237" cy="121831"/>
            </a:xfrm>
            <a:prstGeom prst="rect">
              <a:avLst/>
            </a:prstGeom>
          </p:spPr>
        </p:pic>
        <p:sp>
          <p:nvSpPr>
            <p:cNvPr id="26" name="object 22">
              <a:extLst>
                <a:ext uri="{FF2B5EF4-FFF2-40B4-BE49-F238E27FC236}">
                  <a16:creationId xmlns:a16="http://schemas.microsoft.com/office/drawing/2014/main" id="{C191C6F0-126A-B6C6-B8DE-E9816E228129}"/>
                </a:ext>
              </a:extLst>
            </p:cNvPr>
            <p:cNvSpPr/>
            <p:nvPr/>
          </p:nvSpPr>
          <p:spPr>
            <a:xfrm>
              <a:off x="4166374" y="3499481"/>
              <a:ext cx="109855" cy="48260"/>
            </a:xfrm>
            <a:custGeom>
              <a:avLst/>
              <a:gdLst/>
              <a:ahLst/>
              <a:cxnLst/>
              <a:rect l="l" t="t" r="r" b="b"/>
              <a:pathLst>
                <a:path w="109854" h="48260">
                  <a:moveTo>
                    <a:pt x="0" y="0"/>
                  </a:moveTo>
                  <a:lnTo>
                    <a:pt x="54851" y="48069"/>
                  </a:lnTo>
                  <a:lnTo>
                    <a:pt x="109702" y="0"/>
                  </a:lnTo>
                </a:path>
              </a:pathLst>
            </a:custGeom>
            <a:ln w="7620">
              <a:solidFill>
                <a:srgbClr val="595959"/>
              </a:solidFill>
            </a:ln>
          </p:spPr>
          <p:txBody>
            <a:bodyPr wrap="square" lIns="0" tIns="0" rIns="0" bIns="0" rtlCol="0"/>
            <a:lstStyle/>
            <a:p>
              <a:endParaRPr/>
            </a:p>
          </p:txBody>
        </p:sp>
      </p:grpSp>
      <p:sp>
        <p:nvSpPr>
          <p:cNvPr id="27" name="object 23">
            <a:extLst>
              <a:ext uri="{FF2B5EF4-FFF2-40B4-BE49-F238E27FC236}">
                <a16:creationId xmlns:a16="http://schemas.microsoft.com/office/drawing/2014/main" id="{78B9739F-F1F8-7CAC-1E6A-4AF9FBB556F5}"/>
              </a:ext>
            </a:extLst>
          </p:cNvPr>
          <p:cNvSpPr txBox="1"/>
          <p:nvPr/>
        </p:nvSpPr>
        <p:spPr>
          <a:xfrm>
            <a:off x="1144829" y="2956806"/>
            <a:ext cx="2514600" cy="151323"/>
          </a:xfrm>
          <a:prstGeom prst="rect">
            <a:avLst/>
          </a:prstGeom>
        </p:spPr>
        <p:txBody>
          <a:bodyPr vert="horz" wrap="square" lIns="0" tIns="12700" rIns="0" bIns="0" rtlCol="0">
            <a:spAutoFit/>
          </a:bodyPr>
          <a:lstStyle/>
          <a:p>
            <a:pPr marL="12700">
              <a:lnSpc>
                <a:spcPct val="100000"/>
              </a:lnSpc>
              <a:spcBef>
                <a:spcPts val="100"/>
              </a:spcBef>
            </a:pPr>
            <a:r>
              <a:rPr lang="en-GB" sz="900" spc="-5" dirty="0">
                <a:solidFill>
                  <a:srgbClr val="0C0B0B"/>
                </a:solidFill>
                <a:latin typeface="Trebuchet MS"/>
                <a:cs typeface="Trebuchet MS"/>
              </a:rPr>
              <a:t>Subject:</a:t>
            </a:r>
            <a:endParaRPr sz="900" dirty="0">
              <a:latin typeface="Trebuchet MS"/>
              <a:cs typeface="Trebuchet MS"/>
            </a:endParaRPr>
          </a:p>
        </p:txBody>
      </p:sp>
      <p:sp>
        <p:nvSpPr>
          <p:cNvPr id="28" name="object 27">
            <a:extLst>
              <a:ext uri="{FF2B5EF4-FFF2-40B4-BE49-F238E27FC236}">
                <a16:creationId xmlns:a16="http://schemas.microsoft.com/office/drawing/2014/main" id="{8EBF7525-4C6C-716D-7662-3863FB01CED2}"/>
              </a:ext>
            </a:extLst>
          </p:cNvPr>
          <p:cNvSpPr txBox="1"/>
          <p:nvPr/>
        </p:nvSpPr>
        <p:spPr>
          <a:xfrm>
            <a:off x="1136710" y="3626851"/>
            <a:ext cx="5294185" cy="3204467"/>
          </a:xfrm>
          <a:prstGeom prst="rect">
            <a:avLst/>
          </a:prstGeom>
        </p:spPr>
        <p:txBody>
          <a:bodyPr vert="horz" wrap="square" lIns="0" tIns="12700" rIns="0" bIns="0" rtlCol="0">
            <a:spAutoFit/>
          </a:bodyPr>
          <a:lstStyle/>
          <a:p>
            <a:pPr marL="71120">
              <a:lnSpc>
                <a:spcPct val="100000"/>
              </a:lnSpc>
              <a:spcBef>
                <a:spcPts val="585"/>
              </a:spcBef>
            </a:pPr>
            <a:r>
              <a:rPr lang="en-US" sz="1000" spc="-10" dirty="0">
                <a:solidFill>
                  <a:srgbClr val="080827"/>
                </a:solidFill>
                <a:latin typeface="Aktiv Grotesk" panose="020B0504020202020204" pitchFamily="34" charset="0"/>
                <a:cs typeface="Aktiv Grotesk" panose="020B0504020202020204" pitchFamily="34" charset="0"/>
              </a:rPr>
              <a:t>H</a:t>
            </a:r>
            <a:r>
              <a:rPr lang="en-US" sz="1000" spc="-25" dirty="0">
                <a:solidFill>
                  <a:srgbClr val="080827"/>
                </a:solidFill>
                <a:latin typeface="Aktiv Grotesk" panose="020B0504020202020204" pitchFamily="34" charset="0"/>
                <a:cs typeface="Aktiv Grotesk" panose="020B0504020202020204" pitchFamily="34" charset="0"/>
              </a:rPr>
              <a:t>ey</a:t>
            </a:r>
            <a:r>
              <a:rPr lang="en-US" sz="1000" spc="-120" dirty="0">
                <a:solidFill>
                  <a:srgbClr val="080827"/>
                </a:solidFill>
                <a:latin typeface="Aktiv Grotesk" panose="020B0504020202020204" pitchFamily="34" charset="0"/>
                <a:cs typeface="Aktiv Grotesk" panose="020B0504020202020204" pitchFamily="34" charset="0"/>
              </a:rPr>
              <a:t> </a:t>
            </a:r>
            <a:r>
              <a:rPr lang="en-US" sz="1000" b="1" spc="80" dirty="0">
                <a:solidFill>
                  <a:srgbClr val="080827"/>
                </a:solidFill>
                <a:latin typeface="Aktiv Grotesk" panose="020B0504020202020204" pitchFamily="34" charset="0"/>
                <a:cs typeface="Aktiv Grotesk" panose="020B0504020202020204" pitchFamily="34" charset="0"/>
              </a:rPr>
              <a:t>[insert name]</a:t>
            </a:r>
            <a:r>
              <a:rPr lang="en-US" sz="1000" b="1" spc="-55" dirty="0">
                <a:solidFill>
                  <a:srgbClr val="080827"/>
                </a:solidFill>
                <a:latin typeface="Aktiv Grotesk" panose="020B0504020202020204" pitchFamily="34" charset="0"/>
                <a:cs typeface="Aktiv Grotesk" panose="020B0504020202020204" pitchFamily="34" charset="0"/>
              </a:rPr>
              <a:t>,</a:t>
            </a:r>
            <a:endParaRPr lang="en-US" sz="1000" b="1" dirty="0">
              <a:solidFill>
                <a:srgbClr val="080827"/>
              </a:solidFill>
              <a:latin typeface="Aktiv Grotesk" panose="020B0504020202020204" pitchFamily="34" charset="0"/>
              <a:cs typeface="Aktiv Grotesk" panose="020B0504020202020204" pitchFamily="34" charset="0"/>
            </a:endParaRPr>
          </a:p>
          <a:p>
            <a:pPr marL="71120" marR="148590">
              <a:lnSpc>
                <a:spcPct val="102299"/>
              </a:lnSpc>
              <a:spcBef>
                <a:spcPts val="975"/>
              </a:spcBef>
            </a:pPr>
            <a:r>
              <a:rPr lang="en-US" sz="1000" spc="-114" dirty="0">
                <a:latin typeface="Aktiv Grotesk" panose="020B0504020202020204" pitchFamily="34" charset="0"/>
                <a:cs typeface="Aktiv Grotesk" panose="020B0504020202020204" pitchFamily="34" charset="0"/>
              </a:rPr>
              <a:t>I</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am</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writing</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this</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note,</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as</a:t>
            </a:r>
            <a:r>
              <a:rPr lang="en-US" sz="1000" spc="-120" dirty="0">
                <a:latin typeface="Aktiv Grotesk" panose="020B0504020202020204" pitchFamily="34" charset="0"/>
                <a:cs typeface="Aktiv Grotesk" panose="020B0504020202020204" pitchFamily="34" charset="0"/>
              </a:rPr>
              <a:t> </a:t>
            </a:r>
            <a:r>
              <a:rPr lang="en-US" sz="1000" spc="-114" dirty="0">
                <a:latin typeface="Aktiv Grotesk" panose="020B0504020202020204" pitchFamily="34" charset="0"/>
                <a:cs typeface="Aktiv Grotesk" panose="020B0504020202020204" pitchFamily="34" charset="0"/>
              </a:rPr>
              <a:t>I </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recently</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learned</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that</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are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business</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acquaintances</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with</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close </a:t>
            </a:r>
            <a:r>
              <a:rPr lang="en-US" sz="1000" spc="-33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friend</a:t>
            </a:r>
            <a:r>
              <a:rPr lang="en-US" sz="1000" spc="-125"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of</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mine,</a:t>
            </a:r>
            <a:r>
              <a:rPr lang="en-US" sz="1000" b="1" spc="-120" dirty="0">
                <a:latin typeface="Aktiv Grotesk" panose="020B0504020202020204" pitchFamily="34" charset="0"/>
                <a:cs typeface="Aktiv Grotesk" panose="020B0504020202020204" pitchFamily="34" charset="0"/>
              </a:rPr>
              <a:t> </a:t>
            </a:r>
            <a:r>
              <a:rPr lang="en-US" sz="1000" b="1" spc="-30" dirty="0">
                <a:latin typeface="Aktiv Grotesk" panose="020B0504020202020204" pitchFamily="34" charset="0"/>
                <a:cs typeface="Aktiv Grotesk" panose="020B0504020202020204" pitchFamily="34" charset="0"/>
              </a:rPr>
              <a:t>[insert name]</a:t>
            </a:r>
            <a:endParaRPr lang="en-US" sz="1000" b="1" dirty="0">
              <a:latin typeface="Aktiv Grotesk" panose="020B0504020202020204" pitchFamily="34" charset="0"/>
              <a:cs typeface="Aktiv Grotesk" panose="020B0504020202020204" pitchFamily="34" charset="0"/>
            </a:endParaRPr>
          </a:p>
          <a:p>
            <a:pPr marL="71120" marR="229870">
              <a:lnSpc>
                <a:spcPct val="102299"/>
              </a:lnSpc>
              <a:spcBef>
                <a:spcPts val="975"/>
              </a:spcBef>
            </a:pPr>
            <a:r>
              <a:rPr lang="en-US" sz="1000" spc="-60" dirty="0">
                <a:latin typeface="Aktiv Grotesk" panose="020B0504020202020204" pitchFamily="34" charset="0"/>
                <a:cs typeface="Aktiv Grotesk" panose="020B0504020202020204" pitchFamily="34" charset="0"/>
              </a:rPr>
              <a:t>In</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recent</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conversation</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with</a:t>
            </a:r>
            <a:r>
              <a:rPr lang="en-US" sz="1000" spc="-114" dirty="0">
                <a:latin typeface="Aktiv Grotesk" panose="020B0504020202020204" pitchFamily="34" charset="0"/>
                <a:cs typeface="Aktiv Grotesk" panose="020B0504020202020204" pitchFamily="34" charset="0"/>
              </a:rPr>
              <a:t> </a:t>
            </a:r>
            <a:r>
              <a:rPr lang="en-US" sz="1000" b="1" spc="5" dirty="0">
                <a:latin typeface="Aktiv Grotesk" panose="020B0504020202020204" pitchFamily="34" charset="0"/>
                <a:cs typeface="Aktiv Grotesk" panose="020B0504020202020204" pitchFamily="34" charset="0"/>
              </a:rPr>
              <a:t>[insert name of associated contact],</a:t>
            </a:r>
            <a:r>
              <a:rPr lang="en-US" sz="1000" b="1" spc="-120" dirty="0">
                <a:latin typeface="Aktiv Grotesk" panose="020B0504020202020204" pitchFamily="34" charset="0"/>
                <a:cs typeface="Aktiv Grotesk" panose="020B0504020202020204" pitchFamily="34" charset="0"/>
              </a:rPr>
              <a:t> </a:t>
            </a:r>
            <a:r>
              <a:rPr lang="en-US" sz="1000" b="1" spc="-15" dirty="0">
                <a:latin typeface="Aktiv Grotesk" panose="020B0504020202020204" pitchFamily="34" charset="0"/>
                <a:cs typeface="Aktiv Grotesk" panose="020B0504020202020204" pitchFamily="34" charset="0"/>
              </a:rPr>
              <a:t>he/she</a:t>
            </a:r>
            <a:r>
              <a:rPr lang="en-US" sz="1000" b="1"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mentioned</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that</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might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interested</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in</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new</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service </a:t>
            </a:r>
            <a:r>
              <a:rPr lang="en-US" sz="1000" spc="-33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we</a:t>
            </a:r>
            <a:r>
              <a:rPr lang="en-US" sz="1000" spc="-125"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are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rolling</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out.</a:t>
            </a:r>
            <a:endParaRPr lang="en-US" sz="1000" dirty="0">
              <a:latin typeface="Aktiv Grotesk" panose="020B0504020202020204" pitchFamily="34" charset="0"/>
              <a:cs typeface="Aktiv Grotesk" panose="020B0504020202020204" pitchFamily="34" charset="0"/>
            </a:endParaRPr>
          </a:p>
          <a:p>
            <a:pPr marL="71120" marR="299085">
              <a:lnSpc>
                <a:spcPct val="102299"/>
              </a:lnSpc>
              <a:spcBef>
                <a:spcPts val="975"/>
              </a:spcBef>
            </a:pPr>
            <a:r>
              <a:rPr lang="en-US" sz="1000" spc="-25" dirty="0">
                <a:latin typeface="Aktiv Grotesk" panose="020B0504020202020204" pitchFamily="34" charset="0"/>
                <a:cs typeface="Aktiv Grotesk" panose="020B0504020202020204" pitchFamily="34" charset="0"/>
              </a:rPr>
              <a:t>Do</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happen</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have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a:t>
            </a:r>
            <a:r>
              <a:rPr lang="en-US" sz="1000" spc="-114" dirty="0">
                <a:latin typeface="Aktiv Grotesk" panose="020B0504020202020204" pitchFamily="34" charset="0"/>
                <a:cs typeface="Aktiv Grotesk" panose="020B0504020202020204" pitchFamily="34" charset="0"/>
              </a:rPr>
              <a:t> </a:t>
            </a:r>
            <a:r>
              <a:rPr lang="en-US" sz="1000" spc="-20" dirty="0">
                <a:latin typeface="Aktiv Grotesk" panose="020B0504020202020204" pitchFamily="34" charset="0"/>
                <a:cs typeface="Aktiv Grotesk" panose="020B0504020202020204" pitchFamily="34" charset="0"/>
              </a:rPr>
              <a:t>few</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minutes</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next</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week</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jump</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on</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phone</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call</a:t>
            </a:r>
            <a:r>
              <a:rPr lang="en-US" sz="1000" spc="-114"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or</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meet</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over teams</a:t>
            </a:r>
            <a:r>
              <a:rPr lang="en-US" sz="1000" spc="-5" dirty="0">
                <a:latin typeface="Aktiv Grotesk" panose="020B0504020202020204" pitchFamily="34" charset="0"/>
                <a:cs typeface="Aktiv Grotesk" panose="020B0504020202020204" pitchFamily="34" charset="0"/>
              </a:rPr>
              <a:t>?</a:t>
            </a:r>
            <a:r>
              <a:rPr lang="en-US" sz="1000" spc="-114" dirty="0">
                <a:latin typeface="Aktiv Grotesk" panose="020B0504020202020204" pitchFamily="34" charset="0"/>
                <a:cs typeface="Aktiv Grotesk" panose="020B0504020202020204" pitchFamily="34" charset="0"/>
              </a:rPr>
              <a:t> I </a:t>
            </a:r>
            <a:r>
              <a:rPr lang="en-US" sz="1000" spc="-11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would</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appreciate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opportunity</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share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more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about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the</a:t>
            </a:r>
            <a:r>
              <a:rPr lang="en-US" sz="1000" spc="-114"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service,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while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also</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getting</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know </a:t>
            </a:r>
            <a:r>
              <a:rPr lang="en-US" sz="1000" spc="-325"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each</a:t>
            </a:r>
            <a:r>
              <a:rPr lang="en-US" sz="1000" spc="-125"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other</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a</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bit</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more.</a:t>
            </a:r>
            <a:endParaRPr lang="en-US" sz="1000" dirty="0">
              <a:latin typeface="Aktiv Grotesk" panose="020B0504020202020204" pitchFamily="34" charset="0"/>
              <a:cs typeface="Aktiv Grotesk" panose="020B0504020202020204" pitchFamily="34" charset="0"/>
            </a:endParaRPr>
          </a:p>
          <a:p>
            <a:pPr marL="71120" marR="455930">
              <a:lnSpc>
                <a:spcPct val="102299"/>
              </a:lnSpc>
              <a:spcBef>
                <a:spcPts val="975"/>
              </a:spcBef>
            </a:pPr>
            <a:r>
              <a:rPr lang="en-US" sz="1000" spc="-114" dirty="0">
                <a:latin typeface="Aktiv Grotesk" panose="020B0504020202020204" pitchFamily="34" charset="0"/>
                <a:cs typeface="Aktiv Grotesk" panose="020B0504020202020204" pitchFamily="34" charset="0"/>
              </a:rPr>
              <a:t>I</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hope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are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okay</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with</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me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reaching</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out.</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Once</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with</a:t>
            </a:r>
            <a:r>
              <a:rPr lang="en-US" sz="1000" spc="-114" dirty="0">
                <a:latin typeface="Aktiv Grotesk" panose="020B0504020202020204" pitchFamily="34" charset="0"/>
                <a:cs typeface="Aktiv Grotesk" panose="020B0504020202020204" pitchFamily="34" charset="0"/>
              </a:rPr>
              <a:t> </a:t>
            </a:r>
            <a:r>
              <a:rPr lang="en-US" sz="1000" b="1" spc="5" dirty="0">
                <a:latin typeface="Aktiv Grotesk" panose="020B0504020202020204" pitchFamily="34" charset="0"/>
                <a:cs typeface="Aktiv Grotesk" panose="020B0504020202020204" pitchFamily="34" charset="0"/>
              </a:rPr>
              <a:t>[insert name of associated contact], </a:t>
            </a:r>
            <a:r>
              <a:rPr lang="en-US" sz="1000" dirty="0">
                <a:latin typeface="Aktiv Grotesk" panose="020B0504020202020204" pitchFamily="34" charset="0"/>
                <a:cs typeface="Aktiv Grotesk" panose="020B0504020202020204" pitchFamily="34" charset="0"/>
              </a:rPr>
              <a:t>explained</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your</a:t>
            </a:r>
            <a:r>
              <a:rPr lang="en-US" sz="1000" spc="-120"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background</a:t>
            </a:r>
            <a:r>
              <a:rPr lang="en-US" sz="1000" spc="-114"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in</a:t>
            </a:r>
            <a:r>
              <a:rPr lang="en-US" sz="1000" spc="-120" dirty="0">
                <a:latin typeface="Aktiv Grotesk" panose="020B0504020202020204" pitchFamily="34" charset="0"/>
                <a:cs typeface="Aktiv Grotesk" panose="020B0504020202020204" pitchFamily="34" charset="0"/>
              </a:rPr>
              <a:t> </a:t>
            </a:r>
            <a:r>
              <a:rPr lang="en-US" sz="1000" spc="-15" dirty="0">
                <a:latin typeface="Aktiv Grotesk" panose="020B0504020202020204" pitchFamily="34" charset="0"/>
                <a:cs typeface="Aktiv Grotesk" panose="020B0504020202020204" pitchFamily="34" charset="0"/>
              </a:rPr>
              <a:t>greater </a:t>
            </a:r>
            <a:r>
              <a:rPr lang="en-US" sz="1000" spc="-325" dirty="0">
                <a:latin typeface="Aktiv Grotesk" panose="020B0504020202020204" pitchFamily="34" charset="0"/>
                <a:cs typeface="Aktiv Grotesk" panose="020B0504020202020204" pitchFamily="34" charset="0"/>
              </a:rPr>
              <a:t> </a:t>
            </a:r>
            <a:r>
              <a:rPr lang="en-US" sz="1000" dirty="0">
                <a:latin typeface="Aktiv Grotesk" panose="020B0504020202020204" pitchFamily="34" charset="0"/>
                <a:cs typeface="Aktiv Grotesk" panose="020B0504020202020204" pitchFamily="34" charset="0"/>
              </a:rPr>
              <a:t>detail,</a:t>
            </a:r>
            <a:r>
              <a:rPr lang="en-US" sz="1000" spc="-120" dirty="0">
                <a:latin typeface="Aktiv Grotesk" panose="020B0504020202020204" pitchFamily="34" charset="0"/>
                <a:cs typeface="Aktiv Grotesk" panose="020B0504020202020204" pitchFamily="34" charset="0"/>
              </a:rPr>
              <a:t> </a:t>
            </a:r>
            <a:r>
              <a:rPr lang="en-US" sz="1000" spc="-114" dirty="0">
                <a:latin typeface="Aktiv Grotesk" panose="020B0504020202020204" pitchFamily="34" charset="0"/>
                <a:cs typeface="Aktiv Grotesk" panose="020B0504020202020204" pitchFamily="34" charset="0"/>
              </a:rPr>
              <a:t>I</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immediately</a:t>
            </a:r>
            <a:r>
              <a:rPr lang="en-US" sz="1000" spc="-120" dirty="0">
                <a:latin typeface="Aktiv Grotesk" panose="020B0504020202020204" pitchFamily="34" charset="0"/>
                <a:cs typeface="Aktiv Grotesk" panose="020B0504020202020204" pitchFamily="34" charset="0"/>
              </a:rPr>
              <a:t> </a:t>
            </a:r>
            <a:r>
              <a:rPr lang="en-US" sz="1000" dirty="0" err="1">
                <a:latin typeface="Aktiv Grotesk" panose="020B0504020202020204" pitchFamily="34" charset="0"/>
                <a:cs typeface="Aktiv Grotesk" panose="020B0504020202020204" pitchFamily="34" charset="0"/>
              </a:rPr>
              <a:t>realised</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you</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would</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be</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the</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perfect</a:t>
            </a:r>
            <a:r>
              <a:rPr lang="en-US" sz="1000" spc="-114"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person</a:t>
            </a:r>
            <a:r>
              <a:rPr lang="en-US" sz="1000" spc="-120" dirty="0">
                <a:latin typeface="Aktiv Grotesk" panose="020B0504020202020204" pitchFamily="34" charset="0"/>
                <a:cs typeface="Aktiv Grotesk" panose="020B0504020202020204" pitchFamily="34" charset="0"/>
              </a:rPr>
              <a:t> </a:t>
            </a:r>
            <a:r>
              <a:rPr lang="en-US" sz="1000" spc="10" dirty="0">
                <a:latin typeface="Aktiv Grotesk" panose="020B0504020202020204" pitchFamily="34" charset="0"/>
                <a:cs typeface="Aktiv Grotesk" panose="020B0504020202020204" pitchFamily="34" charset="0"/>
              </a:rPr>
              <a:t>to</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speak</a:t>
            </a:r>
            <a:r>
              <a:rPr lang="en-US" sz="1000" spc="-120" dirty="0">
                <a:latin typeface="Aktiv Grotesk" panose="020B0504020202020204" pitchFamily="34" charset="0"/>
                <a:cs typeface="Aktiv Grotesk" panose="020B0504020202020204" pitchFamily="34" charset="0"/>
              </a:rPr>
              <a:t> </a:t>
            </a:r>
            <a:r>
              <a:rPr lang="en-US" sz="1000" spc="-5" dirty="0">
                <a:latin typeface="Aktiv Grotesk" panose="020B0504020202020204" pitchFamily="34" charset="0"/>
                <a:cs typeface="Aktiv Grotesk" panose="020B0504020202020204" pitchFamily="34" charset="0"/>
              </a:rPr>
              <a:t>with.</a:t>
            </a:r>
            <a:endParaRPr lang="en-US" sz="1000" dirty="0">
              <a:latin typeface="Aktiv Grotesk" panose="020B0504020202020204" pitchFamily="34" charset="0"/>
              <a:cs typeface="Aktiv Grotesk" panose="020B0504020202020204" pitchFamily="34" charset="0"/>
            </a:endParaRPr>
          </a:p>
          <a:p>
            <a:pPr marL="71120" marR="2553970">
              <a:lnSpc>
                <a:spcPct val="176100"/>
              </a:lnSpc>
            </a:pPr>
            <a:r>
              <a:rPr lang="en-US" sz="1000" spc="-40" dirty="0">
                <a:latin typeface="Aktiv Grotesk" panose="020B0504020202020204" pitchFamily="34" charset="0"/>
                <a:cs typeface="Aktiv Grotesk" panose="020B0504020202020204" pitchFamily="34" charset="0"/>
              </a:rPr>
              <a:t>Thanks for your time I hope to see you soon.</a:t>
            </a:r>
            <a:endParaRPr lang="en-US" sz="1000" dirty="0">
              <a:latin typeface="Aktiv Grotesk" panose="020B0504020202020204" pitchFamily="34" charset="0"/>
              <a:cs typeface="Aktiv Grotesk" panose="020B0504020202020204" pitchFamily="34" charset="0"/>
            </a:endParaRPr>
          </a:p>
          <a:p>
            <a:pPr marL="71120" marR="114300">
              <a:lnSpc>
                <a:spcPct val="102299"/>
              </a:lnSpc>
              <a:spcBef>
                <a:spcPts val="975"/>
              </a:spcBef>
            </a:pPr>
            <a:r>
              <a:rPr lang="en-US" sz="1000" spc="-20" dirty="0">
                <a:latin typeface="Aktiv Grotesk" panose="020B0504020202020204" pitchFamily="34" charset="0"/>
                <a:cs typeface="Aktiv Grotesk" panose="020B0504020202020204" pitchFamily="34" charset="0"/>
              </a:rPr>
              <a:t>All the best</a:t>
            </a:r>
            <a:endParaRPr lang="en-US" sz="1000" dirty="0">
              <a:latin typeface="Aktiv Grotesk" panose="020B0504020202020204" pitchFamily="34" charset="0"/>
              <a:cs typeface="Aktiv Grotesk" panose="020B0504020202020204" pitchFamily="34" charset="0"/>
            </a:endParaRPr>
          </a:p>
          <a:p>
            <a:pPr marL="71120" marR="113664">
              <a:lnSpc>
                <a:spcPct val="102299"/>
              </a:lnSpc>
              <a:spcBef>
                <a:spcPts val="975"/>
              </a:spcBef>
            </a:pPr>
            <a:r>
              <a:rPr lang="en-GB" sz="1000" b="1" dirty="0">
                <a:solidFill>
                  <a:srgbClr val="080827"/>
                </a:solidFill>
                <a:latin typeface="Aktiv Grotesk" panose="020B0504020202020204" pitchFamily="34" charset="0"/>
                <a:cs typeface="Aktiv Grotesk" panose="020B0504020202020204" pitchFamily="34" charset="0"/>
              </a:rPr>
              <a:t>[insert your name]</a:t>
            </a:r>
            <a:endParaRPr lang="en-US" sz="1000" b="1" dirty="0">
              <a:solidFill>
                <a:srgbClr val="080827"/>
              </a:solidFill>
              <a:latin typeface="Aktiv Grotesk" panose="020B0504020202020204" pitchFamily="34" charset="0"/>
              <a:cs typeface="Aktiv Grotesk" panose="020B0504020202020204" pitchFamily="34" charset="0"/>
            </a:endParaRPr>
          </a:p>
        </p:txBody>
      </p:sp>
      <p:sp>
        <p:nvSpPr>
          <p:cNvPr id="29" name="object 28">
            <a:extLst>
              <a:ext uri="{FF2B5EF4-FFF2-40B4-BE49-F238E27FC236}">
                <a16:creationId xmlns:a16="http://schemas.microsoft.com/office/drawing/2014/main" id="{E7FC0F64-9F6E-FD9F-B67F-80A80A92FD71}"/>
              </a:ext>
            </a:extLst>
          </p:cNvPr>
          <p:cNvSpPr txBox="1"/>
          <p:nvPr/>
        </p:nvSpPr>
        <p:spPr>
          <a:xfrm>
            <a:off x="1157530" y="2219169"/>
            <a:ext cx="358140" cy="219075"/>
          </a:xfrm>
          <a:prstGeom prst="rect">
            <a:avLst/>
          </a:prstGeom>
          <a:solidFill>
            <a:srgbClr val="E8E9E9"/>
          </a:solidFill>
        </p:spPr>
        <p:txBody>
          <a:bodyPr vert="horz" wrap="square" lIns="0" tIns="50165" rIns="0" bIns="0" rtlCol="0">
            <a:spAutoFit/>
          </a:bodyPr>
          <a:lstStyle/>
          <a:p>
            <a:pPr marL="99060">
              <a:lnSpc>
                <a:spcPct val="100000"/>
              </a:lnSpc>
              <a:spcBef>
                <a:spcPts val="395"/>
              </a:spcBef>
            </a:pPr>
            <a:r>
              <a:rPr sz="800" spc="40" dirty="0">
                <a:solidFill>
                  <a:srgbClr val="0C0B0B"/>
                </a:solidFill>
                <a:latin typeface="Trebuchet MS"/>
                <a:cs typeface="Trebuchet MS"/>
              </a:rPr>
              <a:t>TO</a:t>
            </a:r>
            <a:endParaRPr sz="800">
              <a:latin typeface="Trebuchet MS"/>
              <a:cs typeface="Trebuchet MS"/>
            </a:endParaRPr>
          </a:p>
        </p:txBody>
      </p:sp>
      <p:sp>
        <p:nvSpPr>
          <p:cNvPr id="30" name="object 29">
            <a:extLst>
              <a:ext uri="{FF2B5EF4-FFF2-40B4-BE49-F238E27FC236}">
                <a16:creationId xmlns:a16="http://schemas.microsoft.com/office/drawing/2014/main" id="{9513C8F6-532D-0FDC-3390-79C98081D9DE}"/>
              </a:ext>
            </a:extLst>
          </p:cNvPr>
          <p:cNvSpPr txBox="1"/>
          <p:nvPr/>
        </p:nvSpPr>
        <p:spPr>
          <a:xfrm>
            <a:off x="1157530" y="2576394"/>
            <a:ext cx="358140" cy="219075"/>
          </a:xfrm>
          <a:prstGeom prst="rect">
            <a:avLst/>
          </a:prstGeom>
          <a:solidFill>
            <a:srgbClr val="E8E9E9"/>
          </a:solidFill>
        </p:spPr>
        <p:txBody>
          <a:bodyPr vert="horz" wrap="square" lIns="0" tIns="53340" rIns="0" bIns="0" rtlCol="0">
            <a:spAutoFit/>
          </a:bodyPr>
          <a:lstStyle/>
          <a:p>
            <a:pPr marL="97790">
              <a:lnSpc>
                <a:spcPct val="100000"/>
              </a:lnSpc>
              <a:spcBef>
                <a:spcPts val="420"/>
              </a:spcBef>
            </a:pPr>
            <a:r>
              <a:rPr sz="800" spc="120" dirty="0">
                <a:solidFill>
                  <a:srgbClr val="0C0B0B"/>
                </a:solidFill>
                <a:latin typeface="Trebuchet MS"/>
                <a:cs typeface="Trebuchet MS"/>
              </a:rPr>
              <a:t>CC</a:t>
            </a:r>
            <a:endParaRPr sz="800">
              <a:latin typeface="Trebuchet MS"/>
              <a:cs typeface="Trebuchet MS"/>
            </a:endParaRPr>
          </a:p>
        </p:txBody>
      </p:sp>
      <p:sp>
        <p:nvSpPr>
          <p:cNvPr id="31" name="object 30">
            <a:extLst>
              <a:ext uri="{FF2B5EF4-FFF2-40B4-BE49-F238E27FC236}">
                <a16:creationId xmlns:a16="http://schemas.microsoft.com/office/drawing/2014/main" id="{AAF253EB-E7D7-294D-25AA-C3B5DA88FF89}"/>
              </a:ext>
            </a:extLst>
          </p:cNvPr>
          <p:cNvSpPr/>
          <p:nvPr/>
        </p:nvSpPr>
        <p:spPr>
          <a:xfrm>
            <a:off x="1006399" y="2053226"/>
            <a:ext cx="5546875" cy="4970776"/>
          </a:xfrm>
          <a:custGeom>
            <a:avLst/>
            <a:gdLst/>
            <a:ahLst/>
            <a:cxnLst/>
            <a:rect l="l" t="t" r="r" b="b"/>
            <a:pathLst>
              <a:path w="4549775" h="5884545">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0" y="5630100"/>
                </a:lnTo>
                <a:lnTo>
                  <a:pt x="4092" y="5675758"/>
                </a:lnTo>
                <a:lnTo>
                  <a:pt x="15890" y="5718730"/>
                </a:lnTo>
                <a:lnTo>
                  <a:pt x="34677" y="5758300"/>
                </a:lnTo>
                <a:lnTo>
                  <a:pt x="59736" y="5793751"/>
                </a:lnTo>
                <a:lnTo>
                  <a:pt x="90349" y="5824364"/>
                </a:lnTo>
                <a:lnTo>
                  <a:pt x="125799" y="5849422"/>
                </a:lnTo>
                <a:lnTo>
                  <a:pt x="165369" y="5868210"/>
                </a:lnTo>
                <a:lnTo>
                  <a:pt x="208342" y="5880008"/>
                </a:lnTo>
                <a:lnTo>
                  <a:pt x="254000" y="5884100"/>
                </a:lnTo>
                <a:lnTo>
                  <a:pt x="4295368" y="5884100"/>
                </a:lnTo>
                <a:lnTo>
                  <a:pt x="4341026" y="5880008"/>
                </a:lnTo>
                <a:lnTo>
                  <a:pt x="4383998" y="5868210"/>
                </a:lnTo>
                <a:lnTo>
                  <a:pt x="4423568" y="5849422"/>
                </a:lnTo>
                <a:lnTo>
                  <a:pt x="4459019" y="5824364"/>
                </a:lnTo>
                <a:lnTo>
                  <a:pt x="4489632" y="5793751"/>
                </a:lnTo>
                <a:lnTo>
                  <a:pt x="4514691" y="5758300"/>
                </a:lnTo>
                <a:lnTo>
                  <a:pt x="4533478" y="5718730"/>
                </a:lnTo>
                <a:lnTo>
                  <a:pt x="4545276" y="5675758"/>
                </a:lnTo>
                <a:lnTo>
                  <a:pt x="4549368" y="5630100"/>
                </a:lnTo>
                <a:lnTo>
                  <a:pt x="4549368" y="254000"/>
                </a:lnTo>
                <a:lnTo>
                  <a:pt x="4545276" y="208342"/>
                </a:lnTo>
                <a:lnTo>
                  <a:pt x="4533478" y="165369"/>
                </a:lnTo>
                <a:lnTo>
                  <a:pt x="4514691" y="125799"/>
                </a:lnTo>
                <a:lnTo>
                  <a:pt x="4489632" y="90349"/>
                </a:lnTo>
                <a:lnTo>
                  <a:pt x="4459019" y="59736"/>
                </a:lnTo>
                <a:lnTo>
                  <a:pt x="4423568" y="34677"/>
                </a:lnTo>
                <a:lnTo>
                  <a:pt x="4383998" y="15890"/>
                </a:lnTo>
                <a:lnTo>
                  <a:pt x="4341026" y="4092"/>
                </a:lnTo>
                <a:lnTo>
                  <a:pt x="4295368" y="0"/>
                </a:lnTo>
                <a:lnTo>
                  <a:pt x="254000" y="0"/>
                </a:lnTo>
                <a:close/>
              </a:path>
            </a:pathLst>
          </a:custGeom>
          <a:ln w="12700">
            <a:solidFill>
              <a:srgbClr val="EBEDEE"/>
            </a:solidFill>
          </a:ln>
        </p:spPr>
        <p:txBody>
          <a:bodyPr wrap="square" lIns="0" tIns="0" rIns="0" bIns="0" rtlCol="0"/>
          <a:lstStyle/>
          <a:p>
            <a:endParaRPr/>
          </a:p>
        </p:txBody>
      </p:sp>
    </p:spTree>
    <p:extLst>
      <p:ext uri="{BB962C8B-B14F-4D97-AF65-F5344CB8AC3E}">
        <p14:creationId xmlns:p14="http://schemas.microsoft.com/office/powerpoint/2010/main" val="2384415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d34679-47fd-4db6-9d9d-1cf603b0c627" xsi:nil="true"/>
    <lcf76f155ced4ddcb4097134ff3c332f xmlns="3bdda8a2-d173-4ade-8dca-ed8c76dba3b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FC28DF7BCE2644A6FBCA13671D33FB" ma:contentTypeVersion="11" ma:contentTypeDescription="Create a new document." ma:contentTypeScope="" ma:versionID="e5812d91a8e4514102a3ef94ff90b986">
  <xsd:schema xmlns:xsd="http://www.w3.org/2001/XMLSchema" xmlns:xs="http://www.w3.org/2001/XMLSchema" xmlns:p="http://schemas.microsoft.com/office/2006/metadata/properties" xmlns:ns2="3bdda8a2-d173-4ade-8dca-ed8c76dba3b4" xmlns:ns3="62d34679-47fd-4db6-9d9d-1cf603b0c627" targetNamespace="http://schemas.microsoft.com/office/2006/metadata/properties" ma:root="true" ma:fieldsID="041dcee818a385ac53df3f899cbb9338" ns2:_="" ns3:_="">
    <xsd:import namespace="3bdda8a2-d173-4ade-8dca-ed8c76dba3b4"/>
    <xsd:import namespace="62d34679-47fd-4db6-9d9d-1cf603b0c627"/>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dda8a2-d173-4ade-8dca-ed8c76dba3b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681dd91-462a-47f4-88b5-9df606292b9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d34679-47fd-4db6-9d9d-1cf603b0c62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bf2f1e7-d090-4991-87b2-90a8937fb2fd}" ma:internalName="TaxCatchAll" ma:showField="CatchAllData" ma:web="62d34679-47fd-4db6-9d9d-1cf603b0c6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FB8F1D-4D0D-4DCE-9801-0FDF40F60B47}">
  <ds:schemaRefs>
    <ds:schemaRef ds:uri="http://schemas.microsoft.com/office/2006/metadata/properties"/>
    <ds:schemaRef ds:uri="http://schemas.microsoft.com/office/infopath/2007/PartnerControls"/>
    <ds:schemaRef ds:uri="62d34679-47fd-4db6-9d9d-1cf603b0c627"/>
    <ds:schemaRef ds:uri="3bdda8a2-d173-4ade-8dca-ed8c76dba3b4"/>
  </ds:schemaRefs>
</ds:datastoreItem>
</file>

<file path=customXml/itemProps2.xml><?xml version="1.0" encoding="utf-8"?>
<ds:datastoreItem xmlns:ds="http://schemas.openxmlformats.org/officeDocument/2006/customXml" ds:itemID="{34CF38C1-3F67-4B6D-8CCC-1EDC848595E1}">
  <ds:schemaRefs>
    <ds:schemaRef ds:uri="http://schemas.microsoft.com/sharepoint/v3/contenttype/forms"/>
  </ds:schemaRefs>
</ds:datastoreItem>
</file>

<file path=customXml/itemProps3.xml><?xml version="1.0" encoding="utf-8"?>
<ds:datastoreItem xmlns:ds="http://schemas.openxmlformats.org/officeDocument/2006/customXml" ds:itemID="{E9E301DB-635F-4A4A-B203-971719BE8F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dda8a2-d173-4ade-8dca-ed8c76dba3b4"/>
    <ds:schemaRef ds:uri="62d34679-47fd-4db6-9d9d-1cf603b0c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5140</TotalTime>
  <Words>3897</Words>
  <Application>Microsoft Office PowerPoint</Application>
  <PresentationFormat>Custom</PresentationFormat>
  <Paragraphs>271</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Calibri</vt:lpstr>
      <vt:lpstr>Arial</vt:lpstr>
      <vt:lpstr>MS Gothic</vt:lpstr>
      <vt:lpstr>Antonio</vt:lpstr>
      <vt:lpstr>Aktiv Grotesk</vt:lpstr>
      <vt:lpstr>Calibri Light</vt:lpstr>
      <vt:lpstr>Courier New</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Shepherd</dc:creator>
  <cp:keywords/>
  <dc:description/>
  <cp:lastModifiedBy>Henny Maltby</cp:lastModifiedBy>
  <cp:revision>61</cp:revision>
  <dcterms:created xsi:type="dcterms:W3CDTF">2022-08-20T21:30:11Z</dcterms:created>
  <dcterms:modified xsi:type="dcterms:W3CDTF">2023-08-07T11:33:41Z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0x0101009FFC28DF7BCE2644A6FBCA13671D33FB</vt:lpwstr>
  </property>
</Properties>
</file>