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</p:sldIdLst>
  <p:sldSz cx="7556500" cy="10693400"/>
  <p:notesSz cx="6858000" cy="9945688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1B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BF494BC-316E-B44F-ABCE-32E886C16530}" v="3" dt="2023-01-10T11:07:44.360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69"/>
    <p:restoredTop sz="94678"/>
  </p:normalViewPr>
  <p:slideViewPr>
    <p:cSldViewPr>
      <p:cViewPr>
        <p:scale>
          <a:sx n="125" d="100"/>
          <a:sy n="125" d="100"/>
        </p:scale>
        <p:origin x="5040" y="20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7213" y="3314954"/>
            <a:ext cx="6428422" cy="2245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1" i="0">
                <a:solidFill>
                  <a:srgbClr val="E21B6F"/>
                </a:solidFill>
                <a:latin typeface="Antonio"/>
                <a:cs typeface="Antoni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4427" y="5988304"/>
            <a:ext cx="5293995" cy="267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1/9/23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1" i="0">
                <a:solidFill>
                  <a:srgbClr val="E21B6F"/>
                </a:solidFill>
                <a:latin typeface="Aktiv Grotesk Cd"/>
                <a:cs typeface="Aktiv Grotesk Cd"/>
              </a:defRPr>
            </a:lvl1pPr>
          </a:lstStyle>
          <a:p>
            <a:pPr marL="92075">
              <a:lnSpc>
                <a:spcPts val="9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1" i="0">
                <a:solidFill>
                  <a:srgbClr val="E21B6F"/>
                </a:solidFill>
                <a:latin typeface="Antonio"/>
                <a:cs typeface="Antoni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1/9/23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1" i="0">
                <a:solidFill>
                  <a:srgbClr val="E21B6F"/>
                </a:solidFill>
                <a:latin typeface="Aktiv Grotesk Cd"/>
                <a:cs typeface="Aktiv Grotesk Cd"/>
              </a:defRPr>
            </a:lvl1pPr>
          </a:lstStyle>
          <a:p>
            <a:pPr marL="92075">
              <a:lnSpc>
                <a:spcPts val="9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1" i="0">
                <a:solidFill>
                  <a:srgbClr val="E21B6F"/>
                </a:solidFill>
                <a:latin typeface="Antonio"/>
                <a:cs typeface="Antoni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8142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894867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1/9/23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1" i="0">
                <a:solidFill>
                  <a:srgbClr val="E21B6F"/>
                </a:solidFill>
                <a:latin typeface="Aktiv Grotesk Cd"/>
                <a:cs typeface="Aktiv Grotesk Cd"/>
              </a:defRPr>
            </a:lvl1pPr>
          </a:lstStyle>
          <a:p>
            <a:pPr marL="92075">
              <a:lnSpc>
                <a:spcPts val="9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1" i="0">
                <a:solidFill>
                  <a:srgbClr val="E21B6F"/>
                </a:solidFill>
                <a:latin typeface="Antonio"/>
                <a:cs typeface="Antoni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1/9/23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1" i="0">
                <a:solidFill>
                  <a:srgbClr val="E21B6F"/>
                </a:solidFill>
                <a:latin typeface="Aktiv Grotesk Cd"/>
                <a:cs typeface="Aktiv Grotesk Cd"/>
              </a:defRPr>
            </a:lvl1pPr>
          </a:lstStyle>
          <a:p>
            <a:pPr marL="92075">
              <a:lnSpc>
                <a:spcPts val="9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1/9/23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1" i="0">
                <a:solidFill>
                  <a:srgbClr val="E21B6F"/>
                </a:solidFill>
                <a:latin typeface="Aktiv Grotesk Cd"/>
                <a:cs typeface="Aktiv Grotesk Cd"/>
              </a:defRPr>
            </a:lvl1pPr>
          </a:lstStyle>
          <a:p>
            <a:pPr marL="92075">
              <a:lnSpc>
                <a:spcPts val="9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466200" y="1368004"/>
            <a:ext cx="6645909" cy="8867140"/>
          </a:xfrm>
          <a:custGeom>
            <a:avLst/>
            <a:gdLst/>
            <a:ahLst/>
            <a:cxnLst/>
            <a:rect l="l" t="t" r="r" b="b"/>
            <a:pathLst>
              <a:path w="6645909" h="8867140">
                <a:moveTo>
                  <a:pt x="152400" y="0"/>
                </a:move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400"/>
                </a:lnTo>
                <a:lnTo>
                  <a:pt x="0" y="8714397"/>
                </a:lnTo>
                <a:lnTo>
                  <a:pt x="7769" y="8762570"/>
                </a:lnTo>
                <a:lnTo>
                  <a:pt x="29405" y="8804405"/>
                </a:lnTo>
                <a:lnTo>
                  <a:pt x="62396" y="8837394"/>
                </a:lnTo>
                <a:lnTo>
                  <a:pt x="104231" y="8859028"/>
                </a:lnTo>
                <a:lnTo>
                  <a:pt x="152400" y="8866797"/>
                </a:lnTo>
                <a:lnTo>
                  <a:pt x="6493205" y="8866797"/>
                </a:lnTo>
                <a:lnTo>
                  <a:pt x="6541373" y="8859028"/>
                </a:lnTo>
                <a:lnTo>
                  <a:pt x="6583208" y="8837394"/>
                </a:lnTo>
                <a:lnTo>
                  <a:pt x="6616199" y="8804405"/>
                </a:lnTo>
                <a:lnTo>
                  <a:pt x="6637835" y="8762570"/>
                </a:lnTo>
                <a:lnTo>
                  <a:pt x="6645605" y="8714397"/>
                </a:lnTo>
                <a:lnTo>
                  <a:pt x="6645605" y="152400"/>
                </a:lnTo>
                <a:lnTo>
                  <a:pt x="6637835" y="104231"/>
                </a:lnTo>
                <a:lnTo>
                  <a:pt x="6616199" y="62396"/>
                </a:lnTo>
                <a:lnTo>
                  <a:pt x="6583208" y="29405"/>
                </a:lnTo>
                <a:lnTo>
                  <a:pt x="6541373" y="7769"/>
                </a:lnTo>
                <a:lnTo>
                  <a:pt x="6493205" y="0"/>
                </a:lnTo>
                <a:lnTo>
                  <a:pt x="152400" y="0"/>
                </a:lnTo>
                <a:close/>
              </a:path>
            </a:pathLst>
          </a:custGeom>
          <a:ln w="12700">
            <a:solidFill>
              <a:srgbClr val="EC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3500" y="752881"/>
            <a:ext cx="5006340" cy="406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1" i="0">
                <a:solidFill>
                  <a:srgbClr val="E21B6F"/>
                </a:solidFill>
                <a:latin typeface="Antonio"/>
                <a:cs typeface="Antoni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19999" y="2602166"/>
            <a:ext cx="6107430" cy="51479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71369" y="9944862"/>
            <a:ext cx="2420112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8142" y="9944862"/>
            <a:ext cx="1739455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1/9/23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307450" y="10313292"/>
            <a:ext cx="203200" cy="1397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0" b="1" i="0">
                <a:solidFill>
                  <a:srgbClr val="E21B6F"/>
                </a:solidFill>
                <a:latin typeface="Aktiv Grotesk Cd"/>
                <a:cs typeface="Aktiv Grotesk Cd"/>
              </a:defRPr>
            </a:lvl1pPr>
          </a:lstStyle>
          <a:p>
            <a:pPr marL="92075">
              <a:lnSpc>
                <a:spcPts val="9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pinkelephantmedia.co.uk/training/courses/beat-your-competitors-on-line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hyperlink" Target="https://keap.page/nle198/competitive-analysis-download.html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keap.page/nle198/buyer-persona-download.html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keap.page/nle198/buyer-persona-download.html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keap.page/nle198/competitive-analysis-download.html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keap.page/nle198/customer-journey-template.htm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13" Type="http://schemas.openxmlformats.org/officeDocument/2006/relationships/image" Target="../media/image31.jpg"/><Relationship Id="rId3" Type="http://schemas.openxmlformats.org/officeDocument/2006/relationships/image" Target="../media/image22.png"/><Relationship Id="rId7" Type="http://schemas.openxmlformats.org/officeDocument/2006/relationships/hyperlink" Target="http://www.pinkelephantmedia.co.uk/" TargetMode="External"/><Relationship Id="rId12" Type="http://schemas.openxmlformats.org/officeDocument/2006/relationships/image" Target="../media/image30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29.jpg"/><Relationship Id="rId5" Type="http://schemas.openxmlformats.org/officeDocument/2006/relationships/image" Target="../media/image24.png"/><Relationship Id="rId10" Type="http://schemas.openxmlformats.org/officeDocument/2006/relationships/image" Target="../media/image28.jpg"/><Relationship Id="rId4" Type="http://schemas.openxmlformats.org/officeDocument/2006/relationships/image" Target="../media/image23.png"/><Relationship Id="rId9" Type="http://schemas.openxmlformats.org/officeDocument/2006/relationships/image" Target="../media/image27.jp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hyperlink" Target="mailto:info@pinkelephantmedia.co.uk" TargetMode="Externa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606"/>
            <a:ext cx="7559040" cy="1068739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36340" y="7736052"/>
            <a:ext cx="5026025" cy="650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100" dirty="0">
                <a:solidFill>
                  <a:srgbClr val="FFFFFF"/>
                </a:solidFill>
              </a:rPr>
              <a:t>Marketing</a:t>
            </a:r>
            <a:r>
              <a:rPr sz="4100" spc="-20" dirty="0">
                <a:solidFill>
                  <a:srgbClr val="FFFFFF"/>
                </a:solidFill>
              </a:rPr>
              <a:t> </a:t>
            </a:r>
            <a:r>
              <a:rPr sz="4100" dirty="0">
                <a:solidFill>
                  <a:srgbClr val="FFFFFF"/>
                </a:solidFill>
              </a:rPr>
              <a:t>Plan</a:t>
            </a:r>
            <a:r>
              <a:rPr sz="4100" spc="-5" dirty="0">
                <a:solidFill>
                  <a:srgbClr val="FFFFFF"/>
                </a:solidFill>
              </a:rPr>
              <a:t> </a:t>
            </a:r>
            <a:r>
              <a:rPr sz="4100" spc="-10" dirty="0">
                <a:solidFill>
                  <a:srgbClr val="FFFFFF"/>
                </a:solidFill>
              </a:rPr>
              <a:t>Template</a:t>
            </a:r>
            <a:endParaRPr sz="41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9950" y="1549346"/>
            <a:ext cx="6057900" cy="2428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>
                <a:solidFill>
                  <a:srgbClr val="080827"/>
                </a:solidFill>
                <a:latin typeface="Aktiv Grotesk"/>
                <a:cs typeface="Aktiv Grotesk"/>
              </a:rPr>
              <a:t>To start we have to begin with the end in mind and have a clear understanding of what you want your destination to be. Be</a:t>
            </a:r>
            <a:r>
              <a:rPr lang="en-US" sz="1100" spc="-5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US" sz="1100">
                <a:solidFill>
                  <a:srgbClr val="080827"/>
                </a:solidFill>
                <a:latin typeface="Aktiv Grotesk"/>
                <a:cs typeface="Aktiv Grotesk"/>
              </a:rPr>
              <a:t>as</a:t>
            </a:r>
            <a:r>
              <a:rPr lang="en-US" sz="1100" spc="-5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US" sz="1100">
                <a:solidFill>
                  <a:srgbClr val="080827"/>
                </a:solidFill>
                <a:latin typeface="Aktiv Grotesk"/>
                <a:cs typeface="Aktiv Grotesk"/>
              </a:rPr>
              <a:t>specific</a:t>
            </a:r>
            <a:r>
              <a:rPr lang="en-US" sz="1100" spc="-1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US" sz="1100">
                <a:solidFill>
                  <a:srgbClr val="080827"/>
                </a:solidFill>
                <a:latin typeface="Aktiv Grotesk"/>
                <a:cs typeface="Aktiv Grotesk"/>
              </a:rPr>
              <a:t>as</a:t>
            </a:r>
            <a:r>
              <a:rPr lang="en-US" sz="1100" spc="-5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US" sz="1100">
                <a:solidFill>
                  <a:srgbClr val="080827"/>
                </a:solidFill>
                <a:latin typeface="Aktiv Grotesk"/>
                <a:cs typeface="Aktiv Grotesk"/>
              </a:rPr>
              <a:t>you</a:t>
            </a:r>
            <a:r>
              <a:rPr lang="en-US" sz="1100" spc="-5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US" sz="1100">
                <a:solidFill>
                  <a:srgbClr val="080827"/>
                </a:solidFill>
                <a:latin typeface="Aktiv Grotesk"/>
                <a:cs typeface="Aktiv Grotesk"/>
              </a:rPr>
              <a:t>can,</a:t>
            </a:r>
            <a:r>
              <a:rPr lang="en-US" sz="1100" spc="-5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US" sz="1100">
                <a:solidFill>
                  <a:srgbClr val="080827"/>
                </a:solidFill>
                <a:latin typeface="Aktiv Grotesk"/>
                <a:cs typeface="Aktiv Grotesk"/>
              </a:rPr>
              <a:t>explain</a:t>
            </a:r>
            <a:r>
              <a:rPr lang="en-US" sz="1100" spc="-5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US" sz="1100" spc="-20">
                <a:solidFill>
                  <a:srgbClr val="080827"/>
                </a:solidFill>
                <a:latin typeface="Aktiv Grotesk"/>
                <a:cs typeface="Aktiv Grotesk"/>
              </a:rPr>
              <a:t>each </a:t>
            </a:r>
            <a:r>
              <a:rPr lang="en-US" sz="1100">
                <a:solidFill>
                  <a:srgbClr val="080827"/>
                </a:solidFill>
                <a:latin typeface="Aktiv Grotesk"/>
                <a:cs typeface="Aktiv Grotesk"/>
              </a:rPr>
              <a:t>one</a:t>
            </a:r>
            <a:r>
              <a:rPr lang="en-US" sz="1100" spc="-2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US" sz="1100">
                <a:solidFill>
                  <a:srgbClr val="080827"/>
                </a:solidFill>
                <a:latin typeface="Aktiv Grotesk"/>
                <a:cs typeface="Aktiv Grotesk"/>
              </a:rPr>
              <a:t>and</a:t>
            </a:r>
            <a:r>
              <a:rPr lang="en-US" sz="1100" spc="-1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US" sz="1100">
                <a:solidFill>
                  <a:srgbClr val="080827"/>
                </a:solidFill>
                <a:latin typeface="Aktiv Grotesk"/>
                <a:cs typeface="Aktiv Grotesk"/>
              </a:rPr>
              <a:t>why</a:t>
            </a:r>
            <a:r>
              <a:rPr lang="en-US" sz="1100" spc="-5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US" sz="1100">
                <a:solidFill>
                  <a:srgbClr val="080827"/>
                </a:solidFill>
                <a:latin typeface="Aktiv Grotesk"/>
                <a:cs typeface="Aktiv Grotesk"/>
              </a:rPr>
              <a:t>you</a:t>
            </a:r>
            <a:r>
              <a:rPr lang="en-US" sz="1100" spc="-1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US" sz="1100">
                <a:solidFill>
                  <a:srgbClr val="080827"/>
                </a:solidFill>
                <a:latin typeface="Aktiv Grotesk"/>
                <a:cs typeface="Aktiv Grotesk"/>
              </a:rPr>
              <a:t>have</a:t>
            </a:r>
            <a:r>
              <a:rPr lang="en-US" sz="1100" spc="-5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US" sz="1100">
                <a:solidFill>
                  <a:srgbClr val="080827"/>
                </a:solidFill>
                <a:latin typeface="Aktiv Grotesk"/>
                <a:cs typeface="Aktiv Grotesk"/>
              </a:rPr>
              <a:t>set</a:t>
            </a:r>
            <a:r>
              <a:rPr lang="en-US" sz="1100" spc="-1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US" sz="1100">
                <a:solidFill>
                  <a:srgbClr val="080827"/>
                </a:solidFill>
                <a:latin typeface="Aktiv Grotesk"/>
                <a:cs typeface="Aktiv Grotesk"/>
              </a:rPr>
              <a:t>it</a:t>
            </a:r>
            <a:r>
              <a:rPr lang="en-US" sz="1100" spc="-5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US" sz="1100">
                <a:solidFill>
                  <a:srgbClr val="080827"/>
                </a:solidFill>
                <a:latin typeface="Aktiv Grotesk"/>
                <a:cs typeface="Aktiv Grotesk"/>
              </a:rPr>
              <a:t>and</a:t>
            </a:r>
            <a:r>
              <a:rPr lang="en-US" sz="1100" spc="-1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US" sz="1100">
                <a:solidFill>
                  <a:srgbClr val="080827"/>
                </a:solidFill>
                <a:latin typeface="Aktiv Grotesk"/>
                <a:cs typeface="Aktiv Grotesk"/>
              </a:rPr>
              <a:t>why</a:t>
            </a:r>
            <a:r>
              <a:rPr lang="en-US" sz="1100" spc="-1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US" sz="1100">
                <a:solidFill>
                  <a:srgbClr val="080827"/>
                </a:solidFill>
                <a:latin typeface="Aktiv Grotesk"/>
                <a:cs typeface="Aktiv Grotesk"/>
              </a:rPr>
              <a:t>they</a:t>
            </a:r>
            <a:r>
              <a:rPr lang="en-US" sz="1100" spc="-5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US" sz="1100">
                <a:solidFill>
                  <a:srgbClr val="080827"/>
                </a:solidFill>
                <a:latin typeface="Aktiv Grotesk"/>
                <a:cs typeface="Aktiv Grotesk"/>
              </a:rPr>
              <a:t>align</a:t>
            </a:r>
            <a:r>
              <a:rPr lang="en-US" sz="1100" spc="-1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US" sz="110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lang="en-US" sz="1100" spc="-5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US" sz="1100">
                <a:solidFill>
                  <a:srgbClr val="080827"/>
                </a:solidFill>
                <a:latin typeface="Aktiv Grotesk"/>
                <a:cs typeface="Aktiv Grotesk"/>
              </a:rPr>
              <a:t>your</a:t>
            </a:r>
            <a:r>
              <a:rPr lang="en-US" sz="1100" spc="-1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US" sz="1100">
                <a:solidFill>
                  <a:srgbClr val="080827"/>
                </a:solidFill>
                <a:latin typeface="Aktiv Grotesk"/>
                <a:cs typeface="Aktiv Grotesk"/>
              </a:rPr>
              <a:t>business</a:t>
            </a:r>
            <a:r>
              <a:rPr lang="en-US" sz="1100" spc="-5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US" sz="1100" spc="-10">
                <a:solidFill>
                  <a:srgbClr val="080827"/>
                </a:solidFill>
                <a:latin typeface="Aktiv Grotesk"/>
                <a:cs typeface="Aktiv Grotesk"/>
              </a:rPr>
              <a:t>objectives.</a:t>
            </a:r>
          </a:p>
          <a:p>
            <a:pPr algn="l" rtl="0">
              <a:defRPr/>
            </a:pPr>
            <a:r>
              <a:rPr lang="en-US" sz="1100">
                <a:solidFill>
                  <a:srgbClr val="080827"/>
                </a:solidFill>
                <a:latin typeface="Aktiv Grotesk"/>
                <a:cs typeface="Aktiv Grotesk"/>
              </a:rPr>
              <a:t>Typical goals could include.  </a:t>
            </a:r>
            <a:endParaRPr lang="en-US" sz="1100">
              <a:latin typeface="Aktiv Grotesk"/>
              <a:cs typeface="Aktiv Grotesk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>
              <a:solidFill>
                <a:srgbClr val="080827"/>
              </a:solidFill>
              <a:latin typeface="Aktiv Grotesk"/>
              <a:cs typeface="Aktiv Grotesk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>
                <a:solidFill>
                  <a:srgbClr val="080827"/>
                </a:solidFill>
                <a:latin typeface="Aktiv Grotesk"/>
                <a:cs typeface="Aktiv Grotesk"/>
              </a:rPr>
              <a:t>Financial </a:t>
            </a:r>
            <a:r>
              <a:rPr lang="en-US" sz="1100">
                <a:solidFill>
                  <a:srgbClr val="080827"/>
                </a:solidFill>
                <a:latin typeface="Aktiv Grotesk"/>
                <a:cs typeface="Aktiv Grotesk"/>
              </a:rPr>
              <a:t>- </a:t>
            </a:r>
            <a:r>
              <a:rPr lang="en-US" sz="900" b="0" i="0">
                <a:solidFill>
                  <a:srgbClr val="333333"/>
                </a:solidFill>
                <a:effectLst/>
                <a:latin typeface="Open Sans Light" panose="020B0606030504020204" pitchFamily="34" charset="0"/>
              </a:rPr>
              <a:t>driving more revenue, cutting costs to raise profitability and sustain cash flow, and setting new financial targets for future growth.</a:t>
            </a:r>
            <a:endParaRPr lang="en-US" sz="1100">
              <a:solidFill>
                <a:srgbClr val="080827"/>
              </a:solidFill>
              <a:latin typeface="Aktiv Grotesk"/>
              <a:cs typeface="Aktiv Grotesk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>
                <a:solidFill>
                  <a:srgbClr val="080827"/>
                </a:solidFill>
                <a:latin typeface="Aktiv Grotesk"/>
                <a:cs typeface="Aktiv Grotesk"/>
              </a:rPr>
              <a:t>Growth </a:t>
            </a:r>
            <a:r>
              <a:rPr lang="en-US" sz="1100">
                <a:solidFill>
                  <a:srgbClr val="080827"/>
                </a:solidFill>
                <a:latin typeface="Aktiv Grotesk"/>
                <a:cs typeface="Aktiv Grotesk"/>
              </a:rPr>
              <a:t>- </a:t>
            </a:r>
            <a:r>
              <a:rPr lang="en-US" sz="900" b="0" i="0">
                <a:solidFill>
                  <a:srgbClr val="333333"/>
                </a:solidFill>
                <a:effectLst/>
                <a:latin typeface="Open Sans Light" panose="020B0606030504020204" pitchFamily="34" charset="0"/>
              </a:rPr>
              <a:t>new markets, launching new products, increasing your customer base, or raising brand recognition, it’s important to establish a realistic number of goals, actionable tasks, and a team to complete those growth goals.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>
                <a:solidFill>
                  <a:srgbClr val="080827"/>
                </a:solidFill>
                <a:latin typeface="Aktiv Grotesk"/>
                <a:cs typeface="Aktiv Grotesk"/>
              </a:rPr>
              <a:t>Customer Goals - </a:t>
            </a:r>
            <a:r>
              <a:rPr lang="en-US" sz="900" b="0" i="0">
                <a:solidFill>
                  <a:srgbClr val="333333"/>
                </a:solidFill>
                <a:effectLst/>
                <a:latin typeface="Open Sans Light" panose="020B0606030504020204" pitchFamily="34" charset="0"/>
              </a:rPr>
              <a:t>Improving relationships with your target audience doesn’t just solve problems for individual customers. Enhanced customer service also helps your company develop respect among all stakeholders, which promotes additional business growth.</a:t>
            </a:r>
            <a:endParaRPr lang="en-US" sz="1100" b="1">
              <a:solidFill>
                <a:srgbClr val="080827"/>
              </a:solidFill>
              <a:latin typeface="Aktiv Grotesk"/>
              <a:cs typeface="Aktiv Grotesk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>
                <a:solidFill>
                  <a:srgbClr val="080827"/>
                </a:solidFill>
                <a:latin typeface="Aktiv Grotesk"/>
                <a:cs typeface="Aktiv Grotesk"/>
              </a:rPr>
              <a:t>Here,</a:t>
            </a:r>
            <a:r>
              <a:rPr lang="en-US" sz="1100" spc="-25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US" sz="1100">
                <a:solidFill>
                  <a:srgbClr val="080827"/>
                </a:solidFill>
                <a:latin typeface="Aktiv Grotesk"/>
                <a:cs typeface="Aktiv Grotesk"/>
              </a:rPr>
              <a:t>provide</a:t>
            </a:r>
            <a:r>
              <a:rPr lang="en-US" sz="1100" spc="-1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US" sz="1100">
                <a:solidFill>
                  <a:srgbClr val="080827"/>
                </a:solidFill>
                <a:latin typeface="Aktiv Grotesk"/>
                <a:cs typeface="Aktiv Grotesk"/>
              </a:rPr>
              <a:t>a</a:t>
            </a:r>
            <a:r>
              <a:rPr lang="en-US" sz="1100" spc="-1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US" sz="1100">
                <a:solidFill>
                  <a:srgbClr val="080827"/>
                </a:solidFill>
                <a:latin typeface="Aktiv Grotesk"/>
                <a:cs typeface="Aktiv Grotesk"/>
              </a:rPr>
              <a:t>brief</a:t>
            </a:r>
            <a:r>
              <a:rPr lang="en-US" sz="1100" spc="-15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US" sz="1100">
                <a:solidFill>
                  <a:srgbClr val="080827"/>
                </a:solidFill>
                <a:latin typeface="Aktiv Grotesk"/>
                <a:cs typeface="Aktiv Grotesk"/>
              </a:rPr>
              <a:t>overview</a:t>
            </a:r>
            <a:r>
              <a:rPr lang="en-US" sz="1100" spc="-1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US" sz="1100">
                <a:solidFill>
                  <a:srgbClr val="080827"/>
                </a:solidFill>
                <a:latin typeface="Aktiv Grotesk"/>
                <a:cs typeface="Aktiv Grotesk"/>
              </a:rPr>
              <a:t>of</a:t>
            </a:r>
            <a:r>
              <a:rPr lang="en-US" sz="1100" spc="-1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US" sz="1100">
                <a:solidFill>
                  <a:srgbClr val="080827"/>
                </a:solidFill>
                <a:latin typeface="Aktiv Grotesk"/>
                <a:cs typeface="Aktiv Grotesk"/>
              </a:rPr>
              <a:t>all</a:t>
            </a:r>
            <a:r>
              <a:rPr lang="en-US" sz="1100" spc="-15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US" sz="1100">
                <a:solidFill>
                  <a:srgbClr val="080827"/>
                </a:solidFill>
                <a:latin typeface="Aktiv Grotesk"/>
                <a:cs typeface="Aktiv Grotesk"/>
              </a:rPr>
              <a:t>the</a:t>
            </a:r>
            <a:r>
              <a:rPr lang="en-US" sz="1100" spc="-1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US" sz="1100">
                <a:solidFill>
                  <a:srgbClr val="080827"/>
                </a:solidFill>
                <a:latin typeface="Aktiv Grotesk"/>
                <a:cs typeface="Aktiv Grotesk"/>
              </a:rPr>
              <a:t>key</a:t>
            </a:r>
            <a:r>
              <a:rPr lang="en-US" sz="1100" spc="-1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US" sz="1100">
                <a:solidFill>
                  <a:srgbClr val="080827"/>
                </a:solidFill>
                <a:latin typeface="Aktiv Grotesk"/>
                <a:cs typeface="Aktiv Grotesk"/>
              </a:rPr>
              <a:t>points</a:t>
            </a:r>
            <a:r>
              <a:rPr lang="en-US" sz="1100" spc="-15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US" sz="1100">
                <a:solidFill>
                  <a:srgbClr val="080827"/>
                </a:solidFill>
                <a:latin typeface="Aktiv Grotesk"/>
                <a:cs typeface="Aktiv Grotesk"/>
              </a:rPr>
              <a:t>in</a:t>
            </a:r>
            <a:r>
              <a:rPr lang="en-US" sz="1100" spc="-1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US" sz="1100">
                <a:solidFill>
                  <a:srgbClr val="080827"/>
                </a:solidFill>
                <a:latin typeface="Aktiv Grotesk"/>
                <a:cs typeface="Aktiv Grotesk"/>
              </a:rPr>
              <a:t>your</a:t>
            </a:r>
            <a:r>
              <a:rPr lang="en-US" sz="1100" spc="-1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US" sz="1100">
                <a:solidFill>
                  <a:srgbClr val="080827"/>
                </a:solidFill>
                <a:latin typeface="Aktiv Grotesk"/>
                <a:cs typeface="Aktiv Grotesk"/>
              </a:rPr>
              <a:t>plan.</a:t>
            </a:r>
            <a:r>
              <a:rPr lang="en-US" sz="1100" spc="-15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US" sz="1100">
                <a:solidFill>
                  <a:srgbClr val="080827"/>
                </a:solidFill>
                <a:latin typeface="Aktiv Grotesk"/>
                <a:cs typeface="Aktiv Grotesk"/>
              </a:rPr>
              <a:t>It</a:t>
            </a:r>
            <a:r>
              <a:rPr lang="en-US" sz="1100" spc="-1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US" sz="1100">
                <a:solidFill>
                  <a:srgbClr val="080827"/>
                </a:solidFill>
                <a:latin typeface="Aktiv Grotesk"/>
                <a:cs typeface="Aktiv Grotesk"/>
              </a:rPr>
              <a:t>should</a:t>
            </a:r>
            <a:r>
              <a:rPr lang="en-US" sz="1100" spc="-1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US" sz="1100">
                <a:solidFill>
                  <a:srgbClr val="080827"/>
                </a:solidFill>
                <a:latin typeface="Aktiv Grotesk"/>
                <a:cs typeface="Aktiv Grotesk"/>
              </a:rPr>
              <a:t>give</a:t>
            </a:r>
            <a:r>
              <a:rPr lang="en-US" sz="1100" spc="-15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US" sz="1100">
                <a:solidFill>
                  <a:srgbClr val="080827"/>
                </a:solidFill>
                <a:latin typeface="Aktiv Grotesk"/>
                <a:cs typeface="Aktiv Grotesk"/>
              </a:rPr>
              <a:t>you</a:t>
            </a:r>
            <a:r>
              <a:rPr lang="en-US" sz="1100" spc="-1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US" sz="1100">
                <a:solidFill>
                  <a:srgbClr val="080827"/>
                </a:solidFill>
                <a:latin typeface="Aktiv Grotesk"/>
                <a:cs typeface="Aktiv Grotesk"/>
              </a:rPr>
              <a:t>and</a:t>
            </a:r>
            <a:r>
              <a:rPr lang="en-US" sz="1100" spc="-1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US" sz="1100">
                <a:solidFill>
                  <a:srgbClr val="080827"/>
                </a:solidFill>
                <a:latin typeface="Aktiv Grotesk"/>
                <a:cs typeface="Aktiv Grotesk"/>
              </a:rPr>
              <a:t>others</a:t>
            </a:r>
            <a:r>
              <a:rPr lang="en-US" sz="1100" spc="-1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US" sz="1100" spc="-50">
                <a:solidFill>
                  <a:srgbClr val="080827"/>
                </a:solidFill>
                <a:latin typeface="Aktiv Grotesk"/>
                <a:cs typeface="Aktiv Grotesk"/>
              </a:rPr>
              <a:t>a</a:t>
            </a:r>
            <a:r>
              <a:rPr lang="en-US" sz="1100">
                <a:solidFill>
                  <a:srgbClr val="080827"/>
                </a:solidFill>
                <a:latin typeface="Aktiv Grotesk"/>
                <a:cs typeface="Aktiv Grotesk"/>
              </a:rPr>
              <a:t> good</a:t>
            </a:r>
            <a:r>
              <a:rPr lang="en-US" sz="1100" spc="-2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US" sz="1100">
                <a:solidFill>
                  <a:srgbClr val="080827"/>
                </a:solidFill>
                <a:latin typeface="Aktiv Grotesk"/>
                <a:cs typeface="Aktiv Grotesk"/>
              </a:rPr>
              <a:t>understanding</a:t>
            </a:r>
            <a:r>
              <a:rPr lang="en-US" sz="1100" spc="-5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US" sz="1100">
                <a:solidFill>
                  <a:srgbClr val="080827"/>
                </a:solidFill>
                <a:latin typeface="Aktiv Grotesk"/>
                <a:cs typeface="Aktiv Grotesk"/>
              </a:rPr>
              <a:t>of</a:t>
            </a:r>
            <a:r>
              <a:rPr lang="en-US" sz="1100" spc="-5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US" sz="1100">
                <a:solidFill>
                  <a:srgbClr val="080827"/>
                </a:solidFill>
                <a:latin typeface="Aktiv Grotesk"/>
                <a:cs typeface="Aktiv Grotesk"/>
              </a:rPr>
              <a:t>what</a:t>
            </a:r>
            <a:r>
              <a:rPr lang="en-US" sz="1100" spc="-5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US" sz="1100">
                <a:solidFill>
                  <a:srgbClr val="080827"/>
                </a:solidFill>
                <a:latin typeface="Aktiv Grotesk"/>
                <a:cs typeface="Aktiv Grotesk"/>
              </a:rPr>
              <a:t>you’re</a:t>
            </a:r>
            <a:r>
              <a:rPr lang="en-US" sz="1100" spc="-5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US" sz="1100">
                <a:solidFill>
                  <a:srgbClr val="080827"/>
                </a:solidFill>
                <a:latin typeface="Aktiv Grotesk"/>
                <a:cs typeface="Aktiv Grotesk"/>
              </a:rPr>
              <a:t>going</a:t>
            </a:r>
            <a:r>
              <a:rPr lang="en-US" sz="1100" spc="-5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US" sz="110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lang="en-US" sz="1100" spc="-5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US" sz="1100">
                <a:solidFill>
                  <a:srgbClr val="080827"/>
                </a:solidFill>
                <a:latin typeface="Aktiv Grotesk"/>
                <a:cs typeface="Aktiv Grotesk"/>
              </a:rPr>
              <a:t>do</a:t>
            </a:r>
            <a:r>
              <a:rPr lang="en-US" sz="1100" spc="-1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US" sz="1100">
                <a:solidFill>
                  <a:srgbClr val="080827"/>
                </a:solidFill>
                <a:latin typeface="Aktiv Grotesk"/>
                <a:cs typeface="Aktiv Grotesk"/>
              </a:rPr>
              <a:t>and</a:t>
            </a:r>
            <a:r>
              <a:rPr lang="en-US" sz="1100" spc="-5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US" sz="1100" spc="-10">
                <a:solidFill>
                  <a:srgbClr val="080827"/>
                </a:solidFill>
                <a:latin typeface="Aktiv Grotesk"/>
                <a:cs typeface="Aktiv Grotesk"/>
              </a:rPr>
              <a:t>why,</a:t>
            </a:r>
            <a:r>
              <a:rPr lang="en-US" sz="1100" spc="-5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US" sz="1100">
                <a:solidFill>
                  <a:srgbClr val="080827"/>
                </a:solidFill>
                <a:latin typeface="Aktiv Grotesk"/>
                <a:cs typeface="Aktiv Grotesk"/>
              </a:rPr>
              <a:t>without</a:t>
            </a:r>
            <a:r>
              <a:rPr lang="en-US" sz="1100" spc="-5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US" sz="1100">
                <a:solidFill>
                  <a:srgbClr val="080827"/>
                </a:solidFill>
                <a:latin typeface="Aktiv Grotesk"/>
                <a:cs typeface="Aktiv Grotesk"/>
              </a:rPr>
              <a:t>going</a:t>
            </a:r>
            <a:r>
              <a:rPr lang="en-US" sz="1100" spc="-5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US" sz="1100">
                <a:solidFill>
                  <a:srgbClr val="080827"/>
                </a:solidFill>
                <a:latin typeface="Aktiv Grotesk"/>
                <a:cs typeface="Aktiv Grotesk"/>
              </a:rPr>
              <a:t>into</a:t>
            </a:r>
            <a:r>
              <a:rPr lang="en-US" sz="1100" spc="-5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US" sz="1100">
                <a:solidFill>
                  <a:srgbClr val="080827"/>
                </a:solidFill>
                <a:latin typeface="Aktiv Grotesk"/>
                <a:cs typeface="Aktiv Grotesk"/>
              </a:rPr>
              <a:t>too</a:t>
            </a:r>
            <a:r>
              <a:rPr lang="en-US" sz="1100" spc="-5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US" sz="1100">
                <a:solidFill>
                  <a:srgbClr val="080827"/>
                </a:solidFill>
                <a:latin typeface="Aktiv Grotesk"/>
                <a:cs typeface="Aktiv Grotesk"/>
              </a:rPr>
              <a:t>much</a:t>
            </a:r>
            <a:r>
              <a:rPr lang="en-US" sz="1100" spc="-5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US" sz="1100" spc="-10">
                <a:solidFill>
                  <a:srgbClr val="080827"/>
                </a:solidFill>
                <a:latin typeface="Aktiv Grotesk"/>
                <a:cs typeface="Aktiv Grotesk"/>
              </a:rPr>
              <a:t>detail.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spc="-10">
                <a:solidFill>
                  <a:srgbClr val="080827"/>
                </a:solidFill>
                <a:latin typeface="Aktiv Grotesk"/>
                <a:cs typeface="Aktiv Grotesk"/>
              </a:rPr>
              <a:t>Increase productivity 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25"/>
              </a:lnSpc>
            </a:pPr>
            <a:fld id="{81D60167-4931-47E6-BA6A-407CBD079E47}" type="slidenum">
              <a:rPr spc="-25" dirty="0"/>
              <a:t>10</a:t>
            </a:fld>
            <a:endParaRPr spc="-25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8605">
              <a:lnSpc>
                <a:spcPct val="100000"/>
              </a:lnSpc>
              <a:spcBef>
                <a:spcPts val="100"/>
              </a:spcBef>
            </a:pPr>
            <a:r>
              <a:rPr dirty="0"/>
              <a:t>Key</a:t>
            </a:r>
            <a:r>
              <a:rPr spc="-15" dirty="0"/>
              <a:t> </a:t>
            </a:r>
            <a:r>
              <a:rPr dirty="0"/>
              <a:t>Marketing</a:t>
            </a:r>
            <a:r>
              <a:rPr spc="-10" dirty="0"/>
              <a:t> Goals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9950" y="1549346"/>
            <a:ext cx="6139815" cy="1775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In</a:t>
            </a:r>
            <a:r>
              <a:rPr sz="1100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this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section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should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contain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key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findings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of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competitor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research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you’ve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conducted.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25" dirty="0">
                <a:solidFill>
                  <a:srgbClr val="080827"/>
                </a:solidFill>
                <a:latin typeface="Aktiv Grotesk"/>
                <a:cs typeface="Aktiv Grotesk"/>
              </a:rPr>
              <a:t>To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be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able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conduct a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full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fact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finding you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can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take our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course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u="sng" dirty="0">
                <a:solidFill>
                  <a:srgbClr val="275B9B"/>
                </a:solidFill>
                <a:uFill>
                  <a:solidFill>
                    <a:srgbClr val="275B9B"/>
                  </a:solidFill>
                </a:uFill>
                <a:latin typeface="Aktiv Grotesk"/>
                <a:cs typeface="Aktiv Grotesk"/>
                <a:hlinkClick r:id="rId2"/>
              </a:rPr>
              <a:t>Beat</a:t>
            </a:r>
            <a:r>
              <a:rPr sz="1100" u="sng" spc="-5" dirty="0">
                <a:solidFill>
                  <a:srgbClr val="275B9B"/>
                </a:solidFill>
                <a:uFill>
                  <a:solidFill>
                    <a:srgbClr val="275B9B"/>
                  </a:solidFill>
                </a:uFill>
                <a:latin typeface="Aktiv Grotesk"/>
                <a:cs typeface="Aktiv Grotesk"/>
                <a:hlinkClick r:id="rId2"/>
              </a:rPr>
              <a:t> </a:t>
            </a:r>
            <a:r>
              <a:rPr sz="1100" u="sng" dirty="0">
                <a:solidFill>
                  <a:srgbClr val="275B9B"/>
                </a:solidFill>
                <a:uFill>
                  <a:solidFill>
                    <a:srgbClr val="275B9B"/>
                  </a:solidFill>
                </a:uFill>
                <a:latin typeface="Aktiv Grotesk"/>
                <a:cs typeface="Aktiv Grotesk"/>
                <a:hlinkClick r:id="rId2"/>
              </a:rPr>
              <a:t>your competitors</a:t>
            </a:r>
            <a:r>
              <a:rPr sz="1100" u="sng" spc="-5" dirty="0">
                <a:solidFill>
                  <a:srgbClr val="275B9B"/>
                </a:solidFill>
                <a:uFill>
                  <a:solidFill>
                    <a:srgbClr val="275B9B"/>
                  </a:solidFill>
                </a:uFill>
                <a:latin typeface="Aktiv Grotesk"/>
                <a:cs typeface="Aktiv Grotesk"/>
                <a:hlinkClick r:id="rId2"/>
              </a:rPr>
              <a:t> </a:t>
            </a:r>
            <a:r>
              <a:rPr sz="1100" u="sng" dirty="0">
                <a:solidFill>
                  <a:srgbClr val="275B9B"/>
                </a:solidFill>
                <a:uFill>
                  <a:solidFill>
                    <a:srgbClr val="275B9B"/>
                  </a:solidFill>
                </a:uFill>
                <a:latin typeface="Aktiv Grotesk"/>
                <a:cs typeface="Aktiv Grotesk"/>
                <a:hlinkClick r:id="rId2"/>
              </a:rPr>
              <a:t>on</a:t>
            </a:r>
            <a:r>
              <a:rPr sz="1100" u="sng" spc="-5" dirty="0">
                <a:solidFill>
                  <a:srgbClr val="275B9B"/>
                </a:solidFill>
                <a:uFill>
                  <a:solidFill>
                    <a:srgbClr val="275B9B"/>
                  </a:solidFill>
                </a:uFill>
                <a:latin typeface="Aktiv Grotesk"/>
                <a:cs typeface="Aktiv Grotesk"/>
                <a:hlinkClick r:id="rId2"/>
              </a:rPr>
              <a:t> </a:t>
            </a:r>
            <a:r>
              <a:rPr sz="1100" u="sng" dirty="0">
                <a:solidFill>
                  <a:srgbClr val="275B9B"/>
                </a:solidFill>
                <a:uFill>
                  <a:solidFill>
                    <a:srgbClr val="275B9B"/>
                  </a:solidFill>
                </a:uFill>
                <a:latin typeface="Aktiv Grotesk"/>
                <a:cs typeface="Aktiv Grotesk"/>
                <a:hlinkClick r:id="rId2"/>
              </a:rPr>
              <a:t>line</a:t>
            </a:r>
            <a:r>
              <a:rPr sz="1100" dirty="0">
                <a:solidFill>
                  <a:srgbClr val="275B9B"/>
                </a:solidFill>
                <a:latin typeface="Aktiv Grotesk"/>
                <a:cs typeface="Aktiv Grotesk"/>
              </a:rPr>
              <a:t> 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which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takes</a:t>
            </a:r>
            <a:r>
              <a:rPr sz="1100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through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how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look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at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what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marketing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your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competitors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are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doing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their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top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landing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pages.</a:t>
            </a:r>
            <a:r>
              <a:rPr sz="1100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Once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have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viewed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this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course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can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fill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in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following:</a:t>
            </a:r>
            <a:endParaRPr sz="1100">
              <a:latin typeface="Aktiv Grotesk"/>
              <a:cs typeface="Aktiv Grotesk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600">
              <a:latin typeface="Aktiv Grotesk"/>
              <a:cs typeface="Aktiv Grotesk"/>
            </a:endParaRPr>
          </a:p>
          <a:p>
            <a:pPr marL="156210" indent="-144145">
              <a:lnSpc>
                <a:spcPct val="100000"/>
              </a:lnSpc>
              <a:buChar char="•"/>
              <a:tabLst>
                <a:tab pos="156845" algn="l"/>
              </a:tabLst>
            </a:pP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channels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your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competitors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are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successfully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using</a:t>
            </a:r>
            <a:endParaRPr sz="1100">
              <a:latin typeface="Aktiv Grotesk"/>
              <a:cs typeface="Aktiv Grotesk"/>
            </a:endParaRPr>
          </a:p>
          <a:p>
            <a:pPr marL="156210" indent="-144145">
              <a:lnSpc>
                <a:spcPct val="100000"/>
              </a:lnSpc>
              <a:spcBef>
                <a:spcPts val="380"/>
              </a:spcBef>
              <a:buChar char="•"/>
              <a:tabLst>
                <a:tab pos="156845" algn="l"/>
              </a:tabLst>
            </a:pP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sources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they’re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getting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their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traffic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20" dirty="0">
                <a:solidFill>
                  <a:srgbClr val="080827"/>
                </a:solidFill>
                <a:latin typeface="Aktiv Grotesk"/>
                <a:cs typeface="Aktiv Grotesk"/>
              </a:rPr>
              <a:t>from</a:t>
            </a:r>
            <a:endParaRPr sz="1100">
              <a:latin typeface="Aktiv Grotesk"/>
              <a:cs typeface="Aktiv Grotesk"/>
            </a:endParaRPr>
          </a:p>
          <a:p>
            <a:pPr marL="156210" indent="-144145">
              <a:lnSpc>
                <a:spcPct val="100000"/>
              </a:lnSpc>
              <a:spcBef>
                <a:spcPts val="380"/>
              </a:spcBef>
              <a:buChar char="•"/>
              <a:tabLst>
                <a:tab pos="156845" algn="l"/>
              </a:tabLst>
            </a:pP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top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products and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pages on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their </a:t>
            </a:r>
            <a:r>
              <a:rPr sz="1100" spc="-20" dirty="0">
                <a:solidFill>
                  <a:srgbClr val="080827"/>
                </a:solidFill>
                <a:latin typeface="Aktiv Grotesk"/>
                <a:cs typeface="Aktiv Grotesk"/>
              </a:rPr>
              <a:t>sites</a:t>
            </a:r>
            <a:endParaRPr sz="1100">
              <a:latin typeface="Aktiv Grotesk"/>
              <a:cs typeface="Aktiv Grotesk"/>
            </a:endParaRPr>
          </a:p>
          <a:p>
            <a:pPr marL="156210" indent="-144145">
              <a:lnSpc>
                <a:spcPct val="100000"/>
              </a:lnSpc>
              <a:spcBef>
                <a:spcPts val="380"/>
              </a:spcBef>
              <a:buChar char="•"/>
              <a:tabLst>
                <a:tab pos="156845" algn="l"/>
              </a:tabLst>
            </a:pP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kinds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of ads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they’re 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running</a:t>
            </a:r>
            <a:endParaRPr sz="1100">
              <a:latin typeface="Aktiv Grotesk"/>
              <a:cs typeface="Aktiv Grotesk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8605">
              <a:lnSpc>
                <a:spcPct val="100000"/>
              </a:lnSpc>
              <a:spcBef>
                <a:spcPts val="100"/>
              </a:spcBef>
            </a:pPr>
            <a:r>
              <a:rPr dirty="0"/>
              <a:t>Competitor</a:t>
            </a:r>
            <a:r>
              <a:rPr spc="-50" dirty="0"/>
              <a:t> </a:t>
            </a:r>
            <a:r>
              <a:rPr spc="-10" dirty="0"/>
              <a:t>Analysis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2111994" y="4508500"/>
            <a:ext cx="5448300" cy="1908175"/>
            <a:chOff x="2111994" y="7038006"/>
            <a:chExt cx="5448300" cy="1908175"/>
          </a:xfrm>
        </p:grpSpPr>
        <p:sp>
          <p:nvSpPr>
            <p:cNvPr id="5" name="object 5"/>
            <p:cNvSpPr/>
            <p:nvPr/>
          </p:nvSpPr>
          <p:spPr>
            <a:xfrm>
              <a:off x="2111994" y="7038006"/>
              <a:ext cx="5448300" cy="1908175"/>
            </a:xfrm>
            <a:custGeom>
              <a:avLst/>
              <a:gdLst/>
              <a:ahLst/>
              <a:cxnLst/>
              <a:rect l="l" t="t" r="r" b="b"/>
              <a:pathLst>
                <a:path w="5448300" h="1908175">
                  <a:moveTo>
                    <a:pt x="5448007" y="0"/>
                  </a:moveTo>
                  <a:lnTo>
                    <a:pt x="756005" y="0"/>
                  </a:lnTo>
                  <a:lnTo>
                    <a:pt x="708195" y="1487"/>
                  </a:lnTo>
                  <a:lnTo>
                    <a:pt x="661174" y="5890"/>
                  </a:lnTo>
                  <a:lnTo>
                    <a:pt x="615033" y="13120"/>
                  </a:lnTo>
                  <a:lnTo>
                    <a:pt x="569859" y="23088"/>
                  </a:lnTo>
                  <a:lnTo>
                    <a:pt x="525740" y="35706"/>
                  </a:lnTo>
                  <a:lnTo>
                    <a:pt x="482766" y="50886"/>
                  </a:lnTo>
                  <a:lnTo>
                    <a:pt x="441025" y="68539"/>
                  </a:lnTo>
                  <a:lnTo>
                    <a:pt x="400605" y="88576"/>
                  </a:lnTo>
                  <a:lnTo>
                    <a:pt x="361596" y="110908"/>
                  </a:lnTo>
                  <a:lnTo>
                    <a:pt x="324085" y="135448"/>
                  </a:lnTo>
                  <a:lnTo>
                    <a:pt x="288162" y="162106"/>
                  </a:lnTo>
                  <a:lnTo>
                    <a:pt x="253914" y="190794"/>
                  </a:lnTo>
                  <a:lnTo>
                    <a:pt x="221430" y="221424"/>
                  </a:lnTo>
                  <a:lnTo>
                    <a:pt x="190800" y="253907"/>
                  </a:lnTo>
                  <a:lnTo>
                    <a:pt x="162111" y="288154"/>
                  </a:lnTo>
                  <a:lnTo>
                    <a:pt x="135452" y="324077"/>
                  </a:lnTo>
                  <a:lnTo>
                    <a:pt x="110912" y="361587"/>
                  </a:lnTo>
                  <a:lnTo>
                    <a:pt x="88578" y="400596"/>
                  </a:lnTo>
                  <a:lnTo>
                    <a:pt x="68541" y="441014"/>
                  </a:lnTo>
                  <a:lnTo>
                    <a:pt x="50888" y="482755"/>
                  </a:lnTo>
                  <a:lnTo>
                    <a:pt x="35708" y="525729"/>
                  </a:lnTo>
                  <a:lnTo>
                    <a:pt x="23089" y="569847"/>
                  </a:lnTo>
                  <a:lnTo>
                    <a:pt x="13120" y="615021"/>
                  </a:lnTo>
                  <a:lnTo>
                    <a:pt x="5890" y="661162"/>
                  </a:lnTo>
                  <a:lnTo>
                    <a:pt x="1487" y="708182"/>
                  </a:lnTo>
                  <a:lnTo>
                    <a:pt x="0" y="755992"/>
                  </a:lnTo>
                  <a:lnTo>
                    <a:pt x="0" y="1151991"/>
                  </a:lnTo>
                  <a:lnTo>
                    <a:pt x="1487" y="1199802"/>
                  </a:lnTo>
                  <a:lnTo>
                    <a:pt x="5890" y="1246822"/>
                  </a:lnTo>
                  <a:lnTo>
                    <a:pt x="13120" y="1292963"/>
                  </a:lnTo>
                  <a:lnTo>
                    <a:pt x="23089" y="1338138"/>
                  </a:lnTo>
                  <a:lnTo>
                    <a:pt x="35708" y="1382256"/>
                  </a:lnTo>
                  <a:lnTo>
                    <a:pt x="50888" y="1425230"/>
                  </a:lnTo>
                  <a:lnTo>
                    <a:pt x="68541" y="1466971"/>
                  </a:lnTo>
                  <a:lnTo>
                    <a:pt x="88578" y="1507391"/>
                  </a:lnTo>
                  <a:lnTo>
                    <a:pt x="110912" y="1546400"/>
                  </a:lnTo>
                  <a:lnTo>
                    <a:pt x="135452" y="1583911"/>
                  </a:lnTo>
                  <a:lnTo>
                    <a:pt x="162111" y="1619835"/>
                  </a:lnTo>
                  <a:lnTo>
                    <a:pt x="190800" y="1654082"/>
                  </a:lnTo>
                  <a:lnTo>
                    <a:pt x="221430" y="1686566"/>
                  </a:lnTo>
                  <a:lnTo>
                    <a:pt x="253914" y="1717196"/>
                  </a:lnTo>
                  <a:lnTo>
                    <a:pt x="288162" y="1745885"/>
                  </a:lnTo>
                  <a:lnTo>
                    <a:pt x="324085" y="1772544"/>
                  </a:lnTo>
                  <a:lnTo>
                    <a:pt x="361596" y="1797085"/>
                  </a:lnTo>
                  <a:lnTo>
                    <a:pt x="400605" y="1819418"/>
                  </a:lnTo>
                  <a:lnTo>
                    <a:pt x="441025" y="1839455"/>
                  </a:lnTo>
                  <a:lnTo>
                    <a:pt x="482766" y="1857108"/>
                  </a:lnTo>
                  <a:lnTo>
                    <a:pt x="525740" y="1872288"/>
                  </a:lnTo>
                  <a:lnTo>
                    <a:pt x="569859" y="1884907"/>
                  </a:lnTo>
                  <a:lnTo>
                    <a:pt x="615033" y="1894876"/>
                  </a:lnTo>
                  <a:lnTo>
                    <a:pt x="661174" y="1902106"/>
                  </a:lnTo>
                  <a:lnTo>
                    <a:pt x="708195" y="1906509"/>
                  </a:lnTo>
                  <a:lnTo>
                    <a:pt x="756005" y="1907997"/>
                  </a:lnTo>
                  <a:lnTo>
                    <a:pt x="5448007" y="1907997"/>
                  </a:lnTo>
                  <a:lnTo>
                    <a:pt x="5448007" y="0"/>
                  </a:lnTo>
                  <a:close/>
                </a:path>
              </a:pathLst>
            </a:custGeom>
            <a:solidFill>
              <a:srgbClr val="0808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25023" y="8209516"/>
              <a:ext cx="207632" cy="8077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537993" y="7347064"/>
              <a:ext cx="788670" cy="1033780"/>
            </a:xfrm>
            <a:custGeom>
              <a:avLst/>
              <a:gdLst/>
              <a:ahLst/>
              <a:cxnLst/>
              <a:rect l="l" t="t" r="r" b="b"/>
              <a:pathLst>
                <a:path w="788670" h="1033779">
                  <a:moveTo>
                    <a:pt x="97510" y="487146"/>
                  </a:moveTo>
                  <a:lnTo>
                    <a:pt x="90678" y="461645"/>
                  </a:lnTo>
                  <a:lnTo>
                    <a:pt x="0" y="485940"/>
                  </a:lnTo>
                  <a:lnTo>
                    <a:pt x="6845" y="511441"/>
                  </a:lnTo>
                  <a:lnTo>
                    <a:pt x="97510" y="487146"/>
                  </a:lnTo>
                  <a:close/>
                </a:path>
                <a:path w="788670" h="1033779">
                  <a:moveTo>
                    <a:pt x="97510" y="300913"/>
                  </a:moveTo>
                  <a:lnTo>
                    <a:pt x="6845" y="276606"/>
                  </a:lnTo>
                  <a:lnTo>
                    <a:pt x="0" y="302120"/>
                  </a:lnTo>
                  <a:lnTo>
                    <a:pt x="90678" y="326415"/>
                  </a:lnTo>
                  <a:lnTo>
                    <a:pt x="97510" y="300913"/>
                  </a:lnTo>
                  <a:close/>
                </a:path>
                <a:path w="788670" h="1033779">
                  <a:moveTo>
                    <a:pt x="183807" y="165125"/>
                  </a:moveTo>
                  <a:lnTo>
                    <a:pt x="117436" y="98742"/>
                  </a:lnTo>
                  <a:lnTo>
                    <a:pt x="98767" y="117411"/>
                  </a:lnTo>
                  <a:lnTo>
                    <a:pt x="165138" y="183794"/>
                  </a:lnTo>
                  <a:lnTo>
                    <a:pt x="183807" y="165125"/>
                  </a:lnTo>
                  <a:close/>
                </a:path>
                <a:path w="788670" h="1033779">
                  <a:moveTo>
                    <a:pt x="326428" y="90678"/>
                  </a:moveTo>
                  <a:lnTo>
                    <a:pt x="302133" y="0"/>
                  </a:lnTo>
                  <a:lnTo>
                    <a:pt x="276618" y="6832"/>
                  </a:lnTo>
                  <a:lnTo>
                    <a:pt x="300913" y="97510"/>
                  </a:lnTo>
                  <a:lnTo>
                    <a:pt x="326428" y="90678"/>
                  </a:lnTo>
                  <a:close/>
                </a:path>
                <a:path w="788670" h="1033779">
                  <a:moveTo>
                    <a:pt x="345262" y="412851"/>
                  </a:moveTo>
                  <a:lnTo>
                    <a:pt x="341934" y="396455"/>
                  </a:lnTo>
                  <a:lnTo>
                    <a:pt x="332879" y="383032"/>
                  </a:lnTo>
                  <a:lnTo>
                    <a:pt x="319468" y="373989"/>
                  </a:lnTo>
                  <a:lnTo>
                    <a:pt x="303060" y="370662"/>
                  </a:lnTo>
                  <a:lnTo>
                    <a:pt x="286639" y="373989"/>
                  </a:lnTo>
                  <a:lnTo>
                    <a:pt x="273227" y="383044"/>
                  </a:lnTo>
                  <a:lnTo>
                    <a:pt x="264172" y="396455"/>
                  </a:lnTo>
                  <a:lnTo>
                    <a:pt x="260858" y="412864"/>
                  </a:lnTo>
                  <a:lnTo>
                    <a:pt x="264172" y="429272"/>
                  </a:lnTo>
                  <a:lnTo>
                    <a:pt x="273227" y="442683"/>
                  </a:lnTo>
                  <a:lnTo>
                    <a:pt x="286639" y="451739"/>
                  </a:lnTo>
                  <a:lnTo>
                    <a:pt x="303060" y="455053"/>
                  </a:lnTo>
                  <a:lnTo>
                    <a:pt x="345262" y="455053"/>
                  </a:lnTo>
                  <a:lnTo>
                    <a:pt x="345262" y="412851"/>
                  </a:lnTo>
                  <a:close/>
                </a:path>
                <a:path w="788670" h="1033779">
                  <a:moveTo>
                    <a:pt x="418807" y="472655"/>
                  </a:moveTo>
                  <a:lnTo>
                    <a:pt x="362851" y="472655"/>
                  </a:lnTo>
                  <a:lnTo>
                    <a:pt x="362851" y="732116"/>
                  </a:lnTo>
                  <a:lnTo>
                    <a:pt x="418807" y="732116"/>
                  </a:lnTo>
                  <a:lnTo>
                    <a:pt x="418807" y="472655"/>
                  </a:lnTo>
                  <a:close/>
                </a:path>
                <a:path w="788670" h="1033779">
                  <a:moveTo>
                    <a:pt x="494652" y="808583"/>
                  </a:moveTo>
                  <a:lnTo>
                    <a:pt x="287020" y="808583"/>
                  </a:lnTo>
                  <a:lnTo>
                    <a:pt x="287020" y="840359"/>
                  </a:lnTo>
                  <a:lnTo>
                    <a:pt x="494652" y="840359"/>
                  </a:lnTo>
                  <a:lnTo>
                    <a:pt x="494652" y="808583"/>
                  </a:lnTo>
                  <a:close/>
                </a:path>
                <a:path w="788670" h="1033779">
                  <a:moveTo>
                    <a:pt x="494652" y="753389"/>
                  </a:moveTo>
                  <a:lnTo>
                    <a:pt x="287020" y="753389"/>
                  </a:lnTo>
                  <a:lnTo>
                    <a:pt x="287020" y="785164"/>
                  </a:lnTo>
                  <a:lnTo>
                    <a:pt x="494652" y="785164"/>
                  </a:lnTo>
                  <a:lnTo>
                    <a:pt x="494652" y="753389"/>
                  </a:lnTo>
                  <a:close/>
                </a:path>
                <a:path w="788670" h="1033779">
                  <a:moveTo>
                    <a:pt x="511454" y="6832"/>
                  </a:moveTo>
                  <a:lnTo>
                    <a:pt x="485952" y="0"/>
                  </a:lnTo>
                  <a:lnTo>
                    <a:pt x="461645" y="90678"/>
                  </a:lnTo>
                  <a:lnTo>
                    <a:pt x="487159" y="97510"/>
                  </a:lnTo>
                  <a:lnTo>
                    <a:pt x="511454" y="6832"/>
                  </a:lnTo>
                  <a:close/>
                </a:path>
                <a:path w="788670" h="1033779">
                  <a:moveTo>
                    <a:pt x="520814" y="412851"/>
                  </a:moveTo>
                  <a:lnTo>
                    <a:pt x="517486" y="396455"/>
                  </a:lnTo>
                  <a:lnTo>
                    <a:pt x="508431" y="383032"/>
                  </a:lnTo>
                  <a:lnTo>
                    <a:pt x="495020" y="373989"/>
                  </a:lnTo>
                  <a:lnTo>
                    <a:pt x="478624" y="370662"/>
                  </a:lnTo>
                  <a:lnTo>
                    <a:pt x="462203" y="373989"/>
                  </a:lnTo>
                  <a:lnTo>
                    <a:pt x="448792" y="383044"/>
                  </a:lnTo>
                  <a:lnTo>
                    <a:pt x="439737" y="396455"/>
                  </a:lnTo>
                  <a:lnTo>
                    <a:pt x="436422" y="412851"/>
                  </a:lnTo>
                  <a:lnTo>
                    <a:pt x="436422" y="455053"/>
                  </a:lnTo>
                  <a:lnTo>
                    <a:pt x="478624" y="455053"/>
                  </a:lnTo>
                  <a:lnTo>
                    <a:pt x="495020" y="451739"/>
                  </a:lnTo>
                  <a:lnTo>
                    <a:pt x="508431" y="442683"/>
                  </a:lnTo>
                  <a:lnTo>
                    <a:pt x="517486" y="429272"/>
                  </a:lnTo>
                  <a:lnTo>
                    <a:pt x="520814" y="412851"/>
                  </a:lnTo>
                  <a:close/>
                </a:path>
                <a:path w="788670" h="1033779">
                  <a:moveTo>
                    <a:pt x="640613" y="1001572"/>
                  </a:moveTo>
                  <a:lnTo>
                    <a:pt x="141046" y="1001572"/>
                  </a:lnTo>
                  <a:lnTo>
                    <a:pt x="141046" y="1033348"/>
                  </a:lnTo>
                  <a:lnTo>
                    <a:pt x="640613" y="1033348"/>
                  </a:lnTo>
                  <a:lnTo>
                    <a:pt x="640613" y="1001572"/>
                  </a:lnTo>
                  <a:close/>
                </a:path>
                <a:path w="788670" h="1033779">
                  <a:moveTo>
                    <a:pt x="640613" y="391477"/>
                  </a:moveTo>
                  <a:lnTo>
                    <a:pt x="637222" y="353072"/>
                  </a:lnTo>
                  <a:lnTo>
                    <a:pt x="636562" y="345567"/>
                  </a:lnTo>
                  <a:lnTo>
                    <a:pt x="624903" y="302399"/>
                  </a:lnTo>
                  <a:lnTo>
                    <a:pt x="606361" y="262737"/>
                  </a:lnTo>
                  <a:lnTo>
                    <a:pt x="581647" y="227342"/>
                  </a:lnTo>
                  <a:lnTo>
                    <a:pt x="551484" y="196938"/>
                  </a:lnTo>
                  <a:lnTo>
                    <a:pt x="516597" y="172288"/>
                  </a:lnTo>
                  <a:lnTo>
                    <a:pt x="477710" y="154127"/>
                  </a:lnTo>
                  <a:lnTo>
                    <a:pt x="435546" y="143205"/>
                  </a:lnTo>
                  <a:lnTo>
                    <a:pt x="390829" y="140271"/>
                  </a:lnTo>
                  <a:lnTo>
                    <a:pt x="346100" y="143205"/>
                  </a:lnTo>
                  <a:lnTo>
                    <a:pt x="303936" y="154127"/>
                  </a:lnTo>
                  <a:lnTo>
                    <a:pt x="265049" y="172288"/>
                  </a:lnTo>
                  <a:lnTo>
                    <a:pt x="230174" y="196938"/>
                  </a:lnTo>
                  <a:lnTo>
                    <a:pt x="200012" y="227342"/>
                  </a:lnTo>
                  <a:lnTo>
                    <a:pt x="175298" y="262737"/>
                  </a:lnTo>
                  <a:lnTo>
                    <a:pt x="156756" y="302399"/>
                  </a:lnTo>
                  <a:lnTo>
                    <a:pt x="145097" y="345567"/>
                  </a:lnTo>
                  <a:lnTo>
                    <a:pt x="141058" y="391477"/>
                  </a:lnTo>
                  <a:lnTo>
                    <a:pt x="146456" y="444411"/>
                  </a:lnTo>
                  <a:lnTo>
                    <a:pt x="161925" y="493458"/>
                  </a:lnTo>
                  <a:lnTo>
                    <a:pt x="186321" y="537476"/>
                  </a:lnTo>
                  <a:lnTo>
                    <a:pt x="246888" y="608495"/>
                  </a:lnTo>
                  <a:lnTo>
                    <a:pt x="268465" y="646645"/>
                  </a:lnTo>
                  <a:lnTo>
                    <a:pt x="282194" y="688327"/>
                  </a:lnTo>
                  <a:lnTo>
                    <a:pt x="287020" y="732116"/>
                  </a:lnTo>
                  <a:lnTo>
                    <a:pt x="345249" y="732116"/>
                  </a:lnTo>
                  <a:lnTo>
                    <a:pt x="345249" y="472655"/>
                  </a:lnTo>
                  <a:lnTo>
                    <a:pt x="303060" y="472655"/>
                  </a:lnTo>
                  <a:lnTo>
                    <a:pt x="279793" y="467956"/>
                  </a:lnTo>
                  <a:lnTo>
                    <a:pt x="260781" y="455129"/>
                  </a:lnTo>
                  <a:lnTo>
                    <a:pt x="247954" y="436118"/>
                  </a:lnTo>
                  <a:lnTo>
                    <a:pt x="243255" y="412851"/>
                  </a:lnTo>
                  <a:lnTo>
                    <a:pt x="247954" y="389623"/>
                  </a:lnTo>
                  <a:lnTo>
                    <a:pt x="260794" y="370611"/>
                  </a:lnTo>
                  <a:lnTo>
                    <a:pt x="279806" y="357784"/>
                  </a:lnTo>
                  <a:lnTo>
                    <a:pt x="303060" y="353072"/>
                  </a:lnTo>
                  <a:lnTo>
                    <a:pt x="326301" y="357784"/>
                  </a:lnTo>
                  <a:lnTo>
                    <a:pt x="345313" y="370611"/>
                  </a:lnTo>
                  <a:lnTo>
                    <a:pt x="358140" y="389623"/>
                  </a:lnTo>
                  <a:lnTo>
                    <a:pt x="362839" y="412851"/>
                  </a:lnTo>
                  <a:lnTo>
                    <a:pt x="362851" y="455053"/>
                  </a:lnTo>
                  <a:lnTo>
                    <a:pt x="418820" y="455053"/>
                  </a:lnTo>
                  <a:lnTo>
                    <a:pt x="418820" y="412851"/>
                  </a:lnTo>
                  <a:lnTo>
                    <a:pt x="423519" y="389623"/>
                  </a:lnTo>
                  <a:lnTo>
                    <a:pt x="436346" y="370611"/>
                  </a:lnTo>
                  <a:lnTo>
                    <a:pt x="455358" y="357784"/>
                  </a:lnTo>
                  <a:lnTo>
                    <a:pt x="478624" y="353072"/>
                  </a:lnTo>
                  <a:lnTo>
                    <a:pt x="501865" y="357784"/>
                  </a:lnTo>
                  <a:lnTo>
                    <a:pt x="520877" y="370611"/>
                  </a:lnTo>
                  <a:lnTo>
                    <a:pt x="533704" y="389623"/>
                  </a:lnTo>
                  <a:lnTo>
                    <a:pt x="538416" y="412864"/>
                  </a:lnTo>
                  <a:lnTo>
                    <a:pt x="533704" y="436118"/>
                  </a:lnTo>
                  <a:lnTo>
                    <a:pt x="520877" y="455129"/>
                  </a:lnTo>
                  <a:lnTo>
                    <a:pt x="501865" y="467956"/>
                  </a:lnTo>
                  <a:lnTo>
                    <a:pt x="478624" y="472655"/>
                  </a:lnTo>
                  <a:lnTo>
                    <a:pt x="436422" y="472655"/>
                  </a:lnTo>
                  <a:lnTo>
                    <a:pt x="436422" y="732116"/>
                  </a:lnTo>
                  <a:lnTo>
                    <a:pt x="494652" y="732116"/>
                  </a:lnTo>
                  <a:lnTo>
                    <a:pt x="499465" y="688327"/>
                  </a:lnTo>
                  <a:lnTo>
                    <a:pt x="513194" y="646645"/>
                  </a:lnTo>
                  <a:lnTo>
                    <a:pt x="534771" y="608495"/>
                  </a:lnTo>
                  <a:lnTo>
                    <a:pt x="595337" y="537476"/>
                  </a:lnTo>
                  <a:lnTo>
                    <a:pt x="619734" y="493458"/>
                  </a:lnTo>
                  <a:lnTo>
                    <a:pt x="635203" y="444411"/>
                  </a:lnTo>
                  <a:lnTo>
                    <a:pt x="640613" y="391477"/>
                  </a:lnTo>
                  <a:close/>
                </a:path>
                <a:path w="788670" h="1033779">
                  <a:moveTo>
                    <a:pt x="689317" y="117411"/>
                  </a:moveTo>
                  <a:lnTo>
                    <a:pt x="670648" y="98742"/>
                  </a:lnTo>
                  <a:lnTo>
                    <a:pt x="604266" y="165125"/>
                  </a:lnTo>
                  <a:lnTo>
                    <a:pt x="622935" y="183794"/>
                  </a:lnTo>
                  <a:lnTo>
                    <a:pt x="689317" y="117411"/>
                  </a:lnTo>
                  <a:close/>
                </a:path>
                <a:path w="788670" h="1033779">
                  <a:moveTo>
                    <a:pt x="788060" y="485940"/>
                  </a:moveTo>
                  <a:lnTo>
                    <a:pt x="697395" y="461645"/>
                  </a:lnTo>
                  <a:lnTo>
                    <a:pt x="690562" y="487146"/>
                  </a:lnTo>
                  <a:lnTo>
                    <a:pt x="781227" y="511441"/>
                  </a:lnTo>
                  <a:lnTo>
                    <a:pt x="788060" y="485940"/>
                  </a:lnTo>
                  <a:close/>
                </a:path>
                <a:path w="788670" h="1033779">
                  <a:moveTo>
                    <a:pt x="788060" y="302120"/>
                  </a:moveTo>
                  <a:lnTo>
                    <a:pt x="781227" y="276606"/>
                  </a:lnTo>
                  <a:lnTo>
                    <a:pt x="690562" y="300913"/>
                  </a:lnTo>
                  <a:lnTo>
                    <a:pt x="697395" y="326415"/>
                  </a:lnTo>
                  <a:lnTo>
                    <a:pt x="788060" y="3021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2655912" y="5192328"/>
            <a:ext cx="4333240" cy="9366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78535" marR="5080" algn="just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Pink</a:t>
            </a:r>
            <a:r>
              <a:rPr sz="1100" b="1" spc="-2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Elephant</a:t>
            </a:r>
            <a:r>
              <a:rPr sz="1100" b="1" spc="-1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Media</a:t>
            </a:r>
            <a:r>
              <a:rPr sz="1100" b="1" spc="-2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have</a:t>
            </a:r>
            <a:r>
              <a:rPr sz="1100" b="1" spc="-1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a</a:t>
            </a:r>
            <a:r>
              <a:rPr sz="1100" b="1" spc="-2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training</a:t>
            </a:r>
            <a:r>
              <a:rPr sz="1100" b="1" spc="-1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course</a:t>
            </a:r>
            <a:r>
              <a:rPr sz="1100" b="1" spc="-2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on</a:t>
            </a:r>
            <a:r>
              <a:rPr sz="1100" b="1" spc="-1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spc="-25" dirty="0">
                <a:solidFill>
                  <a:srgbClr val="FFFFFF"/>
                </a:solidFill>
                <a:latin typeface="Aktiv Grotesk"/>
                <a:cs typeface="Aktiv Grotesk"/>
              </a:rPr>
              <a:t>how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to</a:t>
            </a:r>
            <a:r>
              <a:rPr sz="1100" b="1" spc="-1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beat</a:t>
            </a:r>
            <a:r>
              <a:rPr sz="1100" b="1" spc="-1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your</a:t>
            </a:r>
            <a:r>
              <a:rPr sz="1100" b="1" spc="-10" dirty="0">
                <a:solidFill>
                  <a:srgbClr val="FFFFFF"/>
                </a:solidFill>
                <a:latin typeface="Aktiv Grotesk"/>
                <a:cs typeface="Aktiv Grotesk"/>
              </a:rPr>
              <a:t> competitors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on</a:t>
            </a:r>
            <a:r>
              <a:rPr sz="1100" b="1" spc="-1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line</a:t>
            </a:r>
            <a:r>
              <a:rPr sz="1100" b="1" spc="-1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by</a:t>
            </a:r>
            <a:r>
              <a:rPr sz="1100" b="1" spc="-1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spying</a:t>
            </a:r>
            <a:r>
              <a:rPr sz="1100" b="1" spc="-1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on</a:t>
            </a:r>
            <a:r>
              <a:rPr sz="1100" b="1" spc="-1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spc="-20" dirty="0">
                <a:solidFill>
                  <a:srgbClr val="FFFFFF"/>
                </a:solidFill>
                <a:latin typeface="Aktiv Grotesk"/>
                <a:cs typeface="Aktiv Grotesk"/>
              </a:rPr>
              <a:t>their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digital</a:t>
            </a:r>
            <a:r>
              <a:rPr sz="1100" b="1" spc="-1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foot</a:t>
            </a:r>
            <a:r>
              <a:rPr sz="1100" b="1" spc="-1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print.</a:t>
            </a:r>
            <a:r>
              <a:rPr sz="1100" b="1" spc="-1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spc="-40" dirty="0">
                <a:solidFill>
                  <a:srgbClr val="FFFFFF"/>
                </a:solidFill>
                <a:latin typeface="Aktiv Grotesk"/>
                <a:cs typeface="Aktiv Grotesk"/>
              </a:rPr>
              <a:t>Take</a:t>
            </a:r>
            <a:r>
              <a:rPr sz="1100" b="1" spc="-1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the</a:t>
            </a:r>
            <a:r>
              <a:rPr sz="1100" b="1" spc="-1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course</a:t>
            </a:r>
            <a:r>
              <a:rPr sz="1100" b="1" spc="-1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u="sng" spc="-10" dirty="0">
                <a:solidFill>
                  <a:srgbClr val="275B9B"/>
                </a:solidFill>
                <a:uFill>
                  <a:solidFill>
                    <a:srgbClr val="275B9B"/>
                  </a:solidFill>
                </a:uFill>
                <a:latin typeface="Aktiv Grotesk"/>
                <a:cs typeface="Aktiv Grotesk"/>
                <a:hlinkClick r:id="rId2"/>
              </a:rPr>
              <a:t>here.</a:t>
            </a:r>
            <a:endParaRPr sz="1100">
              <a:latin typeface="Aktiv Grotesk"/>
              <a:cs typeface="Aktiv Grotesk"/>
            </a:endParaRPr>
          </a:p>
          <a:p>
            <a:pPr>
              <a:lnSpc>
                <a:spcPct val="100000"/>
              </a:lnSpc>
            </a:pPr>
            <a:endParaRPr sz="1100">
              <a:latin typeface="Aktiv Grotesk"/>
              <a:cs typeface="Aktiv Grotesk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500" b="1" dirty="0">
                <a:solidFill>
                  <a:srgbClr val="FFFFFF"/>
                </a:solidFill>
                <a:latin typeface="Antonio"/>
                <a:cs typeface="Antonio"/>
              </a:rPr>
              <a:t>PRO </a:t>
            </a:r>
            <a:r>
              <a:rPr sz="1500" b="1" spc="-25" dirty="0">
                <a:solidFill>
                  <a:srgbClr val="FFFFFF"/>
                </a:solidFill>
                <a:latin typeface="Antonio"/>
                <a:cs typeface="Antonio"/>
              </a:rPr>
              <a:t>TIP</a:t>
            </a:r>
            <a:endParaRPr sz="1500">
              <a:latin typeface="Antonio"/>
              <a:cs typeface="Antonio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25"/>
              </a:lnSpc>
            </a:pPr>
            <a:fld id="{81D60167-4931-47E6-BA6A-407CBD079E47}" type="slidenum">
              <a:rPr spc="-25" dirty="0"/>
              <a:t>11</a:t>
            </a:fld>
            <a:endParaRPr spc="-25" dirty="0"/>
          </a:p>
        </p:txBody>
      </p:sp>
      <p:pic>
        <p:nvPicPr>
          <p:cNvPr id="11" name="Picture 10" descr="A picture containing shape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E483198E-5D8B-2118-E86E-CBA737D58E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75455"/>
            <a:ext cx="7556500" cy="281794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722655" y="1602003"/>
          <a:ext cx="6104890" cy="58762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524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524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24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501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ktiv Grotesk"/>
                          <a:cs typeface="Aktiv Grotesk"/>
                        </a:rPr>
                        <a:t>Strengths</a:t>
                      </a:r>
                      <a:endParaRPr sz="1400">
                        <a:latin typeface="Aktiv Grotesk"/>
                        <a:cs typeface="Aktiv Grotesk"/>
                      </a:endParaRPr>
                    </a:p>
                  </a:txBody>
                  <a:tcPr marL="0" marR="0" marT="4445" marB="0">
                    <a:lnR w="12700">
                      <a:solidFill>
                        <a:srgbClr val="D9D4D4"/>
                      </a:solidFill>
                      <a:prstDash val="solid"/>
                    </a:lnR>
                    <a:solidFill>
                      <a:srgbClr val="E21B6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501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ktiv Grotesk"/>
                          <a:cs typeface="Aktiv Grotesk"/>
                        </a:rPr>
                        <a:t>Weaknesses</a:t>
                      </a:r>
                      <a:endParaRPr sz="1400">
                        <a:latin typeface="Aktiv Grotesk"/>
                        <a:cs typeface="Aktiv Grotesk"/>
                      </a:endParaRPr>
                    </a:p>
                  </a:txBody>
                  <a:tcPr marL="0" marR="0" marT="4445" marB="0">
                    <a:lnL w="12700">
                      <a:solidFill>
                        <a:srgbClr val="D9D4D4"/>
                      </a:solidFill>
                      <a:prstDash val="solid"/>
                    </a:lnL>
                    <a:solidFill>
                      <a:srgbClr val="E21B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90345">
                <a:tc>
                  <a:txBody>
                    <a:bodyPr/>
                    <a:lstStyle/>
                    <a:p>
                      <a:pPr marL="50165" marR="1584325">
                        <a:lnSpc>
                          <a:spcPct val="200000"/>
                        </a:lnSpc>
                        <a:spcBef>
                          <a:spcPts val="775"/>
                        </a:spcBef>
                      </a:pPr>
                      <a:r>
                        <a:rPr sz="1200" dirty="0">
                          <a:latin typeface="Aktiv Grotesk"/>
                          <a:cs typeface="Aktiv Grotesk"/>
                        </a:rPr>
                        <a:t>What</a:t>
                      </a:r>
                      <a:r>
                        <a:rPr sz="1200" spc="-2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we’re</a:t>
                      </a:r>
                      <a:r>
                        <a:rPr sz="1200" spc="-2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good</a:t>
                      </a:r>
                      <a:r>
                        <a:rPr sz="1200" spc="-2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spc="-25" dirty="0">
                          <a:latin typeface="Aktiv Grotesk"/>
                          <a:cs typeface="Aktiv Grotesk"/>
                        </a:rPr>
                        <a:t>at?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What’s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working?</a:t>
                      </a:r>
                      <a:endParaRPr sz="1200">
                        <a:latin typeface="Aktiv Grotesk"/>
                        <a:cs typeface="Aktiv Grotesk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501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dirty="0">
                          <a:latin typeface="Aktiv Grotesk"/>
                          <a:cs typeface="Aktiv Grotesk"/>
                        </a:rPr>
                        <a:t>What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our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customers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like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about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spc="-25" dirty="0">
                          <a:latin typeface="Aktiv Grotesk"/>
                          <a:cs typeface="Aktiv Grotesk"/>
                        </a:rPr>
                        <a:t>us?</a:t>
                      </a:r>
                      <a:endParaRPr sz="1200">
                        <a:latin typeface="Aktiv Grotesk"/>
                        <a:cs typeface="Aktiv Grotesk"/>
                      </a:endParaRPr>
                    </a:p>
                  </a:txBody>
                  <a:tcPr marL="0" marR="0" marT="98425" marB="0">
                    <a:lnR w="12700">
                      <a:solidFill>
                        <a:srgbClr val="D9D4D4"/>
                      </a:solidFill>
                      <a:prstDash val="solid"/>
                    </a:lnR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165" marR="165100">
                        <a:lnSpc>
                          <a:spcPct val="200000"/>
                        </a:lnSpc>
                        <a:spcBef>
                          <a:spcPts val="55"/>
                        </a:spcBef>
                      </a:pPr>
                      <a:r>
                        <a:rPr sz="1200" dirty="0">
                          <a:latin typeface="Aktiv Grotesk"/>
                          <a:cs typeface="Aktiv Grotesk"/>
                        </a:rPr>
                        <a:t>What</a:t>
                      </a:r>
                      <a:r>
                        <a:rPr sz="1200" spc="-1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do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we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need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to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work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harder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spc="-25" dirty="0">
                          <a:latin typeface="Aktiv Grotesk"/>
                          <a:cs typeface="Aktiv Grotesk"/>
                        </a:rPr>
                        <a:t>at?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Where</a:t>
                      </a:r>
                      <a:r>
                        <a:rPr sz="1200" spc="-2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we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are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not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as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strong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as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our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rivals?</a:t>
                      </a:r>
                      <a:endParaRPr sz="1200">
                        <a:latin typeface="Aktiv Grotesk"/>
                        <a:cs typeface="Aktiv Grotesk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50165" marR="2825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dirty="0">
                          <a:latin typeface="Aktiv Grotesk"/>
                          <a:cs typeface="Aktiv Grotesk"/>
                        </a:rPr>
                        <a:t>What</a:t>
                      </a:r>
                      <a:r>
                        <a:rPr sz="1200" spc="-1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can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we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do</a:t>
                      </a:r>
                      <a:r>
                        <a:rPr sz="1200" spc="-1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to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improve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efficiencies internally?</a:t>
                      </a:r>
                      <a:endParaRPr sz="1200">
                        <a:latin typeface="Aktiv Grotesk"/>
                        <a:cs typeface="Aktiv Grotesk"/>
                      </a:endParaRPr>
                    </a:p>
                  </a:txBody>
                  <a:tcPr marL="0" marR="0" marT="6985" marB="0">
                    <a:lnL w="12700">
                      <a:solidFill>
                        <a:srgbClr val="D9D4D4"/>
                      </a:solidFill>
                      <a:prstDash val="solid"/>
                    </a:lnL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6110">
                <a:tc>
                  <a:txBody>
                    <a:bodyPr/>
                    <a:lstStyle/>
                    <a:p>
                      <a:pPr marL="50165" marR="666750">
                        <a:lnSpc>
                          <a:spcPct val="100000"/>
                        </a:lnSpc>
                        <a:spcBef>
                          <a:spcPts val="1000"/>
                        </a:spcBef>
                      </a:pPr>
                      <a:r>
                        <a:rPr sz="1200" dirty="0">
                          <a:latin typeface="Aktiv Grotesk"/>
                          <a:cs typeface="Aktiv Grotesk"/>
                        </a:rPr>
                        <a:t>What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problem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do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we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solve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for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spc="-25" dirty="0">
                          <a:latin typeface="Aktiv Grotesk"/>
                          <a:cs typeface="Aktiv Grotesk"/>
                        </a:rPr>
                        <a:t>our 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customers?</a:t>
                      </a:r>
                      <a:endParaRPr sz="1200">
                        <a:latin typeface="Aktiv Grotesk"/>
                        <a:cs typeface="Aktiv Grotesk"/>
                      </a:endParaRPr>
                    </a:p>
                  </a:txBody>
                  <a:tcPr marL="0" marR="0" marT="127000" marB="0">
                    <a:lnR w="12700">
                      <a:solidFill>
                        <a:srgbClr val="D9D4D4"/>
                      </a:solidFill>
                      <a:prstDash val="solid"/>
                    </a:lnR>
                    <a:lnT w="12700">
                      <a:solidFill>
                        <a:srgbClr val="D9D4D4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0165" marR="198120">
                        <a:lnSpc>
                          <a:spcPct val="100000"/>
                        </a:lnSpc>
                        <a:spcBef>
                          <a:spcPts val="1000"/>
                        </a:spcBef>
                      </a:pPr>
                      <a:r>
                        <a:rPr sz="1200" dirty="0">
                          <a:latin typeface="Aktiv Grotesk"/>
                          <a:cs typeface="Aktiv Grotesk"/>
                        </a:rPr>
                        <a:t>What</a:t>
                      </a:r>
                      <a:r>
                        <a:rPr sz="1200" spc="-1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would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our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clients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say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we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are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not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spc="-25" dirty="0">
                          <a:latin typeface="Aktiv Grotesk"/>
                          <a:cs typeface="Aktiv Grotesk"/>
                        </a:rPr>
                        <a:t>as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good</a:t>
                      </a:r>
                      <a:r>
                        <a:rPr sz="1200" spc="-2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as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they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would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like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us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to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spc="-25" dirty="0">
                          <a:latin typeface="Aktiv Grotesk"/>
                          <a:cs typeface="Aktiv Grotesk"/>
                        </a:rPr>
                        <a:t>be?</a:t>
                      </a:r>
                      <a:endParaRPr sz="1200">
                        <a:latin typeface="Aktiv Grotesk"/>
                        <a:cs typeface="Aktiv Grotesk"/>
                      </a:endParaRPr>
                    </a:p>
                  </a:txBody>
                  <a:tcPr marL="0" marR="0" marT="127000" marB="0">
                    <a:lnL w="12700">
                      <a:solidFill>
                        <a:srgbClr val="D9D4D4"/>
                      </a:solidFill>
                      <a:prstDash val="solid"/>
                    </a:lnL>
                    <a:lnT w="12700">
                      <a:solidFill>
                        <a:srgbClr val="D9D4D4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5160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ktiv Grotesk"/>
                          <a:cs typeface="Aktiv Grotesk"/>
                        </a:rPr>
                        <a:t>Any</a:t>
                      </a:r>
                      <a:r>
                        <a:rPr sz="1200" spc="-2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external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factors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at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play?</a:t>
                      </a:r>
                      <a:endParaRPr sz="1200">
                        <a:latin typeface="Aktiv Grotesk"/>
                        <a:cs typeface="Aktiv Grotesk"/>
                      </a:endParaRPr>
                    </a:p>
                  </a:txBody>
                  <a:tcPr marL="0" marR="0" marT="5715" marB="0">
                    <a:solidFill>
                      <a:srgbClr val="D9D4D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61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50165">
                        <a:lnSpc>
                          <a:spcPct val="100000"/>
                        </a:lnSpc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ktiv Grotesk"/>
                          <a:cs typeface="Aktiv Grotesk"/>
                        </a:rPr>
                        <a:t>Opportunities</a:t>
                      </a:r>
                      <a:endParaRPr sz="1400">
                        <a:latin typeface="Aktiv Grotesk"/>
                        <a:cs typeface="Aktiv Grotesk"/>
                      </a:endParaRPr>
                    </a:p>
                  </a:txBody>
                  <a:tcPr marL="0" marR="0" marT="5715" marB="0">
                    <a:lnR w="12700">
                      <a:solidFill>
                        <a:srgbClr val="D9D4D4"/>
                      </a:solidFill>
                      <a:prstDash val="solid"/>
                    </a:lnR>
                    <a:solidFill>
                      <a:srgbClr val="E21B6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50165">
                        <a:lnSpc>
                          <a:spcPct val="100000"/>
                        </a:lnSpc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ktiv Grotesk"/>
                          <a:cs typeface="Aktiv Grotesk"/>
                        </a:rPr>
                        <a:t>Threats</a:t>
                      </a:r>
                      <a:endParaRPr sz="1400">
                        <a:latin typeface="Aktiv Grotesk"/>
                        <a:cs typeface="Aktiv Grotesk"/>
                      </a:endParaRPr>
                    </a:p>
                  </a:txBody>
                  <a:tcPr marL="0" marR="0" marT="5715" marB="0">
                    <a:lnL w="12700">
                      <a:solidFill>
                        <a:srgbClr val="D9D4D4"/>
                      </a:solidFill>
                      <a:prstDash val="solid"/>
                    </a:lnL>
                    <a:solidFill>
                      <a:srgbClr val="E21B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561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marL="50165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ktiv Grotesk"/>
                          <a:cs typeface="Aktiv Grotesk"/>
                        </a:rPr>
                        <a:t>What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could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we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provide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that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clients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spc="-20" dirty="0">
                          <a:latin typeface="Aktiv Grotesk"/>
                          <a:cs typeface="Aktiv Grotesk"/>
                        </a:rPr>
                        <a:t>want?</a:t>
                      </a:r>
                      <a:endParaRPr sz="1200">
                        <a:latin typeface="Aktiv Grotesk"/>
                        <a:cs typeface="Aktiv Grotesk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50165" marR="2292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dirty="0">
                          <a:latin typeface="Aktiv Grotesk"/>
                          <a:cs typeface="Aktiv Grotesk"/>
                        </a:rPr>
                        <a:t>What our competitors supplying that </a:t>
                      </a:r>
                      <a:r>
                        <a:rPr sz="1200" spc="-25" dirty="0">
                          <a:latin typeface="Aktiv Grotesk"/>
                          <a:cs typeface="Aktiv Grotesk"/>
                        </a:rPr>
                        <a:t>we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could do better than 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them?</a:t>
                      </a:r>
                      <a:endParaRPr sz="1200">
                        <a:latin typeface="Aktiv Grotesk"/>
                        <a:cs typeface="Aktiv Grotesk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50165" marR="167005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ktiv Grotesk"/>
                          <a:cs typeface="Aktiv Grotesk"/>
                        </a:rPr>
                        <a:t>Could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you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team up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with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other 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companies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to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create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a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better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offer?</a:t>
                      </a:r>
                      <a:endParaRPr sz="1200">
                        <a:latin typeface="Aktiv Grotesk"/>
                        <a:cs typeface="Aktiv Grotesk"/>
                      </a:endParaRPr>
                    </a:p>
                  </a:txBody>
                  <a:tcPr marL="0" marR="0" marT="3810" marB="0">
                    <a:lnR w="12700">
                      <a:solidFill>
                        <a:srgbClr val="D9D4D4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50165" marR="343535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ktiv Grotesk"/>
                          <a:cs typeface="Aktiv Grotesk"/>
                        </a:rPr>
                        <a:t>What</a:t>
                      </a:r>
                      <a:r>
                        <a:rPr sz="1200" spc="-2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could</a:t>
                      </a:r>
                      <a:r>
                        <a:rPr sz="1200" spc="-1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prevent</a:t>
                      </a:r>
                      <a:r>
                        <a:rPr sz="1200" spc="-1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us</a:t>
                      </a:r>
                      <a:r>
                        <a:rPr sz="1200" spc="-1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from</a:t>
                      </a:r>
                      <a:r>
                        <a:rPr sz="1200" spc="-1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hitting</a:t>
                      </a:r>
                      <a:r>
                        <a:rPr sz="1200" spc="-1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spc="-25" dirty="0">
                          <a:latin typeface="Aktiv Grotesk"/>
                          <a:cs typeface="Aktiv Grotesk"/>
                        </a:rPr>
                        <a:t>our 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goals?</a:t>
                      </a:r>
                      <a:endParaRPr sz="1200">
                        <a:latin typeface="Aktiv Grotesk"/>
                        <a:cs typeface="Aktiv Grotesk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50165" marR="22415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dirty="0">
                          <a:latin typeface="Aktiv Grotesk"/>
                          <a:cs typeface="Aktiv Grotesk"/>
                        </a:rPr>
                        <a:t>What</a:t>
                      </a:r>
                      <a:r>
                        <a:rPr sz="1200" spc="-2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threats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from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our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competitors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spc="-20" dirty="0">
                          <a:latin typeface="Aktiv Grotesk"/>
                          <a:cs typeface="Aktiv Grotesk"/>
                        </a:rPr>
                        <a:t>(pre-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tend</a:t>
                      </a:r>
                      <a:r>
                        <a:rPr sz="1200" spc="-1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you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are them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trying to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steel </a:t>
                      </a:r>
                      <a:r>
                        <a:rPr sz="1200" spc="-20" dirty="0">
                          <a:latin typeface="Aktiv Grotesk"/>
                          <a:cs typeface="Aktiv Grotesk"/>
                        </a:rPr>
                        <a:t>your 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clients).</a:t>
                      </a:r>
                      <a:endParaRPr sz="1200">
                        <a:latin typeface="Aktiv Grotesk"/>
                        <a:cs typeface="Aktiv Grotesk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50165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ktiv Grotesk"/>
                          <a:cs typeface="Aktiv Grotesk"/>
                        </a:rPr>
                        <a:t>Who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or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what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could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take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your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customers?</a:t>
                      </a:r>
                      <a:endParaRPr sz="1200">
                        <a:latin typeface="Aktiv Grotesk"/>
                        <a:cs typeface="Aktiv Grotesk"/>
                      </a:endParaRPr>
                    </a:p>
                  </a:txBody>
                  <a:tcPr marL="0" marR="0" marT="0" marB="0">
                    <a:lnL w="12700">
                      <a:solidFill>
                        <a:srgbClr val="D9D4D4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25"/>
              </a:lnSpc>
            </a:pPr>
            <a:fld id="{81D60167-4931-47E6-BA6A-407CBD079E47}" type="slidenum">
              <a:rPr spc="-25" dirty="0"/>
              <a:t>12</a:t>
            </a:fld>
            <a:endParaRPr spc="-25" dirty="0"/>
          </a:p>
        </p:txBody>
      </p:sp>
      <p:sp>
        <p:nvSpPr>
          <p:cNvPr id="3" name="object 3"/>
          <p:cNvSpPr txBox="1"/>
          <p:nvPr/>
        </p:nvSpPr>
        <p:spPr>
          <a:xfrm>
            <a:off x="709950" y="752881"/>
            <a:ext cx="1729739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dirty="0">
                <a:solidFill>
                  <a:srgbClr val="E21B6F"/>
                </a:solidFill>
                <a:latin typeface="Antonio"/>
                <a:cs typeface="Antonio"/>
              </a:rPr>
              <a:t>SWOT</a:t>
            </a:r>
            <a:r>
              <a:rPr sz="2500" b="1" spc="-10" dirty="0">
                <a:solidFill>
                  <a:srgbClr val="E21B6F"/>
                </a:solidFill>
                <a:latin typeface="Antonio"/>
                <a:cs typeface="Antonio"/>
              </a:rPr>
              <a:t> Analysis</a:t>
            </a:r>
            <a:endParaRPr sz="2500">
              <a:latin typeface="Antonio"/>
              <a:cs typeface="Antoni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9950" y="1501149"/>
            <a:ext cx="5628640" cy="457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8800"/>
              </a:lnSpc>
              <a:spcBef>
                <a:spcPts val="100"/>
              </a:spcBef>
            </a:pPr>
            <a:r>
              <a:rPr sz="1100" dirty="0">
                <a:solidFill>
                  <a:srgbClr val="E21B6F"/>
                </a:solidFill>
                <a:latin typeface="Aktiv Grotesk"/>
                <a:cs typeface="Aktiv Grotesk"/>
              </a:rPr>
              <a:t>[Company</a:t>
            </a:r>
            <a:r>
              <a:rPr sz="1100" spc="-20" dirty="0">
                <a:solidFill>
                  <a:srgbClr val="E21B6F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E21B6F"/>
                </a:solidFill>
                <a:latin typeface="Aktiv Grotesk"/>
                <a:cs typeface="Aktiv Grotesk"/>
              </a:rPr>
              <a:t>name]</a:t>
            </a:r>
            <a:r>
              <a:rPr sz="1100" spc="-10" dirty="0">
                <a:solidFill>
                  <a:srgbClr val="E21B6F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goal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E21B6F"/>
                </a:solidFill>
                <a:latin typeface="Aktiv Grotesk"/>
                <a:cs typeface="Aktiv Grotesk"/>
              </a:rPr>
              <a:t>[overarching</a:t>
            </a:r>
            <a:r>
              <a:rPr sz="1100" spc="-10" dirty="0">
                <a:solidFill>
                  <a:srgbClr val="E21B6F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E21B6F"/>
                </a:solidFill>
                <a:latin typeface="Aktiv Grotesk"/>
                <a:cs typeface="Aktiv Grotesk"/>
              </a:rPr>
              <a:t>company</a:t>
            </a:r>
            <a:r>
              <a:rPr sz="1100" spc="-5" dirty="0">
                <a:solidFill>
                  <a:srgbClr val="E21B6F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E21B6F"/>
                </a:solidFill>
                <a:latin typeface="Aktiv Grotesk"/>
                <a:cs typeface="Aktiv Grotesk"/>
              </a:rPr>
              <a:t>goal]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.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30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help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business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do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that,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25" dirty="0">
                <a:solidFill>
                  <a:srgbClr val="080827"/>
                </a:solidFill>
                <a:latin typeface="Aktiv Grotesk"/>
                <a:cs typeface="Aktiv Grotesk"/>
              </a:rPr>
              <a:t>our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marketing</a:t>
            </a:r>
            <a:r>
              <a:rPr sz="1100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team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will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pursue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following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initiatives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in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E21B6F"/>
                </a:solidFill>
                <a:latin typeface="Aktiv Grotesk"/>
                <a:cs typeface="Aktiv Grotesk"/>
              </a:rPr>
              <a:t>[current</a:t>
            </a:r>
            <a:r>
              <a:rPr sz="1100" spc="-5" dirty="0">
                <a:solidFill>
                  <a:srgbClr val="E21B6F"/>
                </a:solidFill>
                <a:latin typeface="Aktiv Grotesk"/>
                <a:cs typeface="Aktiv Grotesk"/>
              </a:rPr>
              <a:t> </a:t>
            </a:r>
            <a:r>
              <a:rPr sz="1100" spc="-10" dirty="0">
                <a:solidFill>
                  <a:srgbClr val="E21B6F"/>
                </a:solidFill>
                <a:latin typeface="Aktiv Grotesk"/>
                <a:cs typeface="Aktiv Grotesk"/>
              </a:rPr>
              <a:t>year]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.</a:t>
            </a:r>
            <a:endParaRPr sz="1100">
              <a:latin typeface="Aktiv Grotesk"/>
              <a:cs typeface="Aktiv Grotesk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25"/>
              </a:lnSpc>
            </a:pPr>
            <a:fld id="{81D60167-4931-47E6-BA6A-407CBD079E47}" type="slidenum">
              <a:rPr spc="-25" dirty="0"/>
              <a:t>13</a:t>
            </a:fld>
            <a:endParaRPr spc="-25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8605">
              <a:lnSpc>
                <a:spcPct val="100000"/>
              </a:lnSpc>
              <a:spcBef>
                <a:spcPts val="100"/>
              </a:spcBef>
            </a:pPr>
            <a:r>
              <a:rPr lang="en-US" dirty="0"/>
              <a:t>Company Goals</a:t>
            </a:r>
            <a:endParaRPr spc="-10" dirty="0"/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720001" y="2465997"/>
          <a:ext cx="6104890" cy="41890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524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524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2460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501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ktiv Grotesk"/>
                          <a:cs typeface="Aktiv Grotesk"/>
                        </a:rPr>
                        <a:t>Initiative</a:t>
                      </a:r>
                      <a:r>
                        <a:rPr sz="1400" b="1" spc="-45" dirty="0">
                          <a:solidFill>
                            <a:srgbClr val="FFFFFF"/>
                          </a:solidFill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400" b="1" spc="-50" dirty="0">
                          <a:solidFill>
                            <a:srgbClr val="FFFFFF"/>
                          </a:solidFill>
                          <a:latin typeface="Aktiv Grotesk"/>
                          <a:cs typeface="Aktiv Grotesk"/>
                        </a:rPr>
                        <a:t>1</a:t>
                      </a:r>
                      <a:endParaRPr sz="1400">
                        <a:latin typeface="Aktiv Grotesk"/>
                        <a:cs typeface="Aktiv Grotesk"/>
                      </a:endParaRPr>
                    </a:p>
                  </a:txBody>
                  <a:tcPr marL="0" marR="0" marT="4445" marB="0">
                    <a:solidFill>
                      <a:srgbClr val="E21B6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903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50165">
                        <a:lnSpc>
                          <a:spcPct val="100000"/>
                        </a:lnSpc>
                      </a:pPr>
                      <a:r>
                        <a:rPr sz="1200" spc="-10" dirty="0">
                          <a:latin typeface="Aktiv Grotesk"/>
                          <a:cs typeface="Aktiv Grotesk"/>
                        </a:rPr>
                        <a:t>Description</a:t>
                      </a:r>
                      <a:endParaRPr sz="1200">
                        <a:latin typeface="Aktiv Grotesk"/>
                        <a:cs typeface="Aktiv Grotesk"/>
                      </a:endParaRPr>
                    </a:p>
                  </a:txBody>
                  <a:tcPr marL="0" marR="0" marT="0" marB="0">
                    <a:lnR w="12700">
                      <a:solidFill>
                        <a:srgbClr val="D9D4D4"/>
                      </a:solidFill>
                      <a:prstDash val="solid"/>
                    </a:lnR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50165" marR="257810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ktiv Grotesk"/>
                          <a:cs typeface="Aktiv Grotesk"/>
                        </a:rPr>
                        <a:t>[Example:</a:t>
                      </a:r>
                      <a:r>
                        <a:rPr sz="1200" spc="-1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Over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the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next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12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months,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we’ll</a:t>
                      </a:r>
                      <a:r>
                        <a:rPr sz="1200" spc="-2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work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on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building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a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blog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property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that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becomes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a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go-to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resource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for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spc="-25" dirty="0">
                          <a:latin typeface="Aktiv Grotesk"/>
                          <a:cs typeface="Aktiv Grotesk"/>
                        </a:rPr>
                        <a:t>our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customers’</a:t>
                      </a:r>
                      <a:r>
                        <a:rPr sz="1200" spc="-1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burning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questions –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and </a:t>
                      </a:r>
                      <a:r>
                        <a:rPr sz="1200" spc="-25" dirty="0">
                          <a:latin typeface="Aktiv Grotesk"/>
                          <a:cs typeface="Aktiv Grotesk"/>
                        </a:rPr>
                        <a:t>our</a:t>
                      </a:r>
                      <a:endParaRPr sz="1200">
                        <a:latin typeface="Aktiv Grotesk"/>
                        <a:cs typeface="Aktiv Grotesk"/>
                      </a:endParaRPr>
                    </a:p>
                    <a:p>
                      <a:pPr marL="50165" marR="207645">
                        <a:lnSpc>
                          <a:spcPct val="100000"/>
                        </a:lnSpc>
                      </a:pPr>
                      <a:r>
                        <a:rPr sz="1200" spc="-10" dirty="0">
                          <a:latin typeface="Aktiv Grotesk"/>
                          <a:cs typeface="Aktiv Grotesk"/>
                        </a:rPr>
                        <a:t>number-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one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source</a:t>
                      </a:r>
                      <a:r>
                        <a:rPr sz="1200" spc="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of</a:t>
                      </a:r>
                      <a:r>
                        <a:rPr sz="1200" spc="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leads</a:t>
                      </a:r>
                      <a:r>
                        <a:rPr sz="1200" spc="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month</a:t>
                      </a:r>
                      <a:r>
                        <a:rPr sz="1200" spc="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spc="-25" dirty="0">
                          <a:latin typeface="Aktiv Grotesk"/>
                          <a:cs typeface="Aktiv Grotesk"/>
                        </a:rPr>
                        <a:t>over 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month.]</a:t>
                      </a:r>
                      <a:endParaRPr sz="1200">
                        <a:latin typeface="Aktiv Grotesk"/>
                        <a:cs typeface="Aktiv Grotesk"/>
                      </a:endParaRPr>
                    </a:p>
                  </a:txBody>
                  <a:tcPr marL="0" marR="0" marT="0" marB="0">
                    <a:lnL w="12700">
                      <a:solidFill>
                        <a:srgbClr val="D9D4D4"/>
                      </a:solidFill>
                      <a:prstDash val="solid"/>
                    </a:lnL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074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50165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ktiv Grotesk"/>
                          <a:cs typeface="Aktiv Grotesk"/>
                        </a:rPr>
                        <a:t>Goal of 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initiative</a:t>
                      </a:r>
                      <a:endParaRPr sz="1200">
                        <a:latin typeface="Aktiv Grotesk"/>
                        <a:cs typeface="Aktiv Grotesk"/>
                      </a:endParaRPr>
                    </a:p>
                  </a:txBody>
                  <a:tcPr marL="0" marR="0" marT="0" marB="0">
                    <a:lnR w="12700">
                      <a:solidFill>
                        <a:srgbClr val="D9D4D4"/>
                      </a:solidFill>
                      <a:prstDash val="solid"/>
                    </a:lnR>
                    <a:lnT w="12700">
                      <a:solidFill>
                        <a:srgbClr val="D9D4D4"/>
                      </a:solidFill>
                      <a:prstDash val="solid"/>
                    </a:lnT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50165" marR="142875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ktiv Grotesk"/>
                          <a:cs typeface="Aktiv Grotesk"/>
                        </a:rPr>
                        <a:t>[Example:</a:t>
                      </a:r>
                      <a:r>
                        <a:rPr sz="1200" spc="-3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spc="-30" dirty="0">
                          <a:latin typeface="Aktiv Grotesk"/>
                          <a:cs typeface="Aktiv Grotesk"/>
                        </a:rPr>
                        <a:t>To</a:t>
                      </a:r>
                      <a:r>
                        <a:rPr sz="1200" spc="-2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increase</a:t>
                      </a:r>
                      <a:r>
                        <a:rPr sz="1200" spc="-2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our</a:t>
                      </a:r>
                      <a:r>
                        <a:rPr sz="1200" spc="-2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website’s</a:t>
                      </a:r>
                      <a:r>
                        <a:rPr sz="1200" spc="-20" dirty="0">
                          <a:latin typeface="Aktiv Grotesk"/>
                          <a:cs typeface="Aktiv Grotesk"/>
                        </a:rPr>
                        <a:t> rank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on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Google and create critical top-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of-</a:t>
                      </a:r>
                      <a:r>
                        <a:rPr sz="1200" spc="-20" dirty="0">
                          <a:latin typeface="Aktiv Grotesk"/>
                          <a:cs typeface="Aktiv Grotesk"/>
                        </a:rPr>
                        <a:t>the-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funnel</a:t>
                      </a:r>
                      <a:r>
                        <a:rPr sz="1200" spc="-2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marketing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content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that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helps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spc="-25" dirty="0">
                          <a:latin typeface="Aktiv Grotesk"/>
                          <a:cs typeface="Aktiv Grotesk"/>
                        </a:rPr>
                        <a:t>our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sales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team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start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more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conversations </a:t>
                      </a:r>
                      <a:r>
                        <a:rPr sz="1200" spc="-20" dirty="0">
                          <a:latin typeface="Aktiv Grotesk"/>
                          <a:cs typeface="Aktiv Grotesk"/>
                        </a:rPr>
                        <a:t>with 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prospects.]</a:t>
                      </a:r>
                      <a:endParaRPr sz="1200">
                        <a:latin typeface="Aktiv Grotesk"/>
                        <a:cs typeface="Aktiv Grotesk"/>
                      </a:endParaRPr>
                    </a:p>
                  </a:txBody>
                  <a:tcPr marL="0" marR="0" marT="0" marB="0">
                    <a:lnL w="12700">
                      <a:solidFill>
                        <a:srgbClr val="D9D4D4"/>
                      </a:solidFill>
                      <a:prstDash val="solid"/>
                    </a:lnL>
                    <a:lnT w="12700">
                      <a:solidFill>
                        <a:srgbClr val="D9D4D4"/>
                      </a:solidFill>
                      <a:prstDash val="solid"/>
                    </a:lnT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88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50165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ktiv Grotesk"/>
                          <a:cs typeface="Aktiv Grotesk"/>
                        </a:rPr>
                        <a:t>Metrics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to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measure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success</a:t>
                      </a:r>
                      <a:endParaRPr sz="1200">
                        <a:latin typeface="Aktiv Grotesk"/>
                        <a:cs typeface="Aktiv Grotesk"/>
                      </a:endParaRPr>
                    </a:p>
                  </a:txBody>
                  <a:tcPr marL="0" marR="0" marT="0" marB="0">
                    <a:lnR w="12700">
                      <a:solidFill>
                        <a:srgbClr val="D9D4D4"/>
                      </a:solidFill>
                      <a:prstDash val="solid"/>
                    </a:lnR>
                    <a:lnT w="12700">
                      <a:solidFill>
                        <a:srgbClr val="D9D4D4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50165" marR="81280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ktiv Grotesk"/>
                          <a:cs typeface="Aktiv Grotesk"/>
                        </a:rPr>
                        <a:t>[Example:</a:t>
                      </a:r>
                      <a:r>
                        <a:rPr sz="1200" spc="-2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50,000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organic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page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views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spc="-25" dirty="0">
                          <a:latin typeface="Aktiv Grotesk"/>
                          <a:cs typeface="Aktiv Grotesk"/>
                        </a:rPr>
                        <a:t>per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month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/ 10 content downloads per 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month]</a:t>
                      </a:r>
                      <a:endParaRPr sz="1200">
                        <a:latin typeface="Aktiv Grotesk"/>
                        <a:cs typeface="Aktiv Grotesk"/>
                      </a:endParaRPr>
                    </a:p>
                  </a:txBody>
                  <a:tcPr marL="0" marR="0" marT="0" marB="0">
                    <a:lnL w="12700">
                      <a:solidFill>
                        <a:srgbClr val="D9D4D4"/>
                      </a:solidFill>
                      <a:prstDash val="solid"/>
                    </a:lnL>
                    <a:lnT w="12700">
                      <a:solidFill>
                        <a:srgbClr val="D9D4D4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9950" y="752881"/>
            <a:ext cx="4058900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500" b="1" dirty="0">
                <a:solidFill>
                  <a:srgbClr val="E21B6F"/>
                </a:solidFill>
                <a:latin typeface="Antonio"/>
                <a:cs typeface="Antonio"/>
              </a:rPr>
              <a:t>Company Goals cont.</a:t>
            </a:r>
            <a:endParaRPr sz="2500" dirty="0">
              <a:latin typeface="Antonio"/>
              <a:cs typeface="Antonio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25"/>
              </a:lnSpc>
            </a:pPr>
            <a:fld id="{81D60167-4931-47E6-BA6A-407CBD079E47}" type="slidenum">
              <a:rPr spc="-25" dirty="0"/>
              <a:t>14</a:t>
            </a:fld>
            <a:endParaRPr spc="-25" dirty="0"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737997" y="1526400"/>
          <a:ext cx="6104890" cy="41890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524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524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2460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ktiv Grotesk"/>
                          <a:cs typeface="Aktiv Grotesk"/>
                        </a:rPr>
                        <a:t>Initiative</a:t>
                      </a:r>
                      <a:r>
                        <a:rPr sz="1400" b="1" spc="-45" dirty="0">
                          <a:solidFill>
                            <a:srgbClr val="FFFFFF"/>
                          </a:solidFill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400" b="1" spc="-50" dirty="0">
                          <a:solidFill>
                            <a:srgbClr val="FFFFFF"/>
                          </a:solidFill>
                          <a:latin typeface="Aktiv Grotesk"/>
                          <a:cs typeface="Aktiv Grotesk"/>
                        </a:rPr>
                        <a:t>2</a:t>
                      </a:r>
                      <a:endParaRPr sz="1400">
                        <a:latin typeface="Aktiv Grotesk"/>
                        <a:cs typeface="Aktiv Grotesk"/>
                      </a:endParaRPr>
                    </a:p>
                  </a:txBody>
                  <a:tcPr marL="0" marR="0" marT="4445" marB="0">
                    <a:solidFill>
                      <a:srgbClr val="E21B6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903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</a:pPr>
                      <a:r>
                        <a:rPr sz="1200" spc="-10" dirty="0">
                          <a:latin typeface="Aktiv Grotesk"/>
                          <a:cs typeface="Aktiv Grotesk"/>
                        </a:rPr>
                        <a:t>Description</a:t>
                      </a:r>
                      <a:endParaRPr sz="1200">
                        <a:latin typeface="Aktiv Grotesk"/>
                        <a:cs typeface="Aktiv Grotesk"/>
                      </a:endParaRPr>
                    </a:p>
                  </a:txBody>
                  <a:tcPr marL="0" marR="0" marT="0" marB="0">
                    <a:lnR w="12700">
                      <a:solidFill>
                        <a:srgbClr val="D9D4D4"/>
                      </a:solidFill>
                      <a:prstDash val="solid"/>
                    </a:lnR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50165" marR="257810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ktiv Grotesk"/>
                          <a:cs typeface="Aktiv Grotesk"/>
                        </a:rPr>
                        <a:t>[Example:</a:t>
                      </a:r>
                      <a:r>
                        <a:rPr sz="1200" spc="-1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Over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the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next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12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months,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we’ll</a:t>
                      </a:r>
                      <a:r>
                        <a:rPr sz="1200" spc="-2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work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on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building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a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blog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property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that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becomes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a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go-to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resource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for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spc="-25" dirty="0">
                          <a:latin typeface="Aktiv Grotesk"/>
                          <a:cs typeface="Aktiv Grotesk"/>
                        </a:rPr>
                        <a:t>our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customers’</a:t>
                      </a:r>
                      <a:r>
                        <a:rPr sz="1200" spc="-1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burning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questions –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and </a:t>
                      </a:r>
                      <a:r>
                        <a:rPr sz="1200" spc="-25" dirty="0">
                          <a:latin typeface="Aktiv Grotesk"/>
                          <a:cs typeface="Aktiv Grotesk"/>
                        </a:rPr>
                        <a:t>our</a:t>
                      </a:r>
                      <a:endParaRPr sz="1200">
                        <a:latin typeface="Aktiv Grotesk"/>
                        <a:cs typeface="Aktiv Grotesk"/>
                      </a:endParaRPr>
                    </a:p>
                    <a:p>
                      <a:pPr marL="50165" marR="207645">
                        <a:lnSpc>
                          <a:spcPct val="100000"/>
                        </a:lnSpc>
                      </a:pPr>
                      <a:r>
                        <a:rPr sz="1200" spc="-10" dirty="0">
                          <a:latin typeface="Aktiv Grotesk"/>
                          <a:cs typeface="Aktiv Grotesk"/>
                        </a:rPr>
                        <a:t>number-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one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source</a:t>
                      </a:r>
                      <a:r>
                        <a:rPr sz="1200" spc="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of</a:t>
                      </a:r>
                      <a:r>
                        <a:rPr sz="1200" spc="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leads</a:t>
                      </a:r>
                      <a:r>
                        <a:rPr sz="1200" spc="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month</a:t>
                      </a:r>
                      <a:r>
                        <a:rPr sz="1200" spc="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spc="-25" dirty="0">
                          <a:latin typeface="Aktiv Grotesk"/>
                          <a:cs typeface="Aktiv Grotesk"/>
                        </a:rPr>
                        <a:t>over 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month.]</a:t>
                      </a:r>
                      <a:endParaRPr sz="1200">
                        <a:latin typeface="Aktiv Grotesk"/>
                        <a:cs typeface="Aktiv Grotesk"/>
                      </a:endParaRPr>
                    </a:p>
                  </a:txBody>
                  <a:tcPr marL="0" marR="0" marT="0" marB="0">
                    <a:lnL w="12700">
                      <a:solidFill>
                        <a:srgbClr val="D9D4D4"/>
                      </a:solidFill>
                      <a:prstDash val="solid"/>
                    </a:lnL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074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ktiv Grotesk"/>
                          <a:cs typeface="Aktiv Grotesk"/>
                        </a:rPr>
                        <a:t>Goal of 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initiative</a:t>
                      </a:r>
                      <a:endParaRPr sz="1200">
                        <a:latin typeface="Aktiv Grotesk"/>
                        <a:cs typeface="Aktiv Grotesk"/>
                      </a:endParaRPr>
                    </a:p>
                  </a:txBody>
                  <a:tcPr marL="0" marR="0" marT="0" marB="0">
                    <a:lnR w="12700">
                      <a:solidFill>
                        <a:srgbClr val="D9D4D4"/>
                      </a:solidFill>
                      <a:prstDash val="solid"/>
                    </a:lnR>
                    <a:lnT w="12700">
                      <a:solidFill>
                        <a:srgbClr val="D9D4D4"/>
                      </a:solidFill>
                      <a:prstDash val="solid"/>
                    </a:lnT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50165" marR="142875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ktiv Grotesk"/>
                          <a:cs typeface="Aktiv Grotesk"/>
                        </a:rPr>
                        <a:t>[Example:</a:t>
                      </a:r>
                      <a:r>
                        <a:rPr sz="1200" spc="-3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spc="-30" dirty="0">
                          <a:latin typeface="Aktiv Grotesk"/>
                          <a:cs typeface="Aktiv Grotesk"/>
                        </a:rPr>
                        <a:t>To</a:t>
                      </a:r>
                      <a:r>
                        <a:rPr sz="1200" spc="-2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increase</a:t>
                      </a:r>
                      <a:r>
                        <a:rPr sz="1200" spc="-2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our</a:t>
                      </a:r>
                      <a:r>
                        <a:rPr sz="1200" spc="-2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website’s</a:t>
                      </a:r>
                      <a:r>
                        <a:rPr sz="1200" spc="-20" dirty="0">
                          <a:latin typeface="Aktiv Grotesk"/>
                          <a:cs typeface="Aktiv Grotesk"/>
                        </a:rPr>
                        <a:t> rank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on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Google and create critical top-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of-</a:t>
                      </a:r>
                      <a:r>
                        <a:rPr sz="1200" spc="-20" dirty="0">
                          <a:latin typeface="Aktiv Grotesk"/>
                          <a:cs typeface="Aktiv Grotesk"/>
                        </a:rPr>
                        <a:t>the-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funnel</a:t>
                      </a:r>
                      <a:r>
                        <a:rPr sz="1200" spc="-2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marketing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content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that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helps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spc="-25" dirty="0">
                          <a:latin typeface="Aktiv Grotesk"/>
                          <a:cs typeface="Aktiv Grotesk"/>
                        </a:rPr>
                        <a:t>our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sales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team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start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more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conversations </a:t>
                      </a:r>
                      <a:r>
                        <a:rPr sz="1200" spc="-20" dirty="0">
                          <a:latin typeface="Aktiv Grotesk"/>
                          <a:cs typeface="Aktiv Grotesk"/>
                        </a:rPr>
                        <a:t>with 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prospects.]</a:t>
                      </a:r>
                      <a:endParaRPr sz="1200">
                        <a:latin typeface="Aktiv Grotesk"/>
                        <a:cs typeface="Aktiv Grotesk"/>
                      </a:endParaRPr>
                    </a:p>
                  </a:txBody>
                  <a:tcPr marL="0" marR="0" marT="0" marB="0">
                    <a:lnL w="12700">
                      <a:solidFill>
                        <a:srgbClr val="D9D4D4"/>
                      </a:solidFill>
                      <a:prstDash val="solid"/>
                    </a:lnL>
                    <a:lnT w="12700">
                      <a:solidFill>
                        <a:srgbClr val="D9D4D4"/>
                      </a:solidFill>
                      <a:prstDash val="solid"/>
                    </a:lnT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88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ktiv Grotesk"/>
                          <a:cs typeface="Aktiv Grotesk"/>
                        </a:rPr>
                        <a:t>Metrics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to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measure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success</a:t>
                      </a:r>
                      <a:endParaRPr sz="1200">
                        <a:latin typeface="Aktiv Grotesk"/>
                        <a:cs typeface="Aktiv Grotesk"/>
                      </a:endParaRPr>
                    </a:p>
                  </a:txBody>
                  <a:tcPr marL="0" marR="0" marT="0" marB="0">
                    <a:lnR w="12700">
                      <a:solidFill>
                        <a:srgbClr val="D9D4D4"/>
                      </a:solidFill>
                      <a:prstDash val="solid"/>
                    </a:lnR>
                    <a:lnT w="12700">
                      <a:solidFill>
                        <a:srgbClr val="D9D4D4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50165" marR="81280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ktiv Grotesk"/>
                          <a:cs typeface="Aktiv Grotesk"/>
                        </a:rPr>
                        <a:t>[Example:</a:t>
                      </a:r>
                      <a:r>
                        <a:rPr sz="1200" spc="-2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50,000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organic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page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views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spc="-25" dirty="0">
                          <a:latin typeface="Aktiv Grotesk"/>
                          <a:cs typeface="Aktiv Grotesk"/>
                        </a:rPr>
                        <a:t>per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month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/ 10 content downloads per 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month]</a:t>
                      </a:r>
                      <a:endParaRPr sz="1200">
                        <a:latin typeface="Aktiv Grotesk"/>
                        <a:cs typeface="Aktiv Grotesk"/>
                      </a:endParaRPr>
                    </a:p>
                  </a:txBody>
                  <a:tcPr marL="0" marR="0" marT="0" marB="0">
                    <a:lnL w="12700">
                      <a:solidFill>
                        <a:srgbClr val="D9D4D4"/>
                      </a:solidFill>
                      <a:prstDash val="solid"/>
                    </a:lnL>
                    <a:lnT w="12700">
                      <a:solidFill>
                        <a:srgbClr val="D9D4D4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737997" y="5886208"/>
          <a:ext cx="6104890" cy="41890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524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524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2460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ktiv Grotesk"/>
                          <a:cs typeface="Aktiv Grotesk"/>
                        </a:rPr>
                        <a:t>Initiative</a:t>
                      </a:r>
                      <a:r>
                        <a:rPr sz="1400" b="1" spc="-45" dirty="0">
                          <a:solidFill>
                            <a:srgbClr val="FFFFFF"/>
                          </a:solidFill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400" b="1" spc="-50" dirty="0">
                          <a:solidFill>
                            <a:srgbClr val="FFFFFF"/>
                          </a:solidFill>
                          <a:latin typeface="Aktiv Grotesk"/>
                          <a:cs typeface="Aktiv Grotesk"/>
                        </a:rPr>
                        <a:t>3</a:t>
                      </a:r>
                      <a:endParaRPr sz="1400">
                        <a:latin typeface="Aktiv Grotesk"/>
                        <a:cs typeface="Aktiv Grotesk"/>
                      </a:endParaRPr>
                    </a:p>
                  </a:txBody>
                  <a:tcPr marL="0" marR="0" marT="4445" marB="0">
                    <a:solidFill>
                      <a:srgbClr val="E21B6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903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</a:pPr>
                      <a:r>
                        <a:rPr sz="1200" spc="-10" dirty="0">
                          <a:latin typeface="Aktiv Grotesk"/>
                          <a:cs typeface="Aktiv Grotesk"/>
                        </a:rPr>
                        <a:t>Description</a:t>
                      </a:r>
                      <a:endParaRPr sz="1200">
                        <a:latin typeface="Aktiv Grotesk"/>
                        <a:cs typeface="Aktiv Grotesk"/>
                      </a:endParaRPr>
                    </a:p>
                  </a:txBody>
                  <a:tcPr marL="0" marR="0" marT="0" marB="0">
                    <a:lnR w="12700">
                      <a:solidFill>
                        <a:srgbClr val="D9D4D4"/>
                      </a:solidFill>
                      <a:prstDash val="solid"/>
                    </a:lnR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50165" marR="257810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ktiv Grotesk"/>
                          <a:cs typeface="Aktiv Grotesk"/>
                        </a:rPr>
                        <a:t>[Example:</a:t>
                      </a:r>
                      <a:r>
                        <a:rPr sz="1200" spc="-1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Over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the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next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12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months,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we’ll</a:t>
                      </a:r>
                      <a:r>
                        <a:rPr sz="1200" spc="-2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work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on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building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a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blog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property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that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becomes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a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go-to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resource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for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spc="-25" dirty="0">
                          <a:latin typeface="Aktiv Grotesk"/>
                          <a:cs typeface="Aktiv Grotesk"/>
                        </a:rPr>
                        <a:t>our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customers’</a:t>
                      </a:r>
                      <a:r>
                        <a:rPr sz="1200" spc="-1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burning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questions –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and </a:t>
                      </a:r>
                      <a:r>
                        <a:rPr sz="1200" spc="-25" dirty="0">
                          <a:latin typeface="Aktiv Grotesk"/>
                          <a:cs typeface="Aktiv Grotesk"/>
                        </a:rPr>
                        <a:t>our</a:t>
                      </a:r>
                      <a:endParaRPr sz="1200">
                        <a:latin typeface="Aktiv Grotesk"/>
                        <a:cs typeface="Aktiv Grotesk"/>
                      </a:endParaRPr>
                    </a:p>
                    <a:p>
                      <a:pPr marL="50165" marR="207645">
                        <a:lnSpc>
                          <a:spcPct val="100000"/>
                        </a:lnSpc>
                      </a:pPr>
                      <a:r>
                        <a:rPr sz="1200" spc="-10" dirty="0">
                          <a:latin typeface="Aktiv Grotesk"/>
                          <a:cs typeface="Aktiv Grotesk"/>
                        </a:rPr>
                        <a:t>number-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one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source</a:t>
                      </a:r>
                      <a:r>
                        <a:rPr sz="1200" spc="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of</a:t>
                      </a:r>
                      <a:r>
                        <a:rPr sz="1200" spc="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leads</a:t>
                      </a:r>
                      <a:r>
                        <a:rPr sz="1200" spc="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month</a:t>
                      </a:r>
                      <a:r>
                        <a:rPr sz="1200" spc="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spc="-25" dirty="0">
                          <a:latin typeface="Aktiv Grotesk"/>
                          <a:cs typeface="Aktiv Grotesk"/>
                        </a:rPr>
                        <a:t>over 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month.]</a:t>
                      </a:r>
                      <a:endParaRPr sz="1200">
                        <a:latin typeface="Aktiv Grotesk"/>
                        <a:cs typeface="Aktiv Grotesk"/>
                      </a:endParaRPr>
                    </a:p>
                  </a:txBody>
                  <a:tcPr marL="0" marR="0" marT="0" marB="0">
                    <a:lnL w="12700">
                      <a:solidFill>
                        <a:srgbClr val="D9D4D4"/>
                      </a:solidFill>
                      <a:prstDash val="solid"/>
                    </a:lnL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074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ktiv Grotesk"/>
                          <a:cs typeface="Aktiv Grotesk"/>
                        </a:rPr>
                        <a:t>Goal of 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initiative</a:t>
                      </a:r>
                      <a:endParaRPr sz="1200">
                        <a:latin typeface="Aktiv Grotesk"/>
                        <a:cs typeface="Aktiv Grotesk"/>
                      </a:endParaRPr>
                    </a:p>
                  </a:txBody>
                  <a:tcPr marL="0" marR="0" marT="0" marB="0">
                    <a:lnR w="12700">
                      <a:solidFill>
                        <a:srgbClr val="D9D4D4"/>
                      </a:solidFill>
                      <a:prstDash val="solid"/>
                    </a:lnR>
                    <a:lnT w="12700">
                      <a:solidFill>
                        <a:srgbClr val="D9D4D4"/>
                      </a:solidFill>
                      <a:prstDash val="solid"/>
                    </a:lnT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50165" marR="142875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ktiv Grotesk"/>
                          <a:cs typeface="Aktiv Grotesk"/>
                        </a:rPr>
                        <a:t>[Example:</a:t>
                      </a:r>
                      <a:r>
                        <a:rPr sz="1200" spc="-3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spc="-30" dirty="0">
                          <a:latin typeface="Aktiv Grotesk"/>
                          <a:cs typeface="Aktiv Grotesk"/>
                        </a:rPr>
                        <a:t>To</a:t>
                      </a:r>
                      <a:r>
                        <a:rPr sz="1200" spc="-2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increase</a:t>
                      </a:r>
                      <a:r>
                        <a:rPr sz="1200" spc="-2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our</a:t>
                      </a:r>
                      <a:r>
                        <a:rPr sz="1200" spc="-2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website’s</a:t>
                      </a:r>
                      <a:r>
                        <a:rPr sz="1200" spc="-20" dirty="0">
                          <a:latin typeface="Aktiv Grotesk"/>
                          <a:cs typeface="Aktiv Grotesk"/>
                        </a:rPr>
                        <a:t> rank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on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Google and create critical top-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of-</a:t>
                      </a:r>
                      <a:r>
                        <a:rPr sz="1200" spc="-20" dirty="0">
                          <a:latin typeface="Aktiv Grotesk"/>
                          <a:cs typeface="Aktiv Grotesk"/>
                        </a:rPr>
                        <a:t>the-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funnel</a:t>
                      </a:r>
                      <a:r>
                        <a:rPr sz="1200" spc="-2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marketing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content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that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helps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spc="-25" dirty="0">
                          <a:latin typeface="Aktiv Grotesk"/>
                          <a:cs typeface="Aktiv Grotesk"/>
                        </a:rPr>
                        <a:t>our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sales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team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start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more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conversations </a:t>
                      </a:r>
                      <a:r>
                        <a:rPr sz="1200" spc="-20" dirty="0">
                          <a:latin typeface="Aktiv Grotesk"/>
                          <a:cs typeface="Aktiv Grotesk"/>
                        </a:rPr>
                        <a:t>with 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prospects.]</a:t>
                      </a:r>
                      <a:endParaRPr sz="1200">
                        <a:latin typeface="Aktiv Grotesk"/>
                        <a:cs typeface="Aktiv Grotesk"/>
                      </a:endParaRPr>
                    </a:p>
                  </a:txBody>
                  <a:tcPr marL="0" marR="0" marT="0" marB="0">
                    <a:lnL w="12700">
                      <a:solidFill>
                        <a:srgbClr val="D9D4D4"/>
                      </a:solidFill>
                      <a:prstDash val="solid"/>
                    </a:lnL>
                    <a:lnT w="12700">
                      <a:solidFill>
                        <a:srgbClr val="D9D4D4"/>
                      </a:solidFill>
                      <a:prstDash val="solid"/>
                    </a:lnT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88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ktiv Grotesk"/>
                          <a:cs typeface="Aktiv Grotesk"/>
                        </a:rPr>
                        <a:t>Metrics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to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measure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success</a:t>
                      </a:r>
                      <a:endParaRPr sz="1200">
                        <a:latin typeface="Aktiv Grotesk"/>
                        <a:cs typeface="Aktiv Grotesk"/>
                      </a:endParaRPr>
                    </a:p>
                  </a:txBody>
                  <a:tcPr marL="0" marR="0" marT="0" marB="0">
                    <a:lnR w="12700">
                      <a:solidFill>
                        <a:srgbClr val="D9D4D4"/>
                      </a:solidFill>
                      <a:prstDash val="solid"/>
                    </a:lnR>
                    <a:lnT w="12700">
                      <a:solidFill>
                        <a:srgbClr val="D9D4D4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50165" marR="81280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ktiv Grotesk"/>
                          <a:cs typeface="Aktiv Grotesk"/>
                        </a:rPr>
                        <a:t>[Example:</a:t>
                      </a:r>
                      <a:r>
                        <a:rPr sz="1200" spc="-2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50,000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organic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page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views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spc="-25" dirty="0">
                          <a:latin typeface="Aktiv Grotesk"/>
                          <a:cs typeface="Aktiv Grotesk"/>
                        </a:rPr>
                        <a:t>per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month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/ 10 content downloads per 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month]</a:t>
                      </a:r>
                      <a:endParaRPr sz="1200">
                        <a:latin typeface="Aktiv Grotesk"/>
                        <a:cs typeface="Aktiv Grotesk"/>
                      </a:endParaRPr>
                    </a:p>
                  </a:txBody>
                  <a:tcPr marL="0" marR="0" marT="0" marB="0">
                    <a:lnL w="12700">
                      <a:solidFill>
                        <a:srgbClr val="D9D4D4"/>
                      </a:solidFill>
                      <a:prstDash val="solid"/>
                    </a:lnL>
                    <a:lnT w="12700">
                      <a:solidFill>
                        <a:srgbClr val="D9D4D4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9950" y="1534118"/>
            <a:ext cx="6065520" cy="2219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83185">
              <a:lnSpc>
                <a:spcPct val="109100"/>
              </a:lnSpc>
              <a:spcBef>
                <a:spcPts val="100"/>
              </a:spcBef>
            </a:pP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As</a:t>
            </a:r>
            <a:r>
              <a:rPr sz="1100" spc="-2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an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entrepreneur,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have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big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dreams.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20" dirty="0">
                <a:solidFill>
                  <a:srgbClr val="080827"/>
                </a:solidFill>
                <a:latin typeface="Aktiv Grotesk"/>
                <a:cs typeface="Aktiv Grotesk"/>
              </a:rPr>
              <a:t>You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want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entire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world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know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your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products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25" dirty="0">
                <a:solidFill>
                  <a:srgbClr val="080827"/>
                </a:solidFill>
                <a:latin typeface="Aktiv Grotesk"/>
                <a:cs typeface="Aktiv Grotesk"/>
              </a:rPr>
              <a:t>and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services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are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available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everyone.</a:t>
            </a:r>
            <a:endParaRPr sz="1100" dirty="0">
              <a:latin typeface="Aktiv Grotesk"/>
              <a:cs typeface="Aktiv Grotesk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100" dirty="0">
              <a:latin typeface="Aktiv Grotesk"/>
              <a:cs typeface="Aktiv Grotesk"/>
            </a:endParaRPr>
          </a:p>
          <a:p>
            <a:pPr marL="12700" marR="5080">
              <a:lnSpc>
                <a:spcPct val="109100"/>
              </a:lnSpc>
            </a:pP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It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can be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easy to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spend huge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sums of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money trying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 attract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 world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 your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products </a:t>
            </a:r>
            <a:r>
              <a:rPr sz="1100" spc="-25" dirty="0">
                <a:solidFill>
                  <a:srgbClr val="080827"/>
                </a:solidFill>
                <a:latin typeface="Aktiv Grotesk"/>
                <a:cs typeface="Aktiv Grotesk"/>
              </a:rPr>
              <a:t>and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services,</a:t>
            </a:r>
            <a:r>
              <a:rPr sz="1100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only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find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that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you’ve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overspent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your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budget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and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don’t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have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any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new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customers.</a:t>
            </a:r>
            <a:endParaRPr sz="1100" dirty="0">
              <a:latin typeface="Aktiv Grotesk"/>
              <a:cs typeface="Aktiv Grotesk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100" dirty="0">
              <a:latin typeface="Aktiv Grotesk"/>
              <a:cs typeface="Aktiv Grotesk"/>
            </a:endParaRPr>
          </a:p>
          <a:p>
            <a:pPr marL="12700" marR="152400">
              <a:lnSpc>
                <a:spcPct val="109100"/>
              </a:lnSpc>
            </a:pP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It’s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hard to get noticed in this 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clutter-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filled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world, but attempting to reach everybody with </a:t>
            </a:r>
            <a:r>
              <a:rPr sz="1100" spc="-20" dirty="0">
                <a:solidFill>
                  <a:srgbClr val="080827"/>
                </a:solidFill>
                <a:latin typeface="Aktiv Grotesk"/>
                <a:cs typeface="Aktiv Grotesk"/>
              </a:rPr>
              <a:t>your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product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or service is not</a:t>
            </a:r>
            <a:r>
              <a:rPr sz="1100" spc="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only inefficient, it’s also very</a:t>
            </a:r>
            <a:r>
              <a:rPr sz="1100" spc="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expensive.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 That’s why it’s important</a:t>
            </a:r>
            <a:r>
              <a:rPr sz="1100" spc="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25" dirty="0">
                <a:solidFill>
                  <a:srgbClr val="080827"/>
                </a:solidFill>
                <a:latin typeface="Aktiv Grotesk"/>
                <a:cs typeface="Aktiv Grotesk"/>
              </a:rPr>
              <a:t>to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narrowly</a:t>
            </a:r>
            <a:r>
              <a:rPr sz="1100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define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your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target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customer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and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meet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them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where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they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20" dirty="0">
                <a:solidFill>
                  <a:srgbClr val="080827"/>
                </a:solidFill>
                <a:latin typeface="Aktiv Grotesk"/>
                <a:cs typeface="Aktiv Grotesk"/>
              </a:rPr>
              <a:t>are.</a:t>
            </a:r>
            <a:endParaRPr sz="1100" dirty="0">
              <a:latin typeface="Aktiv Grotesk"/>
              <a:cs typeface="Aktiv Grotesk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100" dirty="0">
              <a:latin typeface="Aktiv Grotesk"/>
              <a:cs typeface="Aktiv Grotesk"/>
            </a:endParaRPr>
          </a:p>
          <a:p>
            <a:pPr marL="12700" marR="364490">
              <a:lnSpc>
                <a:spcPct val="109100"/>
              </a:lnSpc>
              <a:spcBef>
                <a:spcPts val="5"/>
              </a:spcBef>
            </a:pP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These</a:t>
            </a:r>
            <a:r>
              <a:rPr sz="1100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pages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below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will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help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identify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where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can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find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your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perfect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audience,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how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25" dirty="0">
                <a:solidFill>
                  <a:srgbClr val="080827"/>
                </a:solidFill>
                <a:latin typeface="Aktiv Grotesk"/>
                <a:cs typeface="Aktiv Grotesk"/>
              </a:rPr>
              <a:t>to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attract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them and then how to nurture 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them.</a:t>
            </a:r>
            <a:endParaRPr sz="1100" dirty="0">
              <a:latin typeface="Aktiv Grotesk"/>
              <a:cs typeface="Aktiv Grotesk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9950" y="4371714"/>
            <a:ext cx="58889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Who</a:t>
            </a:r>
            <a:r>
              <a:rPr sz="1200" b="1" spc="-3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are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my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ideal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customers?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(Use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demographics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such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as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age,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annual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income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spc="-25" dirty="0">
                <a:solidFill>
                  <a:srgbClr val="080827"/>
                </a:solidFill>
                <a:latin typeface="Aktiv Grotesk"/>
                <a:cs typeface="Aktiv Grotesk"/>
              </a:rPr>
              <a:t>and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education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level.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Use</a:t>
            </a:r>
            <a:r>
              <a:rPr sz="1200" b="1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psychographic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information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such</a:t>
            </a:r>
            <a:r>
              <a:rPr sz="1200" b="1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as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behaviours,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hobbies</a:t>
            </a:r>
            <a:r>
              <a:rPr sz="1200" b="1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spc="-25" dirty="0">
                <a:solidFill>
                  <a:srgbClr val="080827"/>
                </a:solidFill>
                <a:latin typeface="Aktiv Grotesk"/>
                <a:cs typeface="Aktiv Grotesk"/>
              </a:rPr>
              <a:t>and 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values.)</a:t>
            </a:r>
            <a:endParaRPr sz="1200">
              <a:latin typeface="Aktiv Grotesk"/>
              <a:cs typeface="Aktiv Grotes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9950" y="6795789"/>
            <a:ext cx="44240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What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are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their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pain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points?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(Efficiency,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ease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of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use,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time,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etc.)</a:t>
            </a:r>
            <a:endParaRPr sz="1200" dirty="0">
              <a:latin typeface="Aktiv Grotesk"/>
              <a:cs typeface="Aktiv Grotesk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8605">
              <a:lnSpc>
                <a:spcPct val="100000"/>
              </a:lnSpc>
              <a:spcBef>
                <a:spcPts val="100"/>
              </a:spcBef>
            </a:pPr>
            <a:r>
              <a:rPr dirty="0"/>
              <a:t>Identify</a:t>
            </a:r>
            <a:r>
              <a:rPr spc="-30" dirty="0"/>
              <a:t> </a:t>
            </a:r>
            <a:r>
              <a:rPr dirty="0"/>
              <a:t>Your</a:t>
            </a:r>
            <a:r>
              <a:rPr spc="-25" dirty="0"/>
              <a:t> </a:t>
            </a:r>
            <a:r>
              <a:rPr dirty="0"/>
              <a:t>Target</a:t>
            </a:r>
            <a:r>
              <a:rPr spc="-25" dirty="0"/>
              <a:t> </a:t>
            </a:r>
            <a:r>
              <a:rPr spc="-10" dirty="0"/>
              <a:t>Audience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719999" y="5033650"/>
            <a:ext cx="6122670" cy="3592195"/>
            <a:chOff x="719999" y="5033650"/>
            <a:chExt cx="6122670" cy="3592195"/>
          </a:xfrm>
        </p:grpSpPr>
        <p:sp>
          <p:nvSpPr>
            <p:cNvPr id="7" name="object 7"/>
            <p:cNvSpPr/>
            <p:nvPr/>
          </p:nvSpPr>
          <p:spPr>
            <a:xfrm>
              <a:off x="726349" y="5040000"/>
              <a:ext cx="6109970" cy="1521460"/>
            </a:xfrm>
            <a:custGeom>
              <a:avLst/>
              <a:gdLst/>
              <a:ahLst/>
              <a:cxnLst/>
              <a:rect l="l" t="t" r="r" b="b"/>
              <a:pathLst>
                <a:path w="6109970" h="1521459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1368602"/>
                  </a:lnTo>
                  <a:lnTo>
                    <a:pt x="7769" y="1416770"/>
                  </a:lnTo>
                  <a:lnTo>
                    <a:pt x="29405" y="1458605"/>
                  </a:lnTo>
                  <a:lnTo>
                    <a:pt x="62396" y="1491596"/>
                  </a:lnTo>
                  <a:lnTo>
                    <a:pt x="104231" y="1513232"/>
                  </a:lnTo>
                  <a:lnTo>
                    <a:pt x="152400" y="1521002"/>
                  </a:lnTo>
                  <a:lnTo>
                    <a:pt x="5957544" y="1521002"/>
                  </a:lnTo>
                  <a:lnTo>
                    <a:pt x="6005717" y="1513232"/>
                  </a:lnTo>
                  <a:lnTo>
                    <a:pt x="6047553" y="1491596"/>
                  </a:lnTo>
                  <a:lnTo>
                    <a:pt x="6080542" y="1458605"/>
                  </a:lnTo>
                  <a:lnTo>
                    <a:pt x="6102175" y="1416770"/>
                  </a:lnTo>
                  <a:lnTo>
                    <a:pt x="6109944" y="1368602"/>
                  </a:lnTo>
                  <a:lnTo>
                    <a:pt x="6109944" y="152400"/>
                  </a:lnTo>
                  <a:lnTo>
                    <a:pt x="6102175" y="104231"/>
                  </a:lnTo>
                  <a:lnTo>
                    <a:pt x="6080542" y="62396"/>
                  </a:lnTo>
                  <a:lnTo>
                    <a:pt x="6047553" y="29405"/>
                  </a:lnTo>
                  <a:lnTo>
                    <a:pt x="6005717" y="7769"/>
                  </a:lnTo>
                  <a:lnTo>
                    <a:pt x="5957544" y="0"/>
                  </a:lnTo>
                  <a:lnTo>
                    <a:pt x="152400" y="0"/>
                  </a:lnTo>
                  <a:close/>
                </a:path>
              </a:pathLst>
            </a:custGeom>
            <a:ln w="12699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26349" y="7098244"/>
              <a:ext cx="6109970" cy="1521460"/>
            </a:xfrm>
            <a:custGeom>
              <a:avLst/>
              <a:gdLst/>
              <a:ahLst/>
              <a:cxnLst/>
              <a:rect l="l" t="t" r="r" b="b"/>
              <a:pathLst>
                <a:path w="6109970" h="1521459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399"/>
                  </a:lnTo>
                  <a:lnTo>
                    <a:pt x="0" y="1368602"/>
                  </a:lnTo>
                  <a:lnTo>
                    <a:pt x="7769" y="1416770"/>
                  </a:lnTo>
                  <a:lnTo>
                    <a:pt x="29405" y="1458605"/>
                  </a:lnTo>
                  <a:lnTo>
                    <a:pt x="62396" y="1491596"/>
                  </a:lnTo>
                  <a:lnTo>
                    <a:pt x="104231" y="1513232"/>
                  </a:lnTo>
                  <a:lnTo>
                    <a:pt x="152400" y="1521002"/>
                  </a:lnTo>
                  <a:lnTo>
                    <a:pt x="5957544" y="1521002"/>
                  </a:lnTo>
                  <a:lnTo>
                    <a:pt x="6005717" y="1513232"/>
                  </a:lnTo>
                  <a:lnTo>
                    <a:pt x="6047553" y="1491596"/>
                  </a:lnTo>
                  <a:lnTo>
                    <a:pt x="6080542" y="1458605"/>
                  </a:lnTo>
                  <a:lnTo>
                    <a:pt x="6102175" y="1416770"/>
                  </a:lnTo>
                  <a:lnTo>
                    <a:pt x="6109944" y="1368602"/>
                  </a:lnTo>
                  <a:lnTo>
                    <a:pt x="6109944" y="152399"/>
                  </a:lnTo>
                  <a:lnTo>
                    <a:pt x="6102175" y="104231"/>
                  </a:lnTo>
                  <a:lnTo>
                    <a:pt x="6080542" y="62396"/>
                  </a:lnTo>
                  <a:lnTo>
                    <a:pt x="6047553" y="29405"/>
                  </a:lnTo>
                  <a:lnTo>
                    <a:pt x="6005717" y="7769"/>
                  </a:lnTo>
                  <a:lnTo>
                    <a:pt x="5957544" y="0"/>
                  </a:lnTo>
                  <a:lnTo>
                    <a:pt x="152400" y="0"/>
                  </a:lnTo>
                  <a:close/>
                </a:path>
              </a:pathLst>
            </a:custGeom>
            <a:ln w="12699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25"/>
              </a:lnSpc>
            </a:pPr>
            <a:fld id="{81D60167-4931-47E6-BA6A-407CBD079E47}" type="slidenum">
              <a:rPr spc="-25" dirty="0"/>
              <a:t>15</a:t>
            </a:fld>
            <a:endParaRPr spc="-25" dirty="0"/>
          </a:p>
        </p:txBody>
      </p:sp>
      <p:pic>
        <p:nvPicPr>
          <p:cNvPr id="14" name="Picture 13" descr="A picture containing text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85AD39ED-064C-46CE-26DC-05E86BCEF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50" y="9330752"/>
            <a:ext cx="2895598" cy="77215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75">
              <a:lnSpc>
                <a:spcPct val="100000"/>
              </a:lnSpc>
              <a:spcBef>
                <a:spcPts val="100"/>
              </a:spcBef>
            </a:pPr>
            <a:r>
              <a:rPr dirty="0"/>
              <a:t>Identify</a:t>
            </a:r>
            <a:r>
              <a:rPr spc="-30" dirty="0"/>
              <a:t> </a:t>
            </a:r>
            <a:r>
              <a:rPr dirty="0"/>
              <a:t>Your</a:t>
            </a:r>
            <a:r>
              <a:rPr spc="-25" dirty="0"/>
              <a:t> </a:t>
            </a:r>
            <a:r>
              <a:rPr dirty="0"/>
              <a:t>Target</a:t>
            </a:r>
            <a:r>
              <a:rPr spc="-25" dirty="0"/>
              <a:t> </a:t>
            </a:r>
            <a:r>
              <a:rPr spc="-10" dirty="0"/>
              <a:t>Audience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12599" y="1563715"/>
            <a:ext cx="61004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What</a:t>
            </a:r>
            <a:r>
              <a:rPr sz="1200" b="1" spc="-2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are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their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most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common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objections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doing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business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with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me?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(Cost,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time,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etc.)</a:t>
            </a:r>
            <a:endParaRPr sz="1200">
              <a:latin typeface="Aktiv Grotesk"/>
              <a:cs typeface="Aktiv Grotes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12599" y="3516111"/>
            <a:ext cx="23317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Who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is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not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my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target</a:t>
            </a:r>
            <a:r>
              <a:rPr sz="1200" b="1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customer?</a:t>
            </a:r>
            <a:endParaRPr sz="1200">
              <a:latin typeface="Aktiv Grotesk"/>
              <a:cs typeface="Aktiv Grotes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12599" y="5468508"/>
            <a:ext cx="61188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Key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Actions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in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the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next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30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days</a:t>
            </a:r>
            <a:endParaRPr sz="1200">
              <a:latin typeface="Aktiv Grotesk"/>
              <a:cs typeface="Aktiv Grotesk"/>
            </a:endParaRPr>
          </a:p>
          <a:p>
            <a:pPr marL="12700" marR="5080">
              <a:lnSpc>
                <a:spcPct val="100000"/>
              </a:lnSpc>
            </a:pPr>
            <a:r>
              <a:rPr sz="1200" dirty="0">
                <a:latin typeface="Aktiv Grotesk"/>
                <a:cs typeface="Aktiv Grotesk"/>
              </a:rPr>
              <a:t>Think</a:t>
            </a:r>
            <a:r>
              <a:rPr sz="1200" spc="-10" dirty="0">
                <a:latin typeface="Aktiv Grotesk"/>
                <a:cs typeface="Aktiv Grotesk"/>
              </a:rPr>
              <a:t> </a:t>
            </a:r>
            <a:r>
              <a:rPr sz="1200" dirty="0">
                <a:latin typeface="Aktiv Grotesk"/>
                <a:cs typeface="Aktiv Grotesk"/>
              </a:rPr>
              <a:t>about</a:t>
            </a:r>
            <a:r>
              <a:rPr sz="1200" spc="-10" dirty="0">
                <a:latin typeface="Aktiv Grotesk"/>
                <a:cs typeface="Aktiv Grotesk"/>
              </a:rPr>
              <a:t> </a:t>
            </a:r>
            <a:r>
              <a:rPr sz="1200" dirty="0">
                <a:latin typeface="Aktiv Grotesk"/>
                <a:cs typeface="Aktiv Grotesk"/>
              </a:rPr>
              <a:t>the</a:t>
            </a:r>
            <a:r>
              <a:rPr sz="1200" spc="-5" dirty="0">
                <a:latin typeface="Aktiv Grotesk"/>
                <a:cs typeface="Aktiv Grotesk"/>
              </a:rPr>
              <a:t> </a:t>
            </a:r>
            <a:r>
              <a:rPr sz="1200" dirty="0">
                <a:latin typeface="Aktiv Grotesk"/>
                <a:cs typeface="Aktiv Grotesk"/>
              </a:rPr>
              <a:t>ways</a:t>
            </a:r>
            <a:r>
              <a:rPr sz="1200" spc="-10" dirty="0">
                <a:latin typeface="Aktiv Grotesk"/>
                <a:cs typeface="Aktiv Grotesk"/>
              </a:rPr>
              <a:t> </a:t>
            </a:r>
            <a:r>
              <a:rPr sz="1200" dirty="0">
                <a:latin typeface="Aktiv Grotesk"/>
                <a:cs typeface="Aktiv Grotesk"/>
              </a:rPr>
              <a:t>you</a:t>
            </a:r>
            <a:r>
              <a:rPr sz="1200" spc="-10" dirty="0">
                <a:latin typeface="Aktiv Grotesk"/>
                <a:cs typeface="Aktiv Grotesk"/>
              </a:rPr>
              <a:t> </a:t>
            </a:r>
            <a:r>
              <a:rPr sz="1200" dirty="0">
                <a:latin typeface="Aktiv Grotesk"/>
                <a:cs typeface="Aktiv Grotesk"/>
              </a:rPr>
              <a:t>can</a:t>
            </a:r>
            <a:r>
              <a:rPr sz="1200" spc="-5" dirty="0">
                <a:latin typeface="Aktiv Grotesk"/>
                <a:cs typeface="Aktiv Grotesk"/>
              </a:rPr>
              <a:t> </a:t>
            </a:r>
            <a:r>
              <a:rPr sz="1200" dirty="0">
                <a:latin typeface="Aktiv Grotesk"/>
                <a:cs typeface="Aktiv Grotesk"/>
              </a:rPr>
              <a:t>counter</a:t>
            </a:r>
            <a:r>
              <a:rPr sz="1200" spc="-10" dirty="0">
                <a:latin typeface="Aktiv Grotesk"/>
                <a:cs typeface="Aktiv Grotesk"/>
              </a:rPr>
              <a:t> </a:t>
            </a:r>
            <a:r>
              <a:rPr sz="1200" dirty="0">
                <a:latin typeface="Aktiv Grotesk"/>
                <a:cs typeface="Aktiv Grotesk"/>
              </a:rPr>
              <a:t>objections</a:t>
            </a:r>
            <a:r>
              <a:rPr sz="1200" spc="-5" dirty="0">
                <a:latin typeface="Aktiv Grotesk"/>
                <a:cs typeface="Aktiv Grotesk"/>
              </a:rPr>
              <a:t> </a:t>
            </a:r>
            <a:r>
              <a:rPr sz="1200" dirty="0">
                <a:latin typeface="Aktiv Grotesk"/>
                <a:cs typeface="Aktiv Grotesk"/>
              </a:rPr>
              <a:t>and</a:t>
            </a:r>
            <a:r>
              <a:rPr sz="1200" spc="-10" dirty="0">
                <a:latin typeface="Aktiv Grotesk"/>
                <a:cs typeface="Aktiv Grotesk"/>
              </a:rPr>
              <a:t> </a:t>
            </a:r>
            <a:r>
              <a:rPr sz="1200" dirty="0">
                <a:latin typeface="Aktiv Grotesk"/>
                <a:cs typeface="Aktiv Grotesk"/>
              </a:rPr>
              <a:t>provide</a:t>
            </a:r>
            <a:r>
              <a:rPr sz="1200" spc="-10" dirty="0">
                <a:latin typeface="Aktiv Grotesk"/>
                <a:cs typeface="Aktiv Grotesk"/>
              </a:rPr>
              <a:t> </a:t>
            </a:r>
            <a:r>
              <a:rPr sz="1200" dirty="0">
                <a:latin typeface="Aktiv Grotesk"/>
                <a:cs typeface="Aktiv Grotesk"/>
              </a:rPr>
              <a:t>value</a:t>
            </a:r>
            <a:r>
              <a:rPr sz="1200" spc="-5" dirty="0">
                <a:latin typeface="Aktiv Grotesk"/>
                <a:cs typeface="Aktiv Grotesk"/>
              </a:rPr>
              <a:t> </a:t>
            </a:r>
            <a:r>
              <a:rPr sz="1200" dirty="0">
                <a:latin typeface="Aktiv Grotesk"/>
                <a:cs typeface="Aktiv Grotesk"/>
              </a:rPr>
              <a:t>to</a:t>
            </a:r>
            <a:r>
              <a:rPr sz="1200" spc="-10" dirty="0">
                <a:latin typeface="Aktiv Grotesk"/>
                <a:cs typeface="Aktiv Grotesk"/>
              </a:rPr>
              <a:t> </a:t>
            </a:r>
            <a:r>
              <a:rPr sz="1200" dirty="0">
                <a:latin typeface="Aktiv Grotesk"/>
                <a:cs typeface="Aktiv Grotesk"/>
              </a:rPr>
              <a:t>potential</a:t>
            </a:r>
            <a:r>
              <a:rPr sz="1200" spc="-5" dirty="0">
                <a:latin typeface="Aktiv Grotesk"/>
                <a:cs typeface="Aktiv Grotesk"/>
              </a:rPr>
              <a:t> </a:t>
            </a:r>
            <a:r>
              <a:rPr sz="1200" spc="-10" dirty="0">
                <a:latin typeface="Aktiv Grotesk"/>
                <a:cs typeface="Aktiv Grotesk"/>
              </a:rPr>
              <a:t>targeted customers.</a:t>
            </a:r>
            <a:endParaRPr sz="1200">
              <a:latin typeface="Aktiv Grotesk"/>
              <a:cs typeface="Aktiv Grotesk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722649" y="1859891"/>
            <a:ext cx="6122670" cy="8112125"/>
            <a:chOff x="722649" y="1859891"/>
            <a:chExt cx="6122670" cy="8112125"/>
          </a:xfrm>
        </p:grpSpPr>
        <p:sp>
          <p:nvSpPr>
            <p:cNvPr id="7" name="object 7"/>
            <p:cNvSpPr/>
            <p:nvPr/>
          </p:nvSpPr>
          <p:spPr>
            <a:xfrm>
              <a:off x="728999" y="1866241"/>
              <a:ext cx="6109970" cy="1521460"/>
            </a:xfrm>
            <a:custGeom>
              <a:avLst/>
              <a:gdLst/>
              <a:ahLst/>
              <a:cxnLst/>
              <a:rect l="l" t="t" r="r" b="b"/>
              <a:pathLst>
                <a:path w="6109970" h="1521460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1368602"/>
                  </a:lnTo>
                  <a:lnTo>
                    <a:pt x="7769" y="1416770"/>
                  </a:lnTo>
                  <a:lnTo>
                    <a:pt x="29405" y="1458605"/>
                  </a:lnTo>
                  <a:lnTo>
                    <a:pt x="62396" y="1491596"/>
                  </a:lnTo>
                  <a:lnTo>
                    <a:pt x="104231" y="1513232"/>
                  </a:lnTo>
                  <a:lnTo>
                    <a:pt x="152400" y="1521002"/>
                  </a:lnTo>
                  <a:lnTo>
                    <a:pt x="5957544" y="1521002"/>
                  </a:lnTo>
                  <a:lnTo>
                    <a:pt x="6005717" y="1513232"/>
                  </a:lnTo>
                  <a:lnTo>
                    <a:pt x="6047553" y="1491596"/>
                  </a:lnTo>
                  <a:lnTo>
                    <a:pt x="6080542" y="1458605"/>
                  </a:lnTo>
                  <a:lnTo>
                    <a:pt x="6102175" y="1416770"/>
                  </a:lnTo>
                  <a:lnTo>
                    <a:pt x="6109944" y="1368602"/>
                  </a:lnTo>
                  <a:lnTo>
                    <a:pt x="6109944" y="152400"/>
                  </a:lnTo>
                  <a:lnTo>
                    <a:pt x="6102175" y="104231"/>
                  </a:lnTo>
                  <a:lnTo>
                    <a:pt x="6080542" y="62396"/>
                  </a:lnTo>
                  <a:lnTo>
                    <a:pt x="6047553" y="29405"/>
                  </a:lnTo>
                  <a:lnTo>
                    <a:pt x="6005717" y="7769"/>
                  </a:lnTo>
                  <a:lnTo>
                    <a:pt x="5957544" y="0"/>
                  </a:lnTo>
                  <a:lnTo>
                    <a:pt x="152400" y="0"/>
                  </a:lnTo>
                  <a:close/>
                </a:path>
              </a:pathLst>
            </a:custGeom>
            <a:ln w="12699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28999" y="3818655"/>
              <a:ext cx="6109970" cy="1521460"/>
            </a:xfrm>
            <a:custGeom>
              <a:avLst/>
              <a:gdLst/>
              <a:ahLst/>
              <a:cxnLst/>
              <a:rect l="l" t="t" r="r" b="b"/>
              <a:pathLst>
                <a:path w="6109970" h="1521460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1368602"/>
                  </a:lnTo>
                  <a:lnTo>
                    <a:pt x="7769" y="1416770"/>
                  </a:lnTo>
                  <a:lnTo>
                    <a:pt x="29405" y="1458605"/>
                  </a:lnTo>
                  <a:lnTo>
                    <a:pt x="62396" y="1491596"/>
                  </a:lnTo>
                  <a:lnTo>
                    <a:pt x="104231" y="1513232"/>
                  </a:lnTo>
                  <a:lnTo>
                    <a:pt x="152400" y="1521002"/>
                  </a:lnTo>
                  <a:lnTo>
                    <a:pt x="5957544" y="1521002"/>
                  </a:lnTo>
                  <a:lnTo>
                    <a:pt x="6005717" y="1513232"/>
                  </a:lnTo>
                  <a:lnTo>
                    <a:pt x="6047553" y="1491596"/>
                  </a:lnTo>
                  <a:lnTo>
                    <a:pt x="6080542" y="1458605"/>
                  </a:lnTo>
                  <a:lnTo>
                    <a:pt x="6102175" y="1416770"/>
                  </a:lnTo>
                  <a:lnTo>
                    <a:pt x="6109944" y="1368602"/>
                  </a:lnTo>
                  <a:lnTo>
                    <a:pt x="6109944" y="152400"/>
                  </a:lnTo>
                  <a:lnTo>
                    <a:pt x="6102175" y="104231"/>
                  </a:lnTo>
                  <a:lnTo>
                    <a:pt x="6080542" y="62396"/>
                  </a:lnTo>
                  <a:lnTo>
                    <a:pt x="6047553" y="29405"/>
                  </a:lnTo>
                  <a:lnTo>
                    <a:pt x="6005717" y="7769"/>
                  </a:lnTo>
                  <a:lnTo>
                    <a:pt x="5957544" y="0"/>
                  </a:lnTo>
                  <a:lnTo>
                    <a:pt x="152400" y="0"/>
                  </a:lnTo>
                  <a:close/>
                </a:path>
              </a:pathLst>
            </a:custGeom>
            <a:ln w="12699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28999" y="6135351"/>
              <a:ext cx="6109970" cy="3830320"/>
            </a:xfrm>
            <a:custGeom>
              <a:avLst/>
              <a:gdLst/>
              <a:ahLst/>
              <a:cxnLst/>
              <a:rect l="l" t="t" r="r" b="b"/>
              <a:pathLst>
                <a:path w="6109970" h="3830320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3677907"/>
                  </a:lnTo>
                  <a:lnTo>
                    <a:pt x="7769" y="3726075"/>
                  </a:lnTo>
                  <a:lnTo>
                    <a:pt x="29405" y="3767910"/>
                  </a:lnTo>
                  <a:lnTo>
                    <a:pt x="62396" y="3800901"/>
                  </a:lnTo>
                  <a:lnTo>
                    <a:pt x="104231" y="3822537"/>
                  </a:lnTo>
                  <a:lnTo>
                    <a:pt x="152400" y="3830307"/>
                  </a:lnTo>
                  <a:lnTo>
                    <a:pt x="5957544" y="3830307"/>
                  </a:lnTo>
                  <a:lnTo>
                    <a:pt x="6005717" y="3822537"/>
                  </a:lnTo>
                  <a:lnTo>
                    <a:pt x="6047553" y="3800901"/>
                  </a:lnTo>
                  <a:lnTo>
                    <a:pt x="6080542" y="3767910"/>
                  </a:lnTo>
                  <a:lnTo>
                    <a:pt x="6102175" y="3726075"/>
                  </a:lnTo>
                  <a:lnTo>
                    <a:pt x="6109944" y="3677907"/>
                  </a:lnTo>
                  <a:lnTo>
                    <a:pt x="6109944" y="152400"/>
                  </a:lnTo>
                  <a:lnTo>
                    <a:pt x="6102175" y="104231"/>
                  </a:lnTo>
                  <a:lnTo>
                    <a:pt x="6080542" y="62396"/>
                  </a:lnTo>
                  <a:lnTo>
                    <a:pt x="6047553" y="29405"/>
                  </a:lnTo>
                  <a:lnTo>
                    <a:pt x="6005717" y="7769"/>
                  </a:lnTo>
                  <a:lnTo>
                    <a:pt x="5957544" y="0"/>
                  </a:lnTo>
                  <a:lnTo>
                    <a:pt x="152400" y="0"/>
                  </a:lnTo>
                  <a:close/>
                </a:path>
              </a:pathLst>
            </a:custGeom>
            <a:ln w="12699">
              <a:solidFill>
                <a:srgbClr val="E21B6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E21B6F"/>
                </a:solidFill>
              </a:endParaRPr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25"/>
              </a:lnSpc>
            </a:pPr>
            <a:fld id="{81D60167-4931-47E6-BA6A-407CBD079E47}" type="slidenum">
              <a:rPr spc="-25" dirty="0"/>
              <a:t>16</a:t>
            </a:fld>
            <a:endParaRPr spc="-25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75">
              <a:lnSpc>
                <a:spcPct val="100000"/>
              </a:lnSpc>
              <a:spcBef>
                <a:spcPts val="100"/>
              </a:spcBef>
            </a:pPr>
            <a:r>
              <a:rPr dirty="0"/>
              <a:t>Target</a:t>
            </a:r>
            <a:r>
              <a:rPr spc="-50" dirty="0"/>
              <a:t> </a:t>
            </a:r>
            <a:r>
              <a:rPr spc="-10" dirty="0"/>
              <a:t>Market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25"/>
              </a:lnSpc>
            </a:pPr>
            <a:fld id="{81D60167-4931-47E6-BA6A-407CBD079E47}" type="slidenum">
              <a:rPr spc="-25" dirty="0"/>
              <a:t>17</a:t>
            </a:fld>
            <a:endParaRPr spc="-25" dirty="0"/>
          </a:p>
        </p:txBody>
      </p:sp>
      <p:sp>
        <p:nvSpPr>
          <p:cNvPr id="3" name="object 3"/>
          <p:cNvSpPr txBox="1"/>
          <p:nvPr/>
        </p:nvSpPr>
        <p:spPr>
          <a:xfrm>
            <a:off x="707299" y="1534118"/>
            <a:ext cx="60960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9100"/>
              </a:lnSpc>
              <a:spcBef>
                <a:spcPts val="100"/>
              </a:spcBef>
            </a:pP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Here,</a:t>
            </a:r>
            <a:r>
              <a:rPr sz="1100" spc="-2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should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provide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high-level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overview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of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your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target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market.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How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big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is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it?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20" dirty="0">
                <a:solidFill>
                  <a:srgbClr val="080827"/>
                </a:solidFill>
                <a:latin typeface="Aktiv Grotesk"/>
                <a:cs typeface="Aktiv Grotesk"/>
              </a:rPr>
              <a:t>What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opportunities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or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restrictions exist?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How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competitive is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it?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20" dirty="0">
                <a:solidFill>
                  <a:srgbClr val="080827"/>
                </a:solidFill>
                <a:latin typeface="Aktiv Grotesk"/>
                <a:cs typeface="Aktiv Grotesk"/>
              </a:rPr>
              <a:t>You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 can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draw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on a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wide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range </a:t>
            </a:r>
            <a:r>
              <a:rPr sz="1100" spc="-25" dirty="0">
                <a:solidFill>
                  <a:srgbClr val="080827"/>
                </a:solidFill>
                <a:latin typeface="Aktiv Grotesk"/>
                <a:cs typeface="Aktiv Grotesk"/>
              </a:rPr>
              <a:t>of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sources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(be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sure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list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them)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and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include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visuals,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tables,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and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diagrams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support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your 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narrative.</a:t>
            </a:r>
            <a:endParaRPr sz="1100">
              <a:latin typeface="Aktiv Grotesk"/>
              <a:cs typeface="Aktiv Grotes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7299" y="2631323"/>
            <a:ext cx="59436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9100"/>
              </a:lnSpc>
              <a:spcBef>
                <a:spcPts val="100"/>
              </a:spcBef>
            </a:pP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In</a:t>
            </a:r>
            <a:r>
              <a:rPr sz="1100" spc="-2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E21B6F"/>
                </a:solidFill>
                <a:latin typeface="Aktiv Grotesk"/>
                <a:cs typeface="Aktiv Grotesk"/>
              </a:rPr>
              <a:t>[current</a:t>
            </a:r>
            <a:r>
              <a:rPr sz="1100" spc="-15" dirty="0">
                <a:solidFill>
                  <a:srgbClr val="E21B6F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E21B6F"/>
                </a:solidFill>
                <a:latin typeface="Aktiv Grotesk"/>
                <a:cs typeface="Aktiv Grotesk"/>
              </a:rPr>
              <a:t>year]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,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we’re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targeting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following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industries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where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we’ll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sell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our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product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and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reach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out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 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customers:</a:t>
            </a:r>
            <a:endParaRPr sz="1100">
              <a:latin typeface="Aktiv Grotesk"/>
              <a:cs typeface="Aktiv Grotesk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720001" y="3318002"/>
          <a:ext cx="6120129" cy="26149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32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81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074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179705">
                        <a:lnSpc>
                          <a:spcPct val="100000"/>
                        </a:lnSpc>
                      </a:pPr>
                      <a:r>
                        <a:rPr sz="1500" dirty="0">
                          <a:solidFill>
                            <a:srgbClr val="FFFFFF"/>
                          </a:solidFill>
                          <a:latin typeface="Antonio"/>
                          <a:cs typeface="Antonio"/>
                        </a:rPr>
                        <a:t>Industry</a:t>
                      </a:r>
                      <a:r>
                        <a:rPr sz="1500" spc="-40" dirty="0">
                          <a:solidFill>
                            <a:srgbClr val="FFFFFF"/>
                          </a:solidFill>
                          <a:latin typeface="Antonio"/>
                          <a:cs typeface="Antonio"/>
                        </a:rPr>
                        <a:t> </a:t>
                      </a:r>
                      <a:r>
                        <a:rPr sz="1500" spc="-50" dirty="0">
                          <a:solidFill>
                            <a:srgbClr val="FFFFFF"/>
                          </a:solidFill>
                          <a:latin typeface="Antonio"/>
                          <a:cs typeface="Antonio"/>
                        </a:rPr>
                        <a:t>1</a:t>
                      </a:r>
                      <a:endParaRPr sz="1500">
                        <a:latin typeface="Antonio"/>
                        <a:cs typeface="Antonio"/>
                      </a:endParaRPr>
                    </a:p>
                  </a:txBody>
                  <a:tcPr marL="0" marR="0" marT="0" marB="0">
                    <a:lnR w="12700">
                      <a:solidFill>
                        <a:srgbClr val="D9D4D4"/>
                      </a:solidFill>
                      <a:prstDash val="solid"/>
                    </a:lnR>
                    <a:lnB w="12700">
                      <a:solidFill>
                        <a:srgbClr val="D9D4D4"/>
                      </a:solidFill>
                      <a:prstDash val="solid"/>
                    </a:lnB>
                    <a:solidFill>
                      <a:srgbClr val="E21B6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179705" marR="250190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ktiv Grotesk"/>
                          <a:cs typeface="Aktiv Grotesk"/>
                        </a:rPr>
                        <a:t>This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includes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[sub-industries</a:t>
                      </a:r>
                      <a:r>
                        <a:rPr sz="1200" spc="-5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where</a:t>
                      </a:r>
                      <a:r>
                        <a:rPr sz="1200" spc="-10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your</a:t>
                      </a:r>
                      <a:r>
                        <a:rPr sz="1200" spc="-5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spc="-10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business </a:t>
                      </a:r>
                      <a:r>
                        <a:rPr sz="1200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might</a:t>
                      </a:r>
                      <a:r>
                        <a:rPr sz="1200" spc="-20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target</a:t>
                      </a:r>
                      <a:r>
                        <a:rPr sz="1200" spc="-5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more</a:t>
                      </a:r>
                      <a:r>
                        <a:rPr sz="1200" spc="-5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specific</a:t>
                      </a:r>
                      <a:r>
                        <a:rPr sz="1200" spc="-10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segments</a:t>
                      </a:r>
                      <a:r>
                        <a:rPr sz="1200" spc="-5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of</a:t>
                      </a:r>
                      <a:r>
                        <a:rPr sz="1200" spc="-5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spc="-20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your </a:t>
                      </a:r>
                      <a:r>
                        <a:rPr sz="1200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audience]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.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[Example:</a:t>
                      </a:r>
                      <a:r>
                        <a:rPr sz="1200" spc="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Industry 1:</a:t>
                      </a:r>
                      <a:r>
                        <a:rPr sz="1200" spc="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Food</a:t>
                      </a:r>
                      <a:r>
                        <a:rPr sz="1200" spc="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spc="-25" dirty="0">
                          <a:latin typeface="Aktiv Grotesk"/>
                          <a:cs typeface="Aktiv Grotesk"/>
                        </a:rPr>
                        <a:t>and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Beverage.</a:t>
                      </a:r>
                      <a:r>
                        <a:rPr sz="1200" spc="-2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This</a:t>
                      </a:r>
                      <a:r>
                        <a:rPr sz="1200" spc="-1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includes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bar</a:t>
                      </a:r>
                      <a:r>
                        <a:rPr sz="1200" spc="-1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&amp;</a:t>
                      </a:r>
                      <a:r>
                        <a:rPr sz="1200" spc="-1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grills,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breweries,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steakhouses,</a:t>
                      </a:r>
                      <a:r>
                        <a:rPr sz="1200" spc="-1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etc.]</a:t>
                      </a:r>
                      <a:endParaRPr sz="1200">
                        <a:latin typeface="Aktiv Grotesk"/>
                        <a:cs typeface="Aktiv Grotesk"/>
                      </a:endParaRPr>
                    </a:p>
                  </a:txBody>
                  <a:tcPr marL="0" marR="0" marT="0" marB="0">
                    <a:lnL w="12700">
                      <a:solidFill>
                        <a:srgbClr val="D9D4D4"/>
                      </a:solidFill>
                      <a:prstDash val="solid"/>
                    </a:lnL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74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179705">
                        <a:lnSpc>
                          <a:spcPct val="100000"/>
                        </a:lnSpc>
                      </a:pPr>
                      <a:r>
                        <a:rPr sz="1500" dirty="0">
                          <a:solidFill>
                            <a:srgbClr val="FFFFFF"/>
                          </a:solidFill>
                          <a:latin typeface="Antonio"/>
                          <a:cs typeface="Antonio"/>
                        </a:rPr>
                        <a:t>Industry</a:t>
                      </a:r>
                      <a:r>
                        <a:rPr sz="1500" spc="-40" dirty="0">
                          <a:solidFill>
                            <a:srgbClr val="FFFFFF"/>
                          </a:solidFill>
                          <a:latin typeface="Antonio"/>
                          <a:cs typeface="Antonio"/>
                        </a:rPr>
                        <a:t> </a:t>
                      </a:r>
                      <a:r>
                        <a:rPr sz="1500" spc="-50" dirty="0">
                          <a:solidFill>
                            <a:srgbClr val="FFFFFF"/>
                          </a:solidFill>
                          <a:latin typeface="Antonio"/>
                          <a:cs typeface="Antonio"/>
                        </a:rPr>
                        <a:t>2</a:t>
                      </a:r>
                      <a:endParaRPr sz="1500">
                        <a:latin typeface="Antonio"/>
                        <a:cs typeface="Antonio"/>
                      </a:endParaRPr>
                    </a:p>
                  </a:txBody>
                  <a:tcPr marL="0" marR="0" marT="0" marB="0">
                    <a:lnR w="12700">
                      <a:solidFill>
                        <a:srgbClr val="D9D4D4"/>
                      </a:solidFill>
                      <a:prstDash val="solid"/>
                    </a:lnR>
                    <a:lnT w="12700">
                      <a:solidFill>
                        <a:srgbClr val="D9D4D4"/>
                      </a:solidFill>
                      <a:prstDash val="solid"/>
                    </a:lnT>
                    <a:solidFill>
                      <a:srgbClr val="E21B6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179705" marR="250190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ktiv Grotesk"/>
                          <a:cs typeface="Aktiv Grotesk"/>
                        </a:rPr>
                        <a:t>This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includes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[sub-industries</a:t>
                      </a:r>
                      <a:r>
                        <a:rPr sz="1200" spc="-5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where</a:t>
                      </a:r>
                      <a:r>
                        <a:rPr sz="1200" spc="-10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your</a:t>
                      </a:r>
                      <a:r>
                        <a:rPr sz="1200" spc="-5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spc="-10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business </a:t>
                      </a:r>
                      <a:r>
                        <a:rPr sz="1200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might</a:t>
                      </a:r>
                      <a:r>
                        <a:rPr sz="1200" spc="-20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target</a:t>
                      </a:r>
                      <a:r>
                        <a:rPr sz="1200" spc="-5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more</a:t>
                      </a:r>
                      <a:r>
                        <a:rPr sz="1200" spc="-5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specific</a:t>
                      </a:r>
                      <a:r>
                        <a:rPr sz="1200" spc="-10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segments</a:t>
                      </a:r>
                      <a:r>
                        <a:rPr sz="1200" spc="-5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of</a:t>
                      </a:r>
                      <a:r>
                        <a:rPr sz="1200" spc="-5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spc="-20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your </a:t>
                      </a:r>
                      <a:r>
                        <a:rPr sz="1200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audience]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.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[Example:</a:t>
                      </a:r>
                      <a:r>
                        <a:rPr sz="1200" spc="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Industry 1:</a:t>
                      </a:r>
                      <a:r>
                        <a:rPr sz="1200" spc="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Food</a:t>
                      </a:r>
                      <a:r>
                        <a:rPr sz="1200" spc="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spc="-25" dirty="0">
                          <a:latin typeface="Aktiv Grotesk"/>
                          <a:cs typeface="Aktiv Grotesk"/>
                        </a:rPr>
                        <a:t>and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Beverage.</a:t>
                      </a:r>
                      <a:r>
                        <a:rPr sz="1200" spc="-2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This</a:t>
                      </a:r>
                      <a:r>
                        <a:rPr sz="1200" spc="-1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includes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bar</a:t>
                      </a:r>
                      <a:r>
                        <a:rPr sz="1200" spc="-1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&amp;</a:t>
                      </a:r>
                      <a:r>
                        <a:rPr sz="1200" spc="-1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grills,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breweries,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steakhouses,</a:t>
                      </a:r>
                      <a:r>
                        <a:rPr sz="1200" spc="-1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etc.]</a:t>
                      </a:r>
                      <a:endParaRPr sz="1200">
                        <a:latin typeface="Aktiv Grotesk"/>
                        <a:cs typeface="Aktiv Grotesk"/>
                      </a:endParaRPr>
                    </a:p>
                  </a:txBody>
                  <a:tcPr marL="0" marR="0" marT="0" marB="0">
                    <a:lnL w="12700">
                      <a:solidFill>
                        <a:srgbClr val="D9D4D4"/>
                      </a:solidFill>
                      <a:prstDash val="solid"/>
                    </a:lnL>
                    <a:lnT w="12700">
                      <a:solidFill>
                        <a:srgbClr val="D9D4D4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75">
              <a:lnSpc>
                <a:spcPct val="100000"/>
              </a:lnSpc>
              <a:spcBef>
                <a:spcPts val="100"/>
              </a:spcBef>
            </a:pPr>
            <a:r>
              <a:rPr dirty="0"/>
              <a:t>Buyer</a:t>
            </a:r>
            <a:r>
              <a:rPr spc="-25" dirty="0"/>
              <a:t> </a:t>
            </a:r>
            <a:r>
              <a:rPr spc="-10" dirty="0"/>
              <a:t>Personas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04649" y="1534118"/>
            <a:ext cx="60115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9100"/>
              </a:lnSpc>
              <a:spcBef>
                <a:spcPts val="100"/>
              </a:spcBef>
            </a:pP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Within</a:t>
            </a:r>
            <a:r>
              <a:rPr sz="1100" spc="-2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target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market(s),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we’ve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identified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following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buyer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personas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represent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our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ideal customers:</a:t>
            </a:r>
            <a:endParaRPr sz="1100">
              <a:latin typeface="Aktiv Grotesk"/>
              <a:cs typeface="Aktiv Grotesk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17346" y="2377043"/>
            <a:ext cx="6126480" cy="2628265"/>
            <a:chOff x="717346" y="2377043"/>
            <a:chExt cx="6126480" cy="2628265"/>
          </a:xfrm>
        </p:grpSpPr>
        <p:sp>
          <p:nvSpPr>
            <p:cNvPr id="5" name="object 5"/>
            <p:cNvSpPr/>
            <p:nvPr/>
          </p:nvSpPr>
          <p:spPr>
            <a:xfrm>
              <a:off x="717346" y="2383396"/>
              <a:ext cx="2232025" cy="2615565"/>
            </a:xfrm>
            <a:custGeom>
              <a:avLst/>
              <a:gdLst/>
              <a:ahLst/>
              <a:cxnLst/>
              <a:rect l="l" t="t" r="r" b="b"/>
              <a:pathLst>
                <a:path w="2232025" h="2615565">
                  <a:moveTo>
                    <a:pt x="2231999" y="0"/>
                  </a:moveTo>
                  <a:lnTo>
                    <a:pt x="0" y="0"/>
                  </a:lnTo>
                  <a:lnTo>
                    <a:pt x="0" y="2615387"/>
                  </a:lnTo>
                  <a:lnTo>
                    <a:pt x="2231999" y="2615387"/>
                  </a:lnTo>
                  <a:lnTo>
                    <a:pt x="2231999" y="0"/>
                  </a:lnTo>
                  <a:close/>
                </a:path>
              </a:pathLst>
            </a:custGeom>
            <a:solidFill>
              <a:srgbClr val="E21B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949350" y="2383393"/>
              <a:ext cx="0" cy="1301750"/>
            </a:xfrm>
            <a:custGeom>
              <a:avLst/>
              <a:gdLst/>
              <a:ahLst/>
              <a:cxnLst/>
              <a:rect l="l" t="t" r="r" b="b"/>
              <a:pathLst>
                <a:path h="1301750">
                  <a:moveTo>
                    <a:pt x="0" y="1301343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D9D4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17350" y="3684737"/>
              <a:ext cx="2232025" cy="12700"/>
            </a:xfrm>
            <a:custGeom>
              <a:avLst/>
              <a:gdLst/>
              <a:ahLst/>
              <a:cxnLst/>
              <a:rect l="l" t="t" r="r" b="b"/>
              <a:pathLst>
                <a:path w="2232025" h="12700">
                  <a:moveTo>
                    <a:pt x="0" y="12700"/>
                  </a:moveTo>
                  <a:lnTo>
                    <a:pt x="2231999" y="12700"/>
                  </a:lnTo>
                  <a:lnTo>
                    <a:pt x="2231999" y="0"/>
                  </a:lnTo>
                  <a:lnTo>
                    <a:pt x="0" y="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D9D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949350" y="3691087"/>
              <a:ext cx="3888104" cy="0"/>
            </a:xfrm>
            <a:custGeom>
              <a:avLst/>
              <a:gdLst/>
              <a:ahLst/>
              <a:cxnLst/>
              <a:rect l="l" t="t" r="r" b="b"/>
              <a:pathLst>
                <a:path w="3888104">
                  <a:moveTo>
                    <a:pt x="0" y="0"/>
                  </a:moveTo>
                  <a:lnTo>
                    <a:pt x="3888003" y="0"/>
                  </a:lnTo>
                </a:path>
              </a:pathLst>
            </a:custGeom>
            <a:ln w="12700">
              <a:solidFill>
                <a:srgbClr val="D9D4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949350" y="3697436"/>
              <a:ext cx="0" cy="1301750"/>
            </a:xfrm>
            <a:custGeom>
              <a:avLst/>
              <a:gdLst/>
              <a:ahLst/>
              <a:cxnLst/>
              <a:rect l="l" t="t" r="r" b="b"/>
              <a:pathLst>
                <a:path h="1301750">
                  <a:moveTo>
                    <a:pt x="0" y="1301343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D9D4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717346" y="2383396"/>
            <a:ext cx="2225675" cy="1301750"/>
          </a:xfrm>
          <a:prstGeom prst="rect">
            <a:avLst/>
          </a:prstGeom>
          <a:solidFill>
            <a:srgbClr val="E21B6F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800">
              <a:latin typeface="Times New Roman"/>
              <a:cs typeface="Times New Roman"/>
            </a:endParaRPr>
          </a:p>
          <a:p>
            <a:pPr marL="179705">
              <a:lnSpc>
                <a:spcPct val="100000"/>
              </a:lnSpc>
            </a:pPr>
            <a:r>
              <a:rPr sz="1500" dirty="0">
                <a:solidFill>
                  <a:srgbClr val="FFFFFF"/>
                </a:solidFill>
                <a:latin typeface="Antonio"/>
                <a:cs typeface="Antonio"/>
              </a:rPr>
              <a:t>Buying Persona </a:t>
            </a:r>
            <a:r>
              <a:rPr sz="1500" spc="-50" dirty="0">
                <a:solidFill>
                  <a:srgbClr val="FFFFFF"/>
                </a:solidFill>
                <a:latin typeface="Antonio"/>
                <a:cs typeface="Antonio"/>
              </a:rPr>
              <a:t>1</a:t>
            </a:r>
            <a:endParaRPr sz="1500">
              <a:latin typeface="Antonio"/>
              <a:cs typeface="Antonio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116649" y="2560787"/>
            <a:ext cx="3475354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ktiv Grotesk"/>
                <a:cs typeface="Aktiv Grotesk"/>
              </a:rPr>
              <a:t>This</a:t>
            </a:r>
            <a:r>
              <a:rPr sz="1200" spc="-10" dirty="0">
                <a:latin typeface="Aktiv Grotesk"/>
                <a:cs typeface="Aktiv Grotesk"/>
              </a:rPr>
              <a:t> </a:t>
            </a:r>
            <a:r>
              <a:rPr sz="1200" dirty="0">
                <a:latin typeface="Aktiv Grotesk"/>
                <a:cs typeface="Aktiv Grotesk"/>
              </a:rPr>
              <a:t>includes</a:t>
            </a:r>
            <a:r>
              <a:rPr sz="1200" spc="-10" dirty="0"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E21B6F"/>
                </a:solidFill>
                <a:latin typeface="Aktiv Grotesk"/>
                <a:cs typeface="Aktiv Grotesk"/>
              </a:rPr>
              <a:t>[sub-industries</a:t>
            </a:r>
            <a:r>
              <a:rPr sz="1200" spc="-5" dirty="0">
                <a:solidFill>
                  <a:srgbClr val="E21B6F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E21B6F"/>
                </a:solidFill>
                <a:latin typeface="Aktiv Grotesk"/>
                <a:cs typeface="Aktiv Grotesk"/>
              </a:rPr>
              <a:t>where</a:t>
            </a:r>
            <a:r>
              <a:rPr sz="1200" spc="-10" dirty="0">
                <a:solidFill>
                  <a:srgbClr val="E21B6F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E21B6F"/>
                </a:solidFill>
                <a:latin typeface="Aktiv Grotesk"/>
                <a:cs typeface="Aktiv Grotesk"/>
              </a:rPr>
              <a:t>your</a:t>
            </a:r>
            <a:r>
              <a:rPr sz="1200" spc="-5" dirty="0">
                <a:solidFill>
                  <a:srgbClr val="E21B6F"/>
                </a:solidFill>
                <a:latin typeface="Aktiv Grotesk"/>
                <a:cs typeface="Aktiv Grotesk"/>
              </a:rPr>
              <a:t> </a:t>
            </a:r>
            <a:r>
              <a:rPr sz="1200" spc="-10" dirty="0">
                <a:solidFill>
                  <a:srgbClr val="E21B6F"/>
                </a:solidFill>
                <a:latin typeface="Aktiv Grotesk"/>
                <a:cs typeface="Aktiv Grotesk"/>
              </a:rPr>
              <a:t>business </a:t>
            </a:r>
            <a:r>
              <a:rPr sz="1200" dirty="0">
                <a:solidFill>
                  <a:srgbClr val="E21B6F"/>
                </a:solidFill>
                <a:latin typeface="Aktiv Grotesk"/>
                <a:cs typeface="Aktiv Grotesk"/>
              </a:rPr>
              <a:t>might</a:t>
            </a:r>
            <a:r>
              <a:rPr sz="1200" spc="-20" dirty="0">
                <a:solidFill>
                  <a:srgbClr val="E21B6F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E21B6F"/>
                </a:solidFill>
                <a:latin typeface="Aktiv Grotesk"/>
                <a:cs typeface="Aktiv Grotesk"/>
              </a:rPr>
              <a:t>target</a:t>
            </a:r>
            <a:r>
              <a:rPr sz="1200" spc="-5" dirty="0">
                <a:solidFill>
                  <a:srgbClr val="E21B6F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E21B6F"/>
                </a:solidFill>
                <a:latin typeface="Aktiv Grotesk"/>
                <a:cs typeface="Aktiv Grotesk"/>
              </a:rPr>
              <a:t>more</a:t>
            </a:r>
            <a:r>
              <a:rPr sz="1200" spc="-5" dirty="0">
                <a:solidFill>
                  <a:srgbClr val="E21B6F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E21B6F"/>
                </a:solidFill>
                <a:latin typeface="Aktiv Grotesk"/>
                <a:cs typeface="Aktiv Grotesk"/>
              </a:rPr>
              <a:t>specific</a:t>
            </a:r>
            <a:r>
              <a:rPr sz="1200" spc="-10" dirty="0">
                <a:solidFill>
                  <a:srgbClr val="E21B6F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E21B6F"/>
                </a:solidFill>
                <a:latin typeface="Aktiv Grotesk"/>
                <a:cs typeface="Aktiv Grotesk"/>
              </a:rPr>
              <a:t>segments</a:t>
            </a:r>
            <a:r>
              <a:rPr sz="1200" spc="-5" dirty="0">
                <a:solidFill>
                  <a:srgbClr val="E21B6F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E21B6F"/>
                </a:solidFill>
                <a:latin typeface="Aktiv Grotesk"/>
                <a:cs typeface="Aktiv Grotesk"/>
              </a:rPr>
              <a:t>of</a:t>
            </a:r>
            <a:r>
              <a:rPr sz="1200" spc="-5" dirty="0">
                <a:solidFill>
                  <a:srgbClr val="E21B6F"/>
                </a:solidFill>
                <a:latin typeface="Aktiv Grotesk"/>
                <a:cs typeface="Aktiv Grotesk"/>
              </a:rPr>
              <a:t> </a:t>
            </a:r>
            <a:r>
              <a:rPr sz="1200" spc="-20" dirty="0">
                <a:solidFill>
                  <a:srgbClr val="E21B6F"/>
                </a:solidFill>
                <a:latin typeface="Aktiv Grotesk"/>
                <a:cs typeface="Aktiv Grotesk"/>
              </a:rPr>
              <a:t>your </a:t>
            </a:r>
            <a:r>
              <a:rPr sz="1200" dirty="0">
                <a:solidFill>
                  <a:srgbClr val="E21B6F"/>
                </a:solidFill>
                <a:latin typeface="Aktiv Grotesk"/>
                <a:cs typeface="Aktiv Grotesk"/>
              </a:rPr>
              <a:t>audience]</a:t>
            </a:r>
            <a:r>
              <a:rPr sz="1200" dirty="0">
                <a:latin typeface="Aktiv Grotesk"/>
                <a:cs typeface="Aktiv Grotesk"/>
              </a:rPr>
              <a:t>.</a:t>
            </a:r>
            <a:r>
              <a:rPr sz="1200" spc="-10" dirty="0">
                <a:latin typeface="Aktiv Grotesk"/>
                <a:cs typeface="Aktiv Grotesk"/>
              </a:rPr>
              <a:t> </a:t>
            </a:r>
            <a:r>
              <a:rPr sz="1200" dirty="0">
                <a:latin typeface="Aktiv Grotesk"/>
                <a:cs typeface="Aktiv Grotesk"/>
              </a:rPr>
              <a:t>[Example:</a:t>
            </a:r>
            <a:r>
              <a:rPr sz="1200" spc="5" dirty="0">
                <a:latin typeface="Aktiv Grotesk"/>
                <a:cs typeface="Aktiv Grotesk"/>
              </a:rPr>
              <a:t> </a:t>
            </a:r>
            <a:r>
              <a:rPr sz="1200" dirty="0">
                <a:latin typeface="Aktiv Grotesk"/>
                <a:cs typeface="Aktiv Grotesk"/>
              </a:rPr>
              <a:t>Industry 1:</a:t>
            </a:r>
            <a:r>
              <a:rPr sz="1200" spc="5" dirty="0">
                <a:latin typeface="Aktiv Grotesk"/>
                <a:cs typeface="Aktiv Grotesk"/>
              </a:rPr>
              <a:t> </a:t>
            </a:r>
            <a:r>
              <a:rPr sz="1200" dirty="0">
                <a:latin typeface="Aktiv Grotesk"/>
                <a:cs typeface="Aktiv Grotesk"/>
              </a:rPr>
              <a:t>Food</a:t>
            </a:r>
            <a:r>
              <a:rPr sz="1200" spc="5" dirty="0">
                <a:latin typeface="Aktiv Grotesk"/>
                <a:cs typeface="Aktiv Grotesk"/>
              </a:rPr>
              <a:t> </a:t>
            </a:r>
            <a:r>
              <a:rPr sz="1200" spc="-25" dirty="0">
                <a:latin typeface="Aktiv Grotesk"/>
                <a:cs typeface="Aktiv Grotesk"/>
              </a:rPr>
              <a:t>and </a:t>
            </a:r>
            <a:r>
              <a:rPr sz="1200" dirty="0">
                <a:latin typeface="Aktiv Grotesk"/>
                <a:cs typeface="Aktiv Grotesk"/>
              </a:rPr>
              <a:t>Beverage.</a:t>
            </a:r>
            <a:r>
              <a:rPr sz="1200" spc="-25" dirty="0">
                <a:latin typeface="Aktiv Grotesk"/>
                <a:cs typeface="Aktiv Grotesk"/>
              </a:rPr>
              <a:t> </a:t>
            </a:r>
            <a:r>
              <a:rPr sz="1200" dirty="0">
                <a:latin typeface="Aktiv Grotesk"/>
                <a:cs typeface="Aktiv Grotesk"/>
              </a:rPr>
              <a:t>This</a:t>
            </a:r>
            <a:r>
              <a:rPr sz="1200" spc="-15" dirty="0">
                <a:latin typeface="Aktiv Grotesk"/>
                <a:cs typeface="Aktiv Grotesk"/>
              </a:rPr>
              <a:t> </a:t>
            </a:r>
            <a:r>
              <a:rPr sz="1200" dirty="0">
                <a:latin typeface="Aktiv Grotesk"/>
                <a:cs typeface="Aktiv Grotesk"/>
              </a:rPr>
              <a:t>includes</a:t>
            </a:r>
            <a:r>
              <a:rPr sz="1200" spc="-10" dirty="0">
                <a:latin typeface="Aktiv Grotesk"/>
                <a:cs typeface="Aktiv Grotesk"/>
              </a:rPr>
              <a:t> </a:t>
            </a:r>
            <a:r>
              <a:rPr sz="1200" dirty="0">
                <a:latin typeface="Aktiv Grotesk"/>
                <a:cs typeface="Aktiv Grotesk"/>
              </a:rPr>
              <a:t>bar</a:t>
            </a:r>
            <a:r>
              <a:rPr sz="1200" spc="-15" dirty="0">
                <a:latin typeface="Aktiv Grotesk"/>
                <a:cs typeface="Aktiv Grotesk"/>
              </a:rPr>
              <a:t> </a:t>
            </a:r>
            <a:r>
              <a:rPr sz="1200" dirty="0">
                <a:latin typeface="Aktiv Grotesk"/>
                <a:cs typeface="Aktiv Grotesk"/>
              </a:rPr>
              <a:t>&amp;</a:t>
            </a:r>
            <a:r>
              <a:rPr sz="1200" spc="-15" dirty="0">
                <a:latin typeface="Aktiv Grotesk"/>
                <a:cs typeface="Aktiv Grotesk"/>
              </a:rPr>
              <a:t> </a:t>
            </a:r>
            <a:r>
              <a:rPr sz="1200" dirty="0">
                <a:latin typeface="Aktiv Grotesk"/>
                <a:cs typeface="Aktiv Grotesk"/>
              </a:rPr>
              <a:t>grills,</a:t>
            </a:r>
            <a:r>
              <a:rPr sz="1200" spc="-10" dirty="0">
                <a:latin typeface="Aktiv Grotesk"/>
                <a:cs typeface="Aktiv Grotesk"/>
              </a:rPr>
              <a:t> breweries, </a:t>
            </a:r>
            <a:r>
              <a:rPr sz="1200" dirty="0">
                <a:latin typeface="Aktiv Grotesk"/>
                <a:cs typeface="Aktiv Grotesk"/>
              </a:rPr>
              <a:t>steakhouses,</a:t>
            </a:r>
            <a:r>
              <a:rPr sz="1200" spc="-15" dirty="0">
                <a:latin typeface="Aktiv Grotesk"/>
                <a:cs typeface="Aktiv Grotesk"/>
              </a:rPr>
              <a:t> </a:t>
            </a:r>
            <a:r>
              <a:rPr sz="1200" spc="-10" dirty="0">
                <a:latin typeface="Aktiv Grotesk"/>
                <a:cs typeface="Aktiv Grotesk"/>
              </a:rPr>
              <a:t>etc.]</a:t>
            </a:r>
            <a:endParaRPr sz="1200">
              <a:latin typeface="Aktiv Grotesk"/>
              <a:cs typeface="Aktiv Grotesk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17346" y="3697437"/>
            <a:ext cx="2225675" cy="1301750"/>
          </a:xfrm>
          <a:prstGeom prst="rect">
            <a:avLst/>
          </a:prstGeom>
          <a:solidFill>
            <a:srgbClr val="E21B6F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50">
              <a:latin typeface="Times New Roman"/>
              <a:cs typeface="Times New Roman"/>
            </a:endParaRPr>
          </a:p>
          <a:p>
            <a:pPr marL="179705">
              <a:lnSpc>
                <a:spcPct val="100000"/>
              </a:lnSpc>
            </a:pPr>
            <a:r>
              <a:rPr sz="1500" dirty="0">
                <a:solidFill>
                  <a:srgbClr val="FFFFFF"/>
                </a:solidFill>
                <a:latin typeface="Antonio"/>
                <a:cs typeface="Antonio"/>
              </a:rPr>
              <a:t>Buying Persona</a:t>
            </a:r>
            <a:r>
              <a:rPr sz="1500" spc="-10" dirty="0">
                <a:solidFill>
                  <a:srgbClr val="FFFFFF"/>
                </a:solidFill>
                <a:latin typeface="Antonio"/>
                <a:cs typeface="Antonio"/>
              </a:rPr>
              <a:t> </a:t>
            </a:r>
            <a:r>
              <a:rPr sz="1500" spc="-50" dirty="0">
                <a:solidFill>
                  <a:srgbClr val="FFFFFF"/>
                </a:solidFill>
                <a:latin typeface="Antonio"/>
                <a:cs typeface="Antonio"/>
              </a:rPr>
              <a:t>2</a:t>
            </a:r>
            <a:endParaRPr sz="1500">
              <a:latin typeface="Antonio"/>
              <a:cs typeface="Antonio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116649" y="3868480"/>
            <a:ext cx="3475354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ktiv Grotesk"/>
                <a:cs typeface="Aktiv Grotesk"/>
              </a:rPr>
              <a:t>This</a:t>
            </a:r>
            <a:r>
              <a:rPr sz="1200" spc="-10" dirty="0">
                <a:latin typeface="Aktiv Grotesk"/>
                <a:cs typeface="Aktiv Grotesk"/>
              </a:rPr>
              <a:t> </a:t>
            </a:r>
            <a:r>
              <a:rPr sz="1200" dirty="0">
                <a:latin typeface="Aktiv Grotesk"/>
                <a:cs typeface="Aktiv Grotesk"/>
              </a:rPr>
              <a:t>includes</a:t>
            </a:r>
            <a:r>
              <a:rPr sz="1200" spc="-10" dirty="0"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E21B6F"/>
                </a:solidFill>
                <a:latin typeface="Aktiv Grotesk"/>
                <a:cs typeface="Aktiv Grotesk"/>
              </a:rPr>
              <a:t>[sub-industries</a:t>
            </a:r>
            <a:r>
              <a:rPr sz="1200" spc="-5" dirty="0">
                <a:solidFill>
                  <a:srgbClr val="E21B6F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E21B6F"/>
                </a:solidFill>
                <a:latin typeface="Aktiv Grotesk"/>
                <a:cs typeface="Aktiv Grotesk"/>
              </a:rPr>
              <a:t>where</a:t>
            </a:r>
            <a:r>
              <a:rPr sz="1200" spc="-10" dirty="0">
                <a:solidFill>
                  <a:srgbClr val="E21B6F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E21B6F"/>
                </a:solidFill>
                <a:latin typeface="Aktiv Grotesk"/>
                <a:cs typeface="Aktiv Grotesk"/>
              </a:rPr>
              <a:t>your</a:t>
            </a:r>
            <a:r>
              <a:rPr sz="1200" spc="-5" dirty="0">
                <a:solidFill>
                  <a:srgbClr val="E21B6F"/>
                </a:solidFill>
                <a:latin typeface="Aktiv Grotesk"/>
                <a:cs typeface="Aktiv Grotesk"/>
              </a:rPr>
              <a:t> </a:t>
            </a:r>
            <a:r>
              <a:rPr sz="1200" spc="-10" dirty="0">
                <a:solidFill>
                  <a:srgbClr val="E21B6F"/>
                </a:solidFill>
                <a:latin typeface="Aktiv Grotesk"/>
                <a:cs typeface="Aktiv Grotesk"/>
              </a:rPr>
              <a:t>business </a:t>
            </a:r>
            <a:r>
              <a:rPr sz="1200" dirty="0">
                <a:solidFill>
                  <a:srgbClr val="E21B6F"/>
                </a:solidFill>
                <a:latin typeface="Aktiv Grotesk"/>
                <a:cs typeface="Aktiv Grotesk"/>
              </a:rPr>
              <a:t>might</a:t>
            </a:r>
            <a:r>
              <a:rPr sz="1200" spc="-20" dirty="0">
                <a:solidFill>
                  <a:srgbClr val="E21B6F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E21B6F"/>
                </a:solidFill>
                <a:latin typeface="Aktiv Grotesk"/>
                <a:cs typeface="Aktiv Grotesk"/>
              </a:rPr>
              <a:t>target</a:t>
            </a:r>
            <a:r>
              <a:rPr sz="1200" spc="-5" dirty="0">
                <a:solidFill>
                  <a:srgbClr val="E21B6F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E21B6F"/>
                </a:solidFill>
                <a:latin typeface="Aktiv Grotesk"/>
                <a:cs typeface="Aktiv Grotesk"/>
              </a:rPr>
              <a:t>more</a:t>
            </a:r>
            <a:r>
              <a:rPr sz="1200" spc="-5" dirty="0">
                <a:solidFill>
                  <a:srgbClr val="E21B6F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E21B6F"/>
                </a:solidFill>
                <a:latin typeface="Aktiv Grotesk"/>
                <a:cs typeface="Aktiv Grotesk"/>
              </a:rPr>
              <a:t>specific</a:t>
            </a:r>
            <a:r>
              <a:rPr sz="1200" spc="-10" dirty="0">
                <a:solidFill>
                  <a:srgbClr val="E21B6F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E21B6F"/>
                </a:solidFill>
                <a:latin typeface="Aktiv Grotesk"/>
                <a:cs typeface="Aktiv Grotesk"/>
              </a:rPr>
              <a:t>segments</a:t>
            </a:r>
            <a:r>
              <a:rPr sz="1200" spc="-5" dirty="0">
                <a:solidFill>
                  <a:srgbClr val="E21B6F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E21B6F"/>
                </a:solidFill>
                <a:latin typeface="Aktiv Grotesk"/>
                <a:cs typeface="Aktiv Grotesk"/>
              </a:rPr>
              <a:t>of</a:t>
            </a:r>
            <a:r>
              <a:rPr sz="1200" spc="-5" dirty="0">
                <a:solidFill>
                  <a:srgbClr val="E21B6F"/>
                </a:solidFill>
                <a:latin typeface="Aktiv Grotesk"/>
                <a:cs typeface="Aktiv Grotesk"/>
              </a:rPr>
              <a:t> </a:t>
            </a:r>
            <a:r>
              <a:rPr sz="1200" spc="-20" dirty="0">
                <a:solidFill>
                  <a:srgbClr val="E21B6F"/>
                </a:solidFill>
                <a:latin typeface="Aktiv Grotesk"/>
                <a:cs typeface="Aktiv Grotesk"/>
              </a:rPr>
              <a:t>your </a:t>
            </a:r>
            <a:r>
              <a:rPr sz="1200" dirty="0">
                <a:solidFill>
                  <a:srgbClr val="E21B6F"/>
                </a:solidFill>
                <a:latin typeface="Aktiv Grotesk"/>
                <a:cs typeface="Aktiv Grotesk"/>
              </a:rPr>
              <a:t>audience]</a:t>
            </a:r>
            <a:r>
              <a:rPr sz="1200" dirty="0">
                <a:latin typeface="Aktiv Grotesk"/>
                <a:cs typeface="Aktiv Grotesk"/>
              </a:rPr>
              <a:t>.</a:t>
            </a:r>
            <a:r>
              <a:rPr sz="1200" spc="-10" dirty="0">
                <a:latin typeface="Aktiv Grotesk"/>
                <a:cs typeface="Aktiv Grotesk"/>
              </a:rPr>
              <a:t> </a:t>
            </a:r>
            <a:r>
              <a:rPr sz="1200" dirty="0">
                <a:latin typeface="Aktiv Grotesk"/>
                <a:cs typeface="Aktiv Grotesk"/>
              </a:rPr>
              <a:t>[Example:</a:t>
            </a:r>
            <a:r>
              <a:rPr sz="1200" spc="5" dirty="0">
                <a:latin typeface="Aktiv Grotesk"/>
                <a:cs typeface="Aktiv Grotesk"/>
              </a:rPr>
              <a:t> </a:t>
            </a:r>
            <a:r>
              <a:rPr sz="1200" dirty="0">
                <a:latin typeface="Aktiv Grotesk"/>
                <a:cs typeface="Aktiv Grotesk"/>
              </a:rPr>
              <a:t>Industry 1:</a:t>
            </a:r>
            <a:r>
              <a:rPr sz="1200" spc="5" dirty="0">
                <a:latin typeface="Aktiv Grotesk"/>
                <a:cs typeface="Aktiv Grotesk"/>
              </a:rPr>
              <a:t> </a:t>
            </a:r>
            <a:r>
              <a:rPr sz="1200" dirty="0">
                <a:latin typeface="Aktiv Grotesk"/>
                <a:cs typeface="Aktiv Grotesk"/>
              </a:rPr>
              <a:t>Food</a:t>
            </a:r>
            <a:r>
              <a:rPr sz="1200" spc="5" dirty="0">
                <a:latin typeface="Aktiv Grotesk"/>
                <a:cs typeface="Aktiv Grotesk"/>
              </a:rPr>
              <a:t> </a:t>
            </a:r>
            <a:r>
              <a:rPr sz="1200" spc="-25" dirty="0">
                <a:latin typeface="Aktiv Grotesk"/>
                <a:cs typeface="Aktiv Grotesk"/>
              </a:rPr>
              <a:t>and </a:t>
            </a:r>
            <a:r>
              <a:rPr sz="1200" dirty="0">
                <a:latin typeface="Aktiv Grotesk"/>
                <a:cs typeface="Aktiv Grotesk"/>
              </a:rPr>
              <a:t>Beverage.</a:t>
            </a:r>
            <a:r>
              <a:rPr sz="1200" spc="-25" dirty="0">
                <a:latin typeface="Aktiv Grotesk"/>
                <a:cs typeface="Aktiv Grotesk"/>
              </a:rPr>
              <a:t> </a:t>
            </a:r>
            <a:r>
              <a:rPr sz="1200" dirty="0">
                <a:latin typeface="Aktiv Grotesk"/>
                <a:cs typeface="Aktiv Grotesk"/>
              </a:rPr>
              <a:t>This</a:t>
            </a:r>
            <a:r>
              <a:rPr sz="1200" spc="-15" dirty="0">
                <a:latin typeface="Aktiv Grotesk"/>
                <a:cs typeface="Aktiv Grotesk"/>
              </a:rPr>
              <a:t> </a:t>
            </a:r>
            <a:r>
              <a:rPr sz="1200" dirty="0">
                <a:latin typeface="Aktiv Grotesk"/>
                <a:cs typeface="Aktiv Grotesk"/>
              </a:rPr>
              <a:t>includes</a:t>
            </a:r>
            <a:r>
              <a:rPr sz="1200" spc="-10" dirty="0">
                <a:latin typeface="Aktiv Grotesk"/>
                <a:cs typeface="Aktiv Grotesk"/>
              </a:rPr>
              <a:t> </a:t>
            </a:r>
            <a:r>
              <a:rPr sz="1200" dirty="0">
                <a:latin typeface="Aktiv Grotesk"/>
                <a:cs typeface="Aktiv Grotesk"/>
              </a:rPr>
              <a:t>bar</a:t>
            </a:r>
            <a:r>
              <a:rPr sz="1200" spc="-15" dirty="0">
                <a:latin typeface="Aktiv Grotesk"/>
                <a:cs typeface="Aktiv Grotesk"/>
              </a:rPr>
              <a:t> </a:t>
            </a:r>
            <a:r>
              <a:rPr sz="1200" dirty="0">
                <a:latin typeface="Aktiv Grotesk"/>
                <a:cs typeface="Aktiv Grotesk"/>
              </a:rPr>
              <a:t>&amp;</a:t>
            </a:r>
            <a:r>
              <a:rPr sz="1200" spc="-15" dirty="0">
                <a:latin typeface="Aktiv Grotesk"/>
                <a:cs typeface="Aktiv Grotesk"/>
              </a:rPr>
              <a:t> </a:t>
            </a:r>
            <a:r>
              <a:rPr sz="1200" dirty="0">
                <a:latin typeface="Aktiv Grotesk"/>
                <a:cs typeface="Aktiv Grotesk"/>
              </a:rPr>
              <a:t>grills,</a:t>
            </a:r>
            <a:r>
              <a:rPr sz="1200" spc="-10" dirty="0">
                <a:latin typeface="Aktiv Grotesk"/>
                <a:cs typeface="Aktiv Grotesk"/>
              </a:rPr>
              <a:t> breweries, </a:t>
            </a:r>
            <a:r>
              <a:rPr sz="1200" dirty="0">
                <a:latin typeface="Aktiv Grotesk"/>
                <a:cs typeface="Aktiv Grotesk"/>
              </a:rPr>
              <a:t>steakhouses,</a:t>
            </a:r>
            <a:r>
              <a:rPr sz="1200" spc="-15" dirty="0">
                <a:latin typeface="Aktiv Grotesk"/>
                <a:cs typeface="Aktiv Grotesk"/>
              </a:rPr>
              <a:t> </a:t>
            </a:r>
            <a:r>
              <a:rPr sz="1200" spc="-10" dirty="0">
                <a:latin typeface="Aktiv Grotesk"/>
                <a:cs typeface="Aktiv Grotesk"/>
              </a:rPr>
              <a:t>etc.]</a:t>
            </a:r>
            <a:endParaRPr sz="1200">
              <a:latin typeface="Aktiv Grotesk"/>
              <a:cs typeface="Aktiv Grotesk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2111994" y="5592706"/>
            <a:ext cx="5448300" cy="1908175"/>
            <a:chOff x="2111994" y="7304086"/>
            <a:chExt cx="5448300" cy="1908175"/>
          </a:xfrm>
        </p:grpSpPr>
        <p:sp>
          <p:nvSpPr>
            <p:cNvPr id="15" name="object 15"/>
            <p:cNvSpPr/>
            <p:nvPr/>
          </p:nvSpPr>
          <p:spPr>
            <a:xfrm>
              <a:off x="2111984" y="7304087"/>
              <a:ext cx="5448300" cy="1908175"/>
            </a:xfrm>
            <a:custGeom>
              <a:avLst/>
              <a:gdLst/>
              <a:ahLst/>
              <a:cxnLst/>
              <a:rect l="l" t="t" r="r" b="b"/>
              <a:pathLst>
                <a:path w="5448300" h="1908175">
                  <a:moveTo>
                    <a:pt x="5448008" y="0"/>
                  </a:moveTo>
                  <a:lnTo>
                    <a:pt x="756005" y="0"/>
                  </a:lnTo>
                  <a:lnTo>
                    <a:pt x="708202" y="1498"/>
                  </a:lnTo>
                  <a:lnTo>
                    <a:pt x="661174" y="5892"/>
                  </a:lnTo>
                  <a:lnTo>
                    <a:pt x="615035" y="13119"/>
                  </a:lnTo>
                  <a:lnTo>
                    <a:pt x="569861" y="23088"/>
                  </a:lnTo>
                  <a:lnTo>
                    <a:pt x="525741" y="35712"/>
                  </a:lnTo>
                  <a:lnTo>
                    <a:pt x="482765" y="50888"/>
                  </a:lnTo>
                  <a:lnTo>
                    <a:pt x="441032" y="68541"/>
                  </a:lnTo>
                  <a:lnTo>
                    <a:pt x="400608" y="88582"/>
                  </a:lnTo>
                  <a:lnTo>
                    <a:pt x="361594" y="110909"/>
                  </a:lnTo>
                  <a:lnTo>
                    <a:pt x="324091" y="135458"/>
                  </a:lnTo>
                  <a:lnTo>
                    <a:pt x="288163" y="162115"/>
                  </a:lnTo>
                  <a:lnTo>
                    <a:pt x="253923" y="190804"/>
                  </a:lnTo>
                  <a:lnTo>
                    <a:pt x="221437" y="221424"/>
                  </a:lnTo>
                  <a:lnTo>
                    <a:pt x="190804" y="253911"/>
                  </a:lnTo>
                  <a:lnTo>
                    <a:pt x="162115" y="288163"/>
                  </a:lnTo>
                  <a:lnTo>
                    <a:pt x="135458" y="324078"/>
                  </a:lnTo>
                  <a:lnTo>
                    <a:pt x="110921" y="361594"/>
                  </a:lnTo>
                  <a:lnTo>
                    <a:pt x="88582" y="400596"/>
                  </a:lnTo>
                  <a:lnTo>
                    <a:pt x="68541" y="441020"/>
                  </a:lnTo>
                  <a:lnTo>
                    <a:pt x="50888" y="482765"/>
                  </a:lnTo>
                  <a:lnTo>
                    <a:pt x="35712" y="525729"/>
                  </a:lnTo>
                  <a:lnTo>
                    <a:pt x="23088" y="569849"/>
                  </a:lnTo>
                  <a:lnTo>
                    <a:pt x="13119" y="615022"/>
                  </a:lnTo>
                  <a:lnTo>
                    <a:pt x="5892" y="661162"/>
                  </a:lnTo>
                  <a:lnTo>
                    <a:pt x="1485" y="708190"/>
                  </a:lnTo>
                  <a:lnTo>
                    <a:pt x="0" y="755992"/>
                  </a:lnTo>
                  <a:lnTo>
                    <a:pt x="0" y="1151991"/>
                  </a:lnTo>
                  <a:lnTo>
                    <a:pt x="1485" y="1199807"/>
                  </a:lnTo>
                  <a:lnTo>
                    <a:pt x="5892" y="1246822"/>
                  </a:lnTo>
                  <a:lnTo>
                    <a:pt x="13119" y="1292974"/>
                  </a:lnTo>
                  <a:lnTo>
                    <a:pt x="23088" y="1338148"/>
                  </a:lnTo>
                  <a:lnTo>
                    <a:pt x="35712" y="1382268"/>
                  </a:lnTo>
                  <a:lnTo>
                    <a:pt x="50888" y="1425232"/>
                  </a:lnTo>
                  <a:lnTo>
                    <a:pt x="68541" y="1466977"/>
                  </a:lnTo>
                  <a:lnTo>
                    <a:pt x="88582" y="1507401"/>
                  </a:lnTo>
                  <a:lnTo>
                    <a:pt x="110921" y="1546402"/>
                  </a:lnTo>
                  <a:lnTo>
                    <a:pt x="135458" y="1583918"/>
                  </a:lnTo>
                  <a:lnTo>
                    <a:pt x="162115" y="1619834"/>
                  </a:lnTo>
                  <a:lnTo>
                    <a:pt x="190804" y="1654086"/>
                  </a:lnTo>
                  <a:lnTo>
                    <a:pt x="221437" y="1686572"/>
                  </a:lnTo>
                  <a:lnTo>
                    <a:pt x="253923" y="1717205"/>
                  </a:lnTo>
                  <a:lnTo>
                    <a:pt x="288163" y="1745894"/>
                  </a:lnTo>
                  <a:lnTo>
                    <a:pt x="324091" y="1772551"/>
                  </a:lnTo>
                  <a:lnTo>
                    <a:pt x="361594" y="1797088"/>
                  </a:lnTo>
                  <a:lnTo>
                    <a:pt x="400608" y="1819427"/>
                  </a:lnTo>
                  <a:lnTo>
                    <a:pt x="441032" y="1839455"/>
                  </a:lnTo>
                  <a:lnTo>
                    <a:pt x="482765" y="1857108"/>
                  </a:lnTo>
                  <a:lnTo>
                    <a:pt x="525741" y="1872297"/>
                  </a:lnTo>
                  <a:lnTo>
                    <a:pt x="569861" y="1884908"/>
                  </a:lnTo>
                  <a:lnTo>
                    <a:pt x="615035" y="1894878"/>
                  </a:lnTo>
                  <a:lnTo>
                    <a:pt x="661174" y="1902117"/>
                  </a:lnTo>
                  <a:lnTo>
                    <a:pt x="708202" y="1906511"/>
                  </a:lnTo>
                  <a:lnTo>
                    <a:pt x="756005" y="1907997"/>
                  </a:lnTo>
                  <a:lnTo>
                    <a:pt x="5448008" y="1907997"/>
                  </a:lnTo>
                  <a:lnTo>
                    <a:pt x="5448008" y="0"/>
                  </a:lnTo>
                  <a:close/>
                </a:path>
              </a:pathLst>
            </a:custGeom>
            <a:solidFill>
              <a:srgbClr val="0808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25023" y="8475599"/>
              <a:ext cx="207632" cy="80771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2537993" y="7613142"/>
              <a:ext cx="788670" cy="1033780"/>
            </a:xfrm>
            <a:custGeom>
              <a:avLst/>
              <a:gdLst/>
              <a:ahLst/>
              <a:cxnLst/>
              <a:rect l="l" t="t" r="r" b="b"/>
              <a:pathLst>
                <a:path w="788670" h="1033779">
                  <a:moveTo>
                    <a:pt x="97510" y="487159"/>
                  </a:moveTo>
                  <a:lnTo>
                    <a:pt x="90678" y="461645"/>
                  </a:lnTo>
                  <a:lnTo>
                    <a:pt x="0" y="485940"/>
                  </a:lnTo>
                  <a:lnTo>
                    <a:pt x="6845" y="511454"/>
                  </a:lnTo>
                  <a:lnTo>
                    <a:pt x="97510" y="487159"/>
                  </a:lnTo>
                  <a:close/>
                </a:path>
                <a:path w="788670" h="1033779">
                  <a:moveTo>
                    <a:pt x="97510" y="300913"/>
                  </a:moveTo>
                  <a:lnTo>
                    <a:pt x="6845" y="276618"/>
                  </a:lnTo>
                  <a:lnTo>
                    <a:pt x="0" y="302120"/>
                  </a:lnTo>
                  <a:lnTo>
                    <a:pt x="90678" y="326415"/>
                  </a:lnTo>
                  <a:lnTo>
                    <a:pt x="97510" y="300913"/>
                  </a:lnTo>
                  <a:close/>
                </a:path>
                <a:path w="788670" h="1033779">
                  <a:moveTo>
                    <a:pt x="183807" y="165125"/>
                  </a:moveTo>
                  <a:lnTo>
                    <a:pt x="117436" y="98742"/>
                  </a:lnTo>
                  <a:lnTo>
                    <a:pt x="98767" y="117424"/>
                  </a:lnTo>
                  <a:lnTo>
                    <a:pt x="165138" y="183794"/>
                  </a:lnTo>
                  <a:lnTo>
                    <a:pt x="183807" y="165125"/>
                  </a:lnTo>
                  <a:close/>
                </a:path>
                <a:path w="788670" h="1033779">
                  <a:moveTo>
                    <a:pt x="326428" y="90678"/>
                  </a:moveTo>
                  <a:lnTo>
                    <a:pt x="302133" y="0"/>
                  </a:lnTo>
                  <a:lnTo>
                    <a:pt x="276618" y="6832"/>
                  </a:lnTo>
                  <a:lnTo>
                    <a:pt x="300913" y="97510"/>
                  </a:lnTo>
                  <a:lnTo>
                    <a:pt x="326428" y="90678"/>
                  </a:lnTo>
                  <a:close/>
                </a:path>
                <a:path w="788670" h="1033779">
                  <a:moveTo>
                    <a:pt x="345262" y="412864"/>
                  </a:moveTo>
                  <a:lnTo>
                    <a:pt x="341934" y="396468"/>
                  </a:lnTo>
                  <a:lnTo>
                    <a:pt x="332879" y="383057"/>
                  </a:lnTo>
                  <a:lnTo>
                    <a:pt x="319468" y="374002"/>
                  </a:lnTo>
                  <a:lnTo>
                    <a:pt x="303060" y="370674"/>
                  </a:lnTo>
                  <a:lnTo>
                    <a:pt x="286639" y="374002"/>
                  </a:lnTo>
                  <a:lnTo>
                    <a:pt x="273227" y="383057"/>
                  </a:lnTo>
                  <a:lnTo>
                    <a:pt x="264172" y="396468"/>
                  </a:lnTo>
                  <a:lnTo>
                    <a:pt x="260858" y="412864"/>
                  </a:lnTo>
                  <a:lnTo>
                    <a:pt x="264172" y="429272"/>
                  </a:lnTo>
                  <a:lnTo>
                    <a:pt x="273227" y="442683"/>
                  </a:lnTo>
                  <a:lnTo>
                    <a:pt x="286639" y="451739"/>
                  </a:lnTo>
                  <a:lnTo>
                    <a:pt x="303060" y="455053"/>
                  </a:lnTo>
                  <a:lnTo>
                    <a:pt x="345262" y="455053"/>
                  </a:lnTo>
                  <a:lnTo>
                    <a:pt x="345262" y="412864"/>
                  </a:lnTo>
                  <a:close/>
                </a:path>
                <a:path w="788670" h="1033779">
                  <a:moveTo>
                    <a:pt x="418807" y="472668"/>
                  </a:moveTo>
                  <a:lnTo>
                    <a:pt x="362851" y="472668"/>
                  </a:lnTo>
                  <a:lnTo>
                    <a:pt x="362851" y="732116"/>
                  </a:lnTo>
                  <a:lnTo>
                    <a:pt x="418807" y="732116"/>
                  </a:lnTo>
                  <a:lnTo>
                    <a:pt x="418807" y="472668"/>
                  </a:lnTo>
                  <a:close/>
                </a:path>
                <a:path w="788670" h="1033779">
                  <a:moveTo>
                    <a:pt x="494652" y="808596"/>
                  </a:moveTo>
                  <a:lnTo>
                    <a:pt x="287020" y="808596"/>
                  </a:lnTo>
                  <a:lnTo>
                    <a:pt x="287020" y="840371"/>
                  </a:lnTo>
                  <a:lnTo>
                    <a:pt x="494652" y="840371"/>
                  </a:lnTo>
                  <a:lnTo>
                    <a:pt x="494652" y="808596"/>
                  </a:lnTo>
                  <a:close/>
                </a:path>
                <a:path w="788670" h="1033779">
                  <a:moveTo>
                    <a:pt x="494652" y="753389"/>
                  </a:moveTo>
                  <a:lnTo>
                    <a:pt x="287020" y="753389"/>
                  </a:lnTo>
                  <a:lnTo>
                    <a:pt x="287020" y="785164"/>
                  </a:lnTo>
                  <a:lnTo>
                    <a:pt x="494652" y="785164"/>
                  </a:lnTo>
                  <a:lnTo>
                    <a:pt x="494652" y="753389"/>
                  </a:lnTo>
                  <a:close/>
                </a:path>
                <a:path w="788670" h="1033779">
                  <a:moveTo>
                    <a:pt x="511454" y="6832"/>
                  </a:moveTo>
                  <a:lnTo>
                    <a:pt x="485952" y="0"/>
                  </a:lnTo>
                  <a:lnTo>
                    <a:pt x="461645" y="90678"/>
                  </a:lnTo>
                  <a:lnTo>
                    <a:pt x="487159" y="97510"/>
                  </a:lnTo>
                  <a:lnTo>
                    <a:pt x="511454" y="6832"/>
                  </a:lnTo>
                  <a:close/>
                </a:path>
                <a:path w="788670" h="1033779">
                  <a:moveTo>
                    <a:pt x="520814" y="412864"/>
                  </a:moveTo>
                  <a:lnTo>
                    <a:pt x="517486" y="396468"/>
                  </a:lnTo>
                  <a:lnTo>
                    <a:pt x="508444" y="383057"/>
                  </a:lnTo>
                  <a:lnTo>
                    <a:pt x="495020" y="374002"/>
                  </a:lnTo>
                  <a:lnTo>
                    <a:pt x="478624" y="370674"/>
                  </a:lnTo>
                  <a:lnTo>
                    <a:pt x="462203" y="374002"/>
                  </a:lnTo>
                  <a:lnTo>
                    <a:pt x="448792" y="383057"/>
                  </a:lnTo>
                  <a:lnTo>
                    <a:pt x="439737" y="396468"/>
                  </a:lnTo>
                  <a:lnTo>
                    <a:pt x="436422" y="412864"/>
                  </a:lnTo>
                  <a:lnTo>
                    <a:pt x="436422" y="455053"/>
                  </a:lnTo>
                  <a:lnTo>
                    <a:pt x="478624" y="455053"/>
                  </a:lnTo>
                  <a:lnTo>
                    <a:pt x="495020" y="451739"/>
                  </a:lnTo>
                  <a:lnTo>
                    <a:pt x="508431" y="442683"/>
                  </a:lnTo>
                  <a:lnTo>
                    <a:pt x="517486" y="429272"/>
                  </a:lnTo>
                  <a:lnTo>
                    <a:pt x="520814" y="412864"/>
                  </a:lnTo>
                  <a:close/>
                </a:path>
                <a:path w="788670" h="1033779">
                  <a:moveTo>
                    <a:pt x="640613" y="1001572"/>
                  </a:moveTo>
                  <a:lnTo>
                    <a:pt x="141046" y="1001572"/>
                  </a:lnTo>
                  <a:lnTo>
                    <a:pt x="141046" y="1033348"/>
                  </a:lnTo>
                  <a:lnTo>
                    <a:pt x="640613" y="1033348"/>
                  </a:lnTo>
                  <a:lnTo>
                    <a:pt x="640613" y="1001572"/>
                  </a:lnTo>
                  <a:close/>
                </a:path>
                <a:path w="788670" h="1033779">
                  <a:moveTo>
                    <a:pt x="640613" y="391490"/>
                  </a:moveTo>
                  <a:lnTo>
                    <a:pt x="637222" y="353072"/>
                  </a:lnTo>
                  <a:lnTo>
                    <a:pt x="636562" y="345567"/>
                  </a:lnTo>
                  <a:lnTo>
                    <a:pt x="624903" y="302399"/>
                  </a:lnTo>
                  <a:lnTo>
                    <a:pt x="606361" y="262750"/>
                  </a:lnTo>
                  <a:lnTo>
                    <a:pt x="581647" y="227342"/>
                  </a:lnTo>
                  <a:lnTo>
                    <a:pt x="551484" y="196938"/>
                  </a:lnTo>
                  <a:lnTo>
                    <a:pt x="516597" y="172288"/>
                  </a:lnTo>
                  <a:lnTo>
                    <a:pt x="477710" y="154127"/>
                  </a:lnTo>
                  <a:lnTo>
                    <a:pt x="435546" y="143217"/>
                  </a:lnTo>
                  <a:lnTo>
                    <a:pt x="390829" y="140284"/>
                  </a:lnTo>
                  <a:lnTo>
                    <a:pt x="346100" y="143217"/>
                  </a:lnTo>
                  <a:lnTo>
                    <a:pt x="303936" y="154139"/>
                  </a:lnTo>
                  <a:lnTo>
                    <a:pt x="265049" y="172300"/>
                  </a:lnTo>
                  <a:lnTo>
                    <a:pt x="230174" y="196951"/>
                  </a:lnTo>
                  <a:lnTo>
                    <a:pt x="200012" y="227355"/>
                  </a:lnTo>
                  <a:lnTo>
                    <a:pt x="175298" y="262750"/>
                  </a:lnTo>
                  <a:lnTo>
                    <a:pt x="156756" y="302412"/>
                  </a:lnTo>
                  <a:lnTo>
                    <a:pt x="145097" y="345579"/>
                  </a:lnTo>
                  <a:lnTo>
                    <a:pt x="141058" y="391490"/>
                  </a:lnTo>
                  <a:lnTo>
                    <a:pt x="146456" y="444423"/>
                  </a:lnTo>
                  <a:lnTo>
                    <a:pt x="161925" y="493471"/>
                  </a:lnTo>
                  <a:lnTo>
                    <a:pt x="186321" y="537489"/>
                  </a:lnTo>
                  <a:lnTo>
                    <a:pt x="246888" y="608507"/>
                  </a:lnTo>
                  <a:lnTo>
                    <a:pt x="268465" y="646658"/>
                  </a:lnTo>
                  <a:lnTo>
                    <a:pt x="282194" y="688340"/>
                  </a:lnTo>
                  <a:lnTo>
                    <a:pt x="287020" y="732116"/>
                  </a:lnTo>
                  <a:lnTo>
                    <a:pt x="345249" y="732116"/>
                  </a:lnTo>
                  <a:lnTo>
                    <a:pt x="345249" y="472668"/>
                  </a:lnTo>
                  <a:lnTo>
                    <a:pt x="303060" y="472668"/>
                  </a:lnTo>
                  <a:lnTo>
                    <a:pt x="279793" y="467969"/>
                  </a:lnTo>
                  <a:lnTo>
                    <a:pt x="260781" y="455129"/>
                  </a:lnTo>
                  <a:lnTo>
                    <a:pt x="247954" y="436118"/>
                  </a:lnTo>
                  <a:lnTo>
                    <a:pt x="243255" y="412864"/>
                  </a:lnTo>
                  <a:lnTo>
                    <a:pt x="247967" y="389623"/>
                  </a:lnTo>
                  <a:lnTo>
                    <a:pt x="260794" y="370611"/>
                  </a:lnTo>
                  <a:lnTo>
                    <a:pt x="279806" y="357784"/>
                  </a:lnTo>
                  <a:lnTo>
                    <a:pt x="303060" y="353072"/>
                  </a:lnTo>
                  <a:lnTo>
                    <a:pt x="326301" y="357784"/>
                  </a:lnTo>
                  <a:lnTo>
                    <a:pt x="345300" y="370611"/>
                  </a:lnTo>
                  <a:lnTo>
                    <a:pt x="358140" y="389623"/>
                  </a:lnTo>
                  <a:lnTo>
                    <a:pt x="362851" y="412864"/>
                  </a:lnTo>
                  <a:lnTo>
                    <a:pt x="362851" y="455066"/>
                  </a:lnTo>
                  <a:lnTo>
                    <a:pt x="418820" y="455066"/>
                  </a:lnTo>
                  <a:lnTo>
                    <a:pt x="418820" y="412864"/>
                  </a:lnTo>
                  <a:lnTo>
                    <a:pt x="423519" y="389623"/>
                  </a:lnTo>
                  <a:lnTo>
                    <a:pt x="436346" y="370611"/>
                  </a:lnTo>
                  <a:lnTo>
                    <a:pt x="455358" y="357784"/>
                  </a:lnTo>
                  <a:lnTo>
                    <a:pt x="478624" y="353072"/>
                  </a:lnTo>
                  <a:lnTo>
                    <a:pt x="501865" y="357784"/>
                  </a:lnTo>
                  <a:lnTo>
                    <a:pt x="520865" y="370611"/>
                  </a:lnTo>
                  <a:lnTo>
                    <a:pt x="533704" y="389623"/>
                  </a:lnTo>
                  <a:lnTo>
                    <a:pt x="538416" y="412864"/>
                  </a:lnTo>
                  <a:lnTo>
                    <a:pt x="533704" y="436118"/>
                  </a:lnTo>
                  <a:lnTo>
                    <a:pt x="520877" y="455129"/>
                  </a:lnTo>
                  <a:lnTo>
                    <a:pt x="501865" y="467969"/>
                  </a:lnTo>
                  <a:lnTo>
                    <a:pt x="478624" y="472668"/>
                  </a:lnTo>
                  <a:lnTo>
                    <a:pt x="436422" y="472668"/>
                  </a:lnTo>
                  <a:lnTo>
                    <a:pt x="436422" y="732116"/>
                  </a:lnTo>
                  <a:lnTo>
                    <a:pt x="494652" y="732116"/>
                  </a:lnTo>
                  <a:lnTo>
                    <a:pt x="499465" y="688340"/>
                  </a:lnTo>
                  <a:lnTo>
                    <a:pt x="513194" y="646658"/>
                  </a:lnTo>
                  <a:lnTo>
                    <a:pt x="534771" y="608507"/>
                  </a:lnTo>
                  <a:lnTo>
                    <a:pt x="595337" y="537489"/>
                  </a:lnTo>
                  <a:lnTo>
                    <a:pt x="619734" y="493471"/>
                  </a:lnTo>
                  <a:lnTo>
                    <a:pt x="635203" y="444423"/>
                  </a:lnTo>
                  <a:lnTo>
                    <a:pt x="640613" y="391490"/>
                  </a:lnTo>
                  <a:close/>
                </a:path>
                <a:path w="788670" h="1033779">
                  <a:moveTo>
                    <a:pt x="689317" y="117424"/>
                  </a:moveTo>
                  <a:lnTo>
                    <a:pt x="670648" y="98742"/>
                  </a:lnTo>
                  <a:lnTo>
                    <a:pt x="604266" y="165125"/>
                  </a:lnTo>
                  <a:lnTo>
                    <a:pt x="622935" y="183794"/>
                  </a:lnTo>
                  <a:lnTo>
                    <a:pt x="689317" y="117424"/>
                  </a:lnTo>
                  <a:close/>
                </a:path>
                <a:path w="788670" h="1033779">
                  <a:moveTo>
                    <a:pt x="788060" y="485940"/>
                  </a:moveTo>
                  <a:lnTo>
                    <a:pt x="697395" y="461645"/>
                  </a:lnTo>
                  <a:lnTo>
                    <a:pt x="690562" y="487159"/>
                  </a:lnTo>
                  <a:lnTo>
                    <a:pt x="781227" y="511454"/>
                  </a:lnTo>
                  <a:lnTo>
                    <a:pt x="788060" y="485940"/>
                  </a:lnTo>
                  <a:close/>
                </a:path>
                <a:path w="788670" h="1033779">
                  <a:moveTo>
                    <a:pt x="788060" y="302120"/>
                  </a:moveTo>
                  <a:lnTo>
                    <a:pt x="781227" y="276618"/>
                  </a:lnTo>
                  <a:lnTo>
                    <a:pt x="690562" y="300913"/>
                  </a:lnTo>
                  <a:lnTo>
                    <a:pt x="697395" y="326415"/>
                  </a:lnTo>
                  <a:lnTo>
                    <a:pt x="788060" y="3021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2655912" y="6276537"/>
            <a:ext cx="4395470" cy="9366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78535" marR="508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If</a:t>
            </a:r>
            <a:r>
              <a:rPr sz="1100" b="1" spc="-3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you</a:t>
            </a:r>
            <a:r>
              <a:rPr sz="1100" b="1" spc="-2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have</a:t>
            </a:r>
            <a:r>
              <a:rPr sz="1100" b="1" spc="-3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yet</a:t>
            </a:r>
            <a:r>
              <a:rPr sz="1100" b="1" spc="-2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to</a:t>
            </a:r>
            <a:r>
              <a:rPr sz="1100" b="1" spc="-3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Aktiv Grotesk"/>
                <a:cs typeface="Aktiv Grotesk"/>
              </a:rPr>
              <a:t>develop</a:t>
            </a:r>
            <a:r>
              <a:rPr sz="1100" b="1" spc="-2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your</a:t>
            </a:r>
            <a:r>
              <a:rPr sz="1100" b="1" spc="-3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buyer</a:t>
            </a:r>
            <a:r>
              <a:rPr sz="1100" b="1" spc="-2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persona</a:t>
            </a:r>
            <a:r>
              <a:rPr sz="1100" b="1" spc="-25" dirty="0">
                <a:solidFill>
                  <a:srgbClr val="FFFFFF"/>
                </a:solidFill>
                <a:latin typeface="Aktiv Grotesk"/>
                <a:cs typeface="Aktiv Grotesk"/>
              </a:rPr>
              <a:t> you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can</a:t>
            </a:r>
            <a:r>
              <a:rPr sz="1100" b="1" spc="-2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use</a:t>
            </a:r>
            <a:r>
              <a:rPr sz="1100" b="1" spc="-1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these</a:t>
            </a:r>
            <a:r>
              <a:rPr sz="1100" b="1" spc="-2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free</a:t>
            </a:r>
            <a:r>
              <a:rPr sz="1100" b="1" spc="-1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templates</a:t>
            </a:r>
            <a:r>
              <a:rPr sz="1100" b="1" spc="-2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to</a:t>
            </a:r>
            <a:r>
              <a:rPr sz="1100" b="1" spc="-1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help</a:t>
            </a:r>
            <a:r>
              <a:rPr sz="1100" b="1" spc="-2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you.</a:t>
            </a:r>
            <a:r>
              <a:rPr sz="1100" b="1" spc="-1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These</a:t>
            </a:r>
            <a:r>
              <a:rPr sz="1100" b="1" spc="-1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spc="-20" dirty="0">
                <a:solidFill>
                  <a:srgbClr val="FFFFFF"/>
                </a:solidFill>
                <a:latin typeface="Aktiv Grotesk"/>
                <a:cs typeface="Aktiv Grotesk"/>
              </a:rPr>
              <a:t>will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assist</a:t>
            </a:r>
            <a:r>
              <a:rPr sz="1100" b="1" spc="-2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you</a:t>
            </a:r>
            <a:r>
              <a:rPr sz="1100" b="1" spc="-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with</a:t>
            </a:r>
            <a:r>
              <a:rPr sz="1100" b="1" spc="-1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a</a:t>
            </a:r>
            <a:r>
              <a:rPr sz="1100" b="1" spc="-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visual</a:t>
            </a:r>
            <a:r>
              <a:rPr sz="1100" b="1" spc="-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Aktiv Grotesk"/>
                <a:cs typeface="Aktiv Grotesk"/>
              </a:rPr>
              <a:t>representation</a:t>
            </a:r>
            <a:endParaRPr sz="1100" dirty="0">
              <a:latin typeface="Aktiv Grotesk"/>
              <a:cs typeface="Aktiv Grotesk"/>
            </a:endParaRPr>
          </a:p>
          <a:p>
            <a:pPr>
              <a:lnSpc>
                <a:spcPct val="100000"/>
              </a:lnSpc>
            </a:pPr>
            <a:endParaRPr sz="1100" dirty="0">
              <a:latin typeface="Aktiv Grotesk"/>
              <a:cs typeface="Aktiv Grotesk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500" b="1" dirty="0">
                <a:solidFill>
                  <a:srgbClr val="FFFFFF"/>
                </a:solidFill>
                <a:latin typeface="Antonio"/>
                <a:cs typeface="Antonio"/>
              </a:rPr>
              <a:t>PRO </a:t>
            </a:r>
            <a:r>
              <a:rPr sz="1500" b="1" spc="-25" dirty="0">
                <a:solidFill>
                  <a:srgbClr val="FFFFFF"/>
                </a:solidFill>
                <a:latin typeface="Antonio"/>
                <a:cs typeface="Antonio"/>
              </a:rPr>
              <a:t>TIP</a:t>
            </a:r>
            <a:endParaRPr sz="1500" dirty="0">
              <a:latin typeface="Antonio"/>
              <a:cs typeface="Antonio"/>
            </a:endParaRPr>
          </a:p>
        </p:txBody>
      </p:sp>
      <p:pic>
        <p:nvPicPr>
          <p:cNvPr id="35" name="Picture 34" descr="Icon&#10;&#10;Description automatically generated with medium confidence">
            <a:hlinkClick r:id="rId3"/>
            <a:extLst>
              <a:ext uri="{FF2B5EF4-FFF2-40B4-BE49-F238E27FC236}">
                <a16:creationId xmlns:a16="http://schemas.microsoft.com/office/drawing/2014/main" id="{AB01C98F-3E07-BF00-9223-BAE54636EA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" y="7896992"/>
            <a:ext cx="7553164" cy="28167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75">
              <a:lnSpc>
                <a:spcPct val="100000"/>
              </a:lnSpc>
              <a:spcBef>
                <a:spcPts val="100"/>
              </a:spcBef>
            </a:pPr>
            <a:r>
              <a:rPr dirty="0"/>
              <a:t>Competitive</a:t>
            </a:r>
            <a:r>
              <a:rPr spc="-55" dirty="0"/>
              <a:t> </a:t>
            </a:r>
            <a:r>
              <a:rPr spc="-10" dirty="0"/>
              <a:t>Analysis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07299" y="1549346"/>
            <a:ext cx="487616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We</a:t>
            </a:r>
            <a:r>
              <a:rPr sz="1100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expect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compete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with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following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industries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within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our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target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markets</a:t>
            </a:r>
            <a:endParaRPr sz="1100">
              <a:latin typeface="Aktiv Grotesk"/>
              <a:cs typeface="Aktiv Grotesk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8369810"/>
              </p:ext>
            </p:extLst>
          </p:nvPr>
        </p:nvGraphicFramePr>
        <p:xfrm>
          <a:off x="720001" y="2052002"/>
          <a:ext cx="6104890" cy="23802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97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077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2460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501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ktiv Grotesk"/>
                          <a:cs typeface="Aktiv Grotesk"/>
                        </a:rPr>
                        <a:t>Company</a:t>
                      </a:r>
                      <a:r>
                        <a:rPr sz="1400" b="1" spc="-15" dirty="0">
                          <a:solidFill>
                            <a:srgbClr val="FFFFFF"/>
                          </a:solidFill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400" b="1" spc="-50" dirty="0">
                          <a:solidFill>
                            <a:srgbClr val="FFFFFF"/>
                          </a:solidFill>
                          <a:latin typeface="Aktiv Grotesk"/>
                          <a:cs typeface="Aktiv Grotesk"/>
                        </a:rPr>
                        <a:t>1</a:t>
                      </a:r>
                      <a:endParaRPr sz="1400">
                        <a:latin typeface="Aktiv Grotesk"/>
                        <a:cs typeface="Aktiv Grotesk"/>
                      </a:endParaRPr>
                    </a:p>
                  </a:txBody>
                  <a:tcPr marL="0" marR="0" marT="4445" marB="0">
                    <a:solidFill>
                      <a:srgbClr val="E21B6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343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50165" marR="488315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ktiv Grotesk"/>
                          <a:cs typeface="Aktiv Grotesk"/>
                        </a:rPr>
                        <a:t>Products/</a:t>
                      </a:r>
                      <a:r>
                        <a:rPr sz="1200" spc="-2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Services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we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expect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spc="-25" dirty="0">
                          <a:latin typeface="Aktiv Grotesk"/>
                          <a:cs typeface="Aktiv Grotesk"/>
                        </a:rPr>
                        <a:t>to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compete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spc="-20" dirty="0">
                          <a:latin typeface="Aktiv Grotesk"/>
                          <a:cs typeface="Aktiv Grotesk"/>
                        </a:rPr>
                        <a:t>with</a:t>
                      </a:r>
                      <a:endParaRPr sz="1200">
                        <a:latin typeface="Aktiv Grotesk"/>
                        <a:cs typeface="Aktiv Grotesk"/>
                      </a:endParaRPr>
                    </a:p>
                  </a:txBody>
                  <a:tcPr marL="0" marR="0" marT="0" marB="0">
                    <a:lnR w="12700">
                      <a:solidFill>
                        <a:srgbClr val="D9D4D4"/>
                      </a:solidFill>
                      <a:prstDash val="solid"/>
                    </a:lnR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50165" marR="169545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ktiv Grotesk"/>
                          <a:cs typeface="Aktiv Grotesk"/>
                        </a:rPr>
                        <a:t>[This</a:t>
                      </a:r>
                      <a:r>
                        <a:rPr sz="1200" spc="-2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competitor’s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product/service,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what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spc="-25" dirty="0">
                          <a:latin typeface="Aktiv Grotesk"/>
                          <a:cs typeface="Aktiv Grotesk"/>
                        </a:rPr>
                        <a:t>it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does,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and what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it might do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better than 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yours]</a:t>
                      </a:r>
                      <a:endParaRPr sz="1200">
                        <a:latin typeface="Aktiv Grotesk"/>
                        <a:cs typeface="Aktiv Grotesk"/>
                      </a:endParaRPr>
                    </a:p>
                  </a:txBody>
                  <a:tcPr marL="0" marR="0" marT="0" marB="0">
                    <a:lnL w="12700">
                      <a:solidFill>
                        <a:srgbClr val="D9D4D4"/>
                      </a:solidFill>
                      <a:prstDash val="solid"/>
                    </a:lnL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50165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ktiv Grotesk"/>
                          <a:cs typeface="Aktiv Grotesk"/>
                        </a:rPr>
                        <a:t>Other</a:t>
                      </a:r>
                      <a:r>
                        <a:rPr sz="1200" spc="-1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ways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we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compete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with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spc="-20" dirty="0">
                          <a:latin typeface="Aktiv Grotesk"/>
                          <a:cs typeface="Aktiv Grotesk"/>
                        </a:rPr>
                        <a:t>them</a:t>
                      </a:r>
                      <a:endParaRPr sz="1200">
                        <a:latin typeface="Aktiv Grotesk"/>
                        <a:cs typeface="Aktiv Grotesk"/>
                      </a:endParaRPr>
                    </a:p>
                  </a:txBody>
                  <a:tcPr marL="0" marR="0" marT="0" marB="0">
                    <a:lnR w="12700">
                      <a:solidFill>
                        <a:srgbClr val="D9D4D4"/>
                      </a:solidFill>
                      <a:prstDash val="solid"/>
                    </a:lnR>
                    <a:lnT w="12700">
                      <a:solidFill>
                        <a:srgbClr val="D9D4D4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 marL="50165" marR="256540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ktiv Grotesk"/>
                          <a:cs typeface="Aktiv Grotesk"/>
                        </a:rPr>
                        <a:t>[This</a:t>
                      </a:r>
                      <a:r>
                        <a:rPr sz="1200" spc="-1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could be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other products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and 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services,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how</a:t>
                      </a:r>
                      <a:r>
                        <a:rPr sz="1200" spc="-3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they</a:t>
                      </a:r>
                      <a:r>
                        <a:rPr sz="1200" spc="-2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are</a:t>
                      </a:r>
                      <a:r>
                        <a:rPr sz="1200" spc="-2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marketing</a:t>
                      </a:r>
                      <a:r>
                        <a:rPr sz="1200" spc="-2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themselves</a:t>
                      </a:r>
                      <a:r>
                        <a:rPr sz="1200" spc="-2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spc="-25" dirty="0">
                          <a:latin typeface="Aktiv Grotesk"/>
                          <a:cs typeface="Aktiv Grotesk"/>
                        </a:rPr>
                        <a:t>eg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LinkedIn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Lead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Generation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etc.]</a:t>
                      </a:r>
                      <a:endParaRPr sz="1200" dirty="0">
                        <a:latin typeface="Aktiv Grotesk"/>
                        <a:cs typeface="Aktiv Grotesk"/>
                      </a:endParaRPr>
                    </a:p>
                  </a:txBody>
                  <a:tcPr marL="0" marR="0" marT="0" marB="0">
                    <a:lnL w="12700">
                      <a:solidFill>
                        <a:srgbClr val="D9D4D4"/>
                      </a:solidFill>
                      <a:prstDash val="solid"/>
                    </a:lnL>
                    <a:lnT w="12700">
                      <a:solidFill>
                        <a:srgbClr val="D9D4D4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6850866"/>
              </p:ext>
            </p:extLst>
          </p:nvPr>
        </p:nvGraphicFramePr>
        <p:xfrm>
          <a:off x="720001" y="4951254"/>
          <a:ext cx="6104890" cy="26196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97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077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2460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350" dirty="0">
                        <a:latin typeface="Times New Roman"/>
                        <a:cs typeface="Times New Roman"/>
                      </a:endParaRPr>
                    </a:p>
                    <a:p>
                      <a:pPr marL="501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ktiv Grotesk"/>
                          <a:cs typeface="Aktiv Grotesk"/>
                        </a:rPr>
                        <a:t>Company</a:t>
                      </a:r>
                      <a:r>
                        <a:rPr sz="1400" b="1" spc="-15" dirty="0">
                          <a:solidFill>
                            <a:srgbClr val="FFFFFF"/>
                          </a:solidFill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400" b="1" spc="-50" dirty="0">
                          <a:solidFill>
                            <a:srgbClr val="FFFFFF"/>
                          </a:solidFill>
                          <a:latin typeface="Aktiv Grotesk"/>
                          <a:cs typeface="Aktiv Grotesk"/>
                        </a:rPr>
                        <a:t>2</a:t>
                      </a:r>
                      <a:endParaRPr sz="1400" dirty="0">
                        <a:latin typeface="Aktiv Grotesk"/>
                        <a:cs typeface="Aktiv Grotesk"/>
                      </a:endParaRPr>
                    </a:p>
                  </a:txBody>
                  <a:tcPr marL="0" marR="0" marT="4445" marB="0">
                    <a:solidFill>
                      <a:srgbClr val="E21B6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663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 marL="50165" marR="488315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ktiv Grotesk"/>
                          <a:cs typeface="Aktiv Grotesk"/>
                        </a:rPr>
                        <a:t>Products/</a:t>
                      </a:r>
                      <a:r>
                        <a:rPr sz="1200" spc="-2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Services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we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expect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spc="-25" dirty="0">
                          <a:latin typeface="Aktiv Grotesk"/>
                          <a:cs typeface="Aktiv Grotesk"/>
                        </a:rPr>
                        <a:t>to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compete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spc="-20" dirty="0">
                          <a:latin typeface="Aktiv Grotesk"/>
                          <a:cs typeface="Aktiv Grotesk"/>
                        </a:rPr>
                        <a:t>with</a:t>
                      </a:r>
                      <a:endParaRPr sz="1200" dirty="0">
                        <a:latin typeface="Aktiv Grotesk"/>
                        <a:cs typeface="Aktiv Grotesk"/>
                      </a:endParaRPr>
                    </a:p>
                  </a:txBody>
                  <a:tcPr marL="0" marR="0" marT="0" marB="0">
                    <a:lnR w="12700">
                      <a:solidFill>
                        <a:srgbClr val="D9D4D4"/>
                      </a:solidFill>
                      <a:prstDash val="solid"/>
                    </a:lnR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50165" marR="169545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ktiv Grotesk"/>
                          <a:cs typeface="Aktiv Grotesk"/>
                        </a:rPr>
                        <a:t>[This</a:t>
                      </a:r>
                      <a:r>
                        <a:rPr sz="1200" spc="-2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competitor’s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product/service,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what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spc="-25" dirty="0">
                          <a:latin typeface="Aktiv Grotesk"/>
                          <a:cs typeface="Aktiv Grotesk"/>
                        </a:rPr>
                        <a:t>it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does,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and what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it might do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better than 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yours]</a:t>
                      </a:r>
                      <a:endParaRPr sz="1200">
                        <a:latin typeface="Aktiv Grotesk"/>
                        <a:cs typeface="Aktiv Grotesk"/>
                      </a:endParaRPr>
                    </a:p>
                  </a:txBody>
                  <a:tcPr marL="0" marR="0" marT="0" marB="0">
                    <a:lnL w="12700">
                      <a:solidFill>
                        <a:srgbClr val="D9D4D4"/>
                      </a:solidFill>
                      <a:prstDash val="solid"/>
                    </a:lnL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50165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ktiv Grotesk"/>
                          <a:cs typeface="Aktiv Grotesk"/>
                        </a:rPr>
                        <a:t>Other</a:t>
                      </a:r>
                      <a:r>
                        <a:rPr sz="1200" spc="-1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ways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we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compete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with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spc="-20" dirty="0">
                          <a:latin typeface="Aktiv Grotesk"/>
                          <a:cs typeface="Aktiv Grotesk"/>
                        </a:rPr>
                        <a:t>them</a:t>
                      </a:r>
                      <a:endParaRPr sz="1200">
                        <a:latin typeface="Aktiv Grotesk"/>
                        <a:cs typeface="Aktiv Grotesk"/>
                      </a:endParaRPr>
                    </a:p>
                  </a:txBody>
                  <a:tcPr marL="0" marR="0" marT="0" marB="0">
                    <a:lnR w="12700">
                      <a:solidFill>
                        <a:srgbClr val="D9D4D4"/>
                      </a:solidFill>
                      <a:prstDash val="solid"/>
                    </a:lnR>
                    <a:lnT w="12700">
                      <a:solidFill>
                        <a:srgbClr val="D9D4D4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 marL="50165" marR="256540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ktiv Grotesk"/>
                          <a:cs typeface="Aktiv Grotesk"/>
                        </a:rPr>
                        <a:t>[This</a:t>
                      </a:r>
                      <a:r>
                        <a:rPr sz="1200" spc="-1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could be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other products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and 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services,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how</a:t>
                      </a:r>
                      <a:r>
                        <a:rPr sz="1200" spc="-3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they</a:t>
                      </a:r>
                      <a:r>
                        <a:rPr sz="1200" spc="-2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are</a:t>
                      </a:r>
                      <a:r>
                        <a:rPr sz="1200" spc="-2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marketing</a:t>
                      </a:r>
                      <a:r>
                        <a:rPr sz="1200" spc="-2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themselves</a:t>
                      </a:r>
                      <a:r>
                        <a:rPr sz="1200" spc="-2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spc="-25" dirty="0">
                          <a:latin typeface="Aktiv Grotesk"/>
                          <a:cs typeface="Aktiv Grotesk"/>
                        </a:rPr>
                        <a:t>eg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LinkedIn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Lead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Generation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etc.]</a:t>
                      </a:r>
                      <a:endParaRPr sz="1200" dirty="0">
                        <a:latin typeface="Aktiv Grotesk"/>
                        <a:cs typeface="Aktiv Grotesk"/>
                      </a:endParaRPr>
                    </a:p>
                  </a:txBody>
                  <a:tcPr marL="0" marR="0" marT="0" marB="0">
                    <a:lnL w="12700">
                      <a:solidFill>
                        <a:srgbClr val="D9D4D4"/>
                      </a:solidFill>
                      <a:prstDash val="solid"/>
                    </a:lnL>
                    <a:lnT w="12700">
                      <a:solidFill>
                        <a:srgbClr val="D9D4D4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" name="Picture 6" descr="A picture containing shape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2F398449-115A-EC57-924B-A74EE68013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63840"/>
            <a:ext cx="7594456" cy="28321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560309" cy="10692130"/>
            <a:chOff x="0" y="0"/>
            <a:chExt cx="7560309" cy="106921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559992" cy="1069200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36000" y="335883"/>
              <a:ext cx="6900545" cy="9730105"/>
            </a:xfrm>
            <a:custGeom>
              <a:avLst/>
              <a:gdLst/>
              <a:ahLst/>
              <a:cxnLst/>
              <a:rect l="l" t="t" r="r" b="b"/>
              <a:pathLst>
                <a:path w="6900545" h="9730105">
                  <a:moveTo>
                    <a:pt x="6899998" y="0"/>
                  </a:moveTo>
                  <a:lnTo>
                    <a:pt x="0" y="0"/>
                  </a:lnTo>
                  <a:lnTo>
                    <a:pt x="0" y="9729724"/>
                  </a:lnTo>
                  <a:lnTo>
                    <a:pt x="419011" y="9276118"/>
                  </a:lnTo>
                  <a:lnTo>
                    <a:pt x="6108001" y="9276118"/>
                  </a:lnTo>
                  <a:lnTo>
                    <a:pt x="6156248" y="9274672"/>
                  </a:lnTo>
                  <a:lnTo>
                    <a:pt x="6203730" y="9270391"/>
                  </a:lnTo>
                  <a:lnTo>
                    <a:pt x="6250365" y="9263358"/>
                  </a:lnTo>
                  <a:lnTo>
                    <a:pt x="6296070" y="9253654"/>
                  </a:lnTo>
                  <a:lnTo>
                    <a:pt x="6340761" y="9241364"/>
                  </a:lnTo>
                  <a:lnTo>
                    <a:pt x="6384357" y="9226569"/>
                  </a:lnTo>
                  <a:lnTo>
                    <a:pt x="6426774" y="9209353"/>
                  </a:lnTo>
                  <a:lnTo>
                    <a:pt x="6467929" y="9189798"/>
                  </a:lnTo>
                  <a:lnTo>
                    <a:pt x="6507740" y="9167988"/>
                  </a:lnTo>
                  <a:lnTo>
                    <a:pt x="6546123" y="9144005"/>
                  </a:lnTo>
                  <a:lnTo>
                    <a:pt x="6582997" y="9117932"/>
                  </a:lnTo>
                  <a:lnTo>
                    <a:pt x="6618277" y="9089851"/>
                  </a:lnTo>
                  <a:lnTo>
                    <a:pt x="6651882" y="9059847"/>
                  </a:lnTo>
                  <a:lnTo>
                    <a:pt x="6683728" y="9028001"/>
                  </a:lnTo>
                  <a:lnTo>
                    <a:pt x="6713732" y="8994396"/>
                  </a:lnTo>
                  <a:lnTo>
                    <a:pt x="6741813" y="8959116"/>
                  </a:lnTo>
                  <a:lnTo>
                    <a:pt x="6767886" y="8922242"/>
                  </a:lnTo>
                  <a:lnTo>
                    <a:pt x="6791869" y="8883859"/>
                  </a:lnTo>
                  <a:lnTo>
                    <a:pt x="6813679" y="8844048"/>
                  </a:lnTo>
                  <a:lnTo>
                    <a:pt x="6833234" y="8802893"/>
                  </a:lnTo>
                  <a:lnTo>
                    <a:pt x="6850450" y="8760476"/>
                  </a:lnTo>
                  <a:lnTo>
                    <a:pt x="6865244" y="8716880"/>
                  </a:lnTo>
                  <a:lnTo>
                    <a:pt x="6877535" y="8672189"/>
                  </a:lnTo>
                  <a:lnTo>
                    <a:pt x="6887238" y="8626484"/>
                  </a:lnTo>
                  <a:lnTo>
                    <a:pt x="6894272" y="8579849"/>
                  </a:lnTo>
                  <a:lnTo>
                    <a:pt x="6898553" y="8532367"/>
                  </a:lnTo>
                  <a:lnTo>
                    <a:pt x="6899998" y="8484120"/>
                  </a:lnTo>
                  <a:lnTo>
                    <a:pt x="68999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35984" y="10195199"/>
              <a:ext cx="242570" cy="340360"/>
            </a:xfrm>
            <a:custGeom>
              <a:avLst/>
              <a:gdLst/>
              <a:ahLst/>
              <a:cxnLst/>
              <a:rect l="l" t="t" r="r" b="b"/>
              <a:pathLst>
                <a:path w="242570" h="340359">
                  <a:moveTo>
                    <a:pt x="121157" y="0"/>
                  </a:moveTo>
                  <a:lnTo>
                    <a:pt x="73996" y="9520"/>
                  </a:lnTo>
                  <a:lnTo>
                    <a:pt x="35485" y="35485"/>
                  </a:lnTo>
                  <a:lnTo>
                    <a:pt x="9520" y="73996"/>
                  </a:lnTo>
                  <a:lnTo>
                    <a:pt x="0" y="121157"/>
                  </a:lnTo>
                  <a:lnTo>
                    <a:pt x="0" y="123850"/>
                  </a:lnTo>
                  <a:lnTo>
                    <a:pt x="152" y="126784"/>
                  </a:lnTo>
                  <a:lnTo>
                    <a:pt x="241" y="129171"/>
                  </a:lnTo>
                  <a:lnTo>
                    <a:pt x="114" y="334175"/>
                  </a:lnTo>
                  <a:lnTo>
                    <a:pt x="6261" y="340309"/>
                  </a:lnTo>
                  <a:lnTo>
                    <a:pt x="38290" y="340309"/>
                  </a:lnTo>
                  <a:lnTo>
                    <a:pt x="44437" y="334175"/>
                  </a:lnTo>
                  <a:lnTo>
                    <a:pt x="44462" y="287756"/>
                  </a:lnTo>
                  <a:lnTo>
                    <a:pt x="44411" y="285953"/>
                  </a:lnTo>
                  <a:lnTo>
                    <a:pt x="46551" y="275362"/>
                  </a:lnTo>
                  <a:lnTo>
                    <a:pt x="52385" y="266711"/>
                  </a:lnTo>
                  <a:lnTo>
                    <a:pt x="61037" y="260876"/>
                  </a:lnTo>
                  <a:lnTo>
                    <a:pt x="71628" y="258737"/>
                  </a:lnTo>
                  <a:lnTo>
                    <a:pt x="242430" y="258737"/>
                  </a:lnTo>
                  <a:lnTo>
                    <a:pt x="242430" y="217398"/>
                  </a:lnTo>
                  <a:lnTo>
                    <a:pt x="136525" y="217398"/>
                  </a:lnTo>
                  <a:lnTo>
                    <a:pt x="125244" y="216842"/>
                  </a:lnTo>
                  <a:lnTo>
                    <a:pt x="88290" y="206654"/>
                  </a:lnTo>
                  <a:lnTo>
                    <a:pt x="86169" y="201421"/>
                  </a:lnTo>
                  <a:lnTo>
                    <a:pt x="90004" y="192366"/>
                  </a:lnTo>
                  <a:lnTo>
                    <a:pt x="95224" y="190245"/>
                  </a:lnTo>
                  <a:lnTo>
                    <a:pt x="176070" y="190245"/>
                  </a:lnTo>
                  <a:lnTo>
                    <a:pt x="203287" y="171878"/>
                  </a:lnTo>
                  <a:lnTo>
                    <a:pt x="223551" y="141844"/>
                  </a:lnTo>
                  <a:lnTo>
                    <a:pt x="224577" y="136778"/>
                  </a:lnTo>
                  <a:lnTo>
                    <a:pt x="76504" y="136778"/>
                  </a:lnTo>
                  <a:lnTo>
                    <a:pt x="72212" y="132499"/>
                  </a:lnTo>
                  <a:lnTo>
                    <a:pt x="72212" y="121919"/>
                  </a:lnTo>
                  <a:lnTo>
                    <a:pt x="76504" y="117627"/>
                  </a:lnTo>
                  <a:lnTo>
                    <a:pt x="228453" y="117627"/>
                  </a:lnTo>
                  <a:lnTo>
                    <a:pt x="230987" y="105105"/>
                  </a:lnTo>
                  <a:lnTo>
                    <a:pt x="223419" y="67106"/>
                  </a:lnTo>
                  <a:lnTo>
                    <a:pt x="202069" y="32994"/>
                  </a:lnTo>
                  <a:lnTo>
                    <a:pt x="157378" y="5503"/>
                  </a:lnTo>
                  <a:lnTo>
                    <a:pt x="139711" y="1410"/>
                  </a:lnTo>
                  <a:lnTo>
                    <a:pt x="121157" y="0"/>
                  </a:lnTo>
                  <a:close/>
                </a:path>
                <a:path w="242570" h="340359">
                  <a:moveTo>
                    <a:pt x="140893" y="287756"/>
                  </a:moveTo>
                  <a:lnTo>
                    <a:pt x="97739" y="287756"/>
                  </a:lnTo>
                  <a:lnTo>
                    <a:pt x="97764" y="334175"/>
                  </a:lnTo>
                  <a:lnTo>
                    <a:pt x="103911" y="340309"/>
                  </a:lnTo>
                  <a:lnTo>
                    <a:pt x="134747" y="340309"/>
                  </a:lnTo>
                  <a:lnTo>
                    <a:pt x="140881" y="334175"/>
                  </a:lnTo>
                  <a:lnTo>
                    <a:pt x="140893" y="287756"/>
                  </a:lnTo>
                  <a:close/>
                </a:path>
                <a:path w="242570" h="340359">
                  <a:moveTo>
                    <a:pt x="242430" y="258737"/>
                  </a:moveTo>
                  <a:lnTo>
                    <a:pt x="168084" y="258737"/>
                  </a:lnTo>
                  <a:lnTo>
                    <a:pt x="178675" y="260876"/>
                  </a:lnTo>
                  <a:lnTo>
                    <a:pt x="187326" y="266711"/>
                  </a:lnTo>
                  <a:lnTo>
                    <a:pt x="193160" y="275362"/>
                  </a:lnTo>
                  <a:lnTo>
                    <a:pt x="195300" y="285953"/>
                  </a:lnTo>
                  <a:lnTo>
                    <a:pt x="195249" y="287756"/>
                  </a:lnTo>
                  <a:lnTo>
                    <a:pt x="195326" y="334175"/>
                  </a:lnTo>
                  <a:lnTo>
                    <a:pt x="201472" y="340309"/>
                  </a:lnTo>
                  <a:lnTo>
                    <a:pt x="236283" y="340309"/>
                  </a:lnTo>
                  <a:lnTo>
                    <a:pt x="242430" y="334175"/>
                  </a:lnTo>
                  <a:lnTo>
                    <a:pt x="242430" y="258737"/>
                  </a:lnTo>
                  <a:close/>
                </a:path>
                <a:path w="242570" h="340359">
                  <a:moveTo>
                    <a:pt x="168084" y="258737"/>
                  </a:moveTo>
                  <a:lnTo>
                    <a:pt x="71628" y="258737"/>
                  </a:lnTo>
                  <a:lnTo>
                    <a:pt x="82051" y="260876"/>
                  </a:lnTo>
                  <a:lnTo>
                    <a:pt x="90322" y="266711"/>
                  </a:lnTo>
                  <a:lnTo>
                    <a:pt x="95773" y="275362"/>
                  </a:lnTo>
                  <a:lnTo>
                    <a:pt x="97739" y="285953"/>
                  </a:lnTo>
                  <a:lnTo>
                    <a:pt x="97701" y="287756"/>
                  </a:lnTo>
                  <a:lnTo>
                    <a:pt x="140919" y="287756"/>
                  </a:lnTo>
                  <a:lnTo>
                    <a:pt x="140868" y="285953"/>
                  </a:lnTo>
                  <a:lnTo>
                    <a:pt x="143006" y="275362"/>
                  </a:lnTo>
                  <a:lnTo>
                    <a:pt x="148837" y="266711"/>
                  </a:lnTo>
                  <a:lnTo>
                    <a:pt x="157488" y="260876"/>
                  </a:lnTo>
                  <a:lnTo>
                    <a:pt x="168084" y="258737"/>
                  </a:lnTo>
                  <a:close/>
                </a:path>
                <a:path w="242570" h="340359">
                  <a:moveTo>
                    <a:pt x="242430" y="142430"/>
                  </a:moveTo>
                  <a:lnTo>
                    <a:pt x="226246" y="172548"/>
                  </a:lnTo>
                  <a:lnTo>
                    <a:pt x="202012" y="196273"/>
                  </a:lnTo>
                  <a:lnTo>
                    <a:pt x="171510" y="211819"/>
                  </a:lnTo>
                  <a:lnTo>
                    <a:pt x="136525" y="217398"/>
                  </a:lnTo>
                  <a:lnTo>
                    <a:pt x="242430" y="217398"/>
                  </a:lnTo>
                  <a:lnTo>
                    <a:pt x="242430" y="142430"/>
                  </a:lnTo>
                  <a:close/>
                </a:path>
                <a:path w="242570" h="340359">
                  <a:moveTo>
                    <a:pt x="176070" y="190245"/>
                  </a:moveTo>
                  <a:lnTo>
                    <a:pt x="95224" y="190245"/>
                  </a:lnTo>
                  <a:lnTo>
                    <a:pt x="99758" y="192163"/>
                  </a:lnTo>
                  <a:lnTo>
                    <a:pt x="108621" y="195396"/>
                  </a:lnTo>
                  <a:lnTo>
                    <a:pt x="117722" y="197715"/>
                  </a:lnTo>
                  <a:lnTo>
                    <a:pt x="127033" y="199112"/>
                  </a:lnTo>
                  <a:lnTo>
                    <a:pt x="136525" y="199580"/>
                  </a:lnTo>
                  <a:lnTo>
                    <a:pt x="173257" y="192144"/>
                  </a:lnTo>
                  <a:lnTo>
                    <a:pt x="176070" y="190245"/>
                  </a:lnTo>
                  <a:close/>
                </a:path>
                <a:path w="242570" h="340359">
                  <a:moveTo>
                    <a:pt x="228453" y="117627"/>
                  </a:moveTo>
                  <a:lnTo>
                    <a:pt x="87071" y="117627"/>
                  </a:lnTo>
                  <a:lnTo>
                    <a:pt x="91363" y="121919"/>
                  </a:lnTo>
                  <a:lnTo>
                    <a:pt x="91363" y="132499"/>
                  </a:lnTo>
                  <a:lnTo>
                    <a:pt x="87071" y="136778"/>
                  </a:lnTo>
                  <a:lnTo>
                    <a:pt x="224577" y="136778"/>
                  </a:lnTo>
                  <a:lnTo>
                    <a:pt x="228453" y="117627"/>
                  </a:lnTo>
                  <a:close/>
                </a:path>
              </a:pathLst>
            </a:custGeom>
            <a:solidFill>
              <a:srgbClr val="E628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6065">
              <a:lnSpc>
                <a:spcPct val="100000"/>
              </a:lnSpc>
              <a:spcBef>
                <a:spcPts val="100"/>
              </a:spcBef>
            </a:pPr>
            <a:r>
              <a:rPr dirty="0"/>
              <a:t>How</a:t>
            </a:r>
            <a:r>
              <a:rPr spc="-10" dirty="0"/>
              <a:t> </a:t>
            </a:r>
            <a:r>
              <a:rPr dirty="0"/>
              <a:t>to</a:t>
            </a:r>
            <a:r>
              <a:rPr spc="-10" dirty="0"/>
              <a:t> </a:t>
            </a:r>
            <a:r>
              <a:rPr dirty="0"/>
              <a:t>Use</a:t>
            </a:r>
            <a:r>
              <a:rPr spc="-10" dirty="0"/>
              <a:t> </a:t>
            </a:r>
            <a:r>
              <a:rPr dirty="0"/>
              <a:t>This</a:t>
            </a:r>
            <a:r>
              <a:rPr spc="-10" dirty="0"/>
              <a:t> Template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07299" y="1487567"/>
            <a:ext cx="5572125" cy="4903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41935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080827"/>
                </a:solidFill>
                <a:latin typeface="Aktiv Grotesk"/>
                <a:cs typeface="Aktiv Grotesk"/>
              </a:rPr>
              <a:t>This</a:t>
            </a:r>
            <a:r>
              <a:rPr sz="14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400" b="1" dirty="0">
                <a:solidFill>
                  <a:srgbClr val="080827"/>
                </a:solidFill>
                <a:latin typeface="Aktiv Grotesk"/>
                <a:cs typeface="Aktiv Grotesk"/>
              </a:rPr>
              <a:t>template</a:t>
            </a:r>
            <a:r>
              <a:rPr sz="1400" b="1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400" b="1" dirty="0">
                <a:solidFill>
                  <a:srgbClr val="080827"/>
                </a:solidFill>
                <a:latin typeface="Aktiv Grotesk"/>
                <a:cs typeface="Aktiv Grotesk"/>
              </a:rPr>
              <a:t>is</a:t>
            </a:r>
            <a:r>
              <a:rPr sz="14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400" b="1" dirty="0">
                <a:solidFill>
                  <a:srgbClr val="080827"/>
                </a:solidFill>
                <a:latin typeface="Aktiv Grotesk"/>
                <a:cs typeface="Aktiv Grotesk"/>
              </a:rPr>
              <a:t>designed</a:t>
            </a:r>
            <a:r>
              <a:rPr sz="1400" b="1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400" b="1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400" b="1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400" b="1" dirty="0">
                <a:solidFill>
                  <a:srgbClr val="080827"/>
                </a:solidFill>
                <a:latin typeface="Aktiv Grotesk"/>
                <a:cs typeface="Aktiv Grotesk"/>
              </a:rPr>
              <a:t>be</a:t>
            </a:r>
            <a:r>
              <a:rPr sz="14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400" b="1" dirty="0">
                <a:solidFill>
                  <a:srgbClr val="080827"/>
                </a:solidFill>
                <a:latin typeface="Aktiv Grotesk"/>
                <a:cs typeface="Aktiv Grotesk"/>
              </a:rPr>
              <a:t>a</a:t>
            </a:r>
            <a:r>
              <a:rPr sz="1400" b="1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400" b="1" dirty="0">
                <a:solidFill>
                  <a:srgbClr val="080827"/>
                </a:solidFill>
                <a:latin typeface="Aktiv Grotesk"/>
                <a:cs typeface="Aktiv Grotesk"/>
              </a:rPr>
              <a:t>starting</a:t>
            </a:r>
            <a:r>
              <a:rPr sz="1400" b="1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400" b="1" dirty="0">
                <a:solidFill>
                  <a:srgbClr val="080827"/>
                </a:solidFill>
                <a:latin typeface="Aktiv Grotesk"/>
                <a:cs typeface="Aktiv Grotesk"/>
              </a:rPr>
              <a:t>off</a:t>
            </a:r>
            <a:r>
              <a:rPr sz="14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400" b="1" dirty="0">
                <a:solidFill>
                  <a:srgbClr val="080827"/>
                </a:solidFill>
                <a:latin typeface="Aktiv Grotesk"/>
                <a:cs typeface="Aktiv Grotesk"/>
              </a:rPr>
              <a:t>point</a:t>
            </a:r>
            <a:r>
              <a:rPr sz="1400" b="1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400" b="1" dirty="0">
                <a:solidFill>
                  <a:srgbClr val="080827"/>
                </a:solidFill>
                <a:latin typeface="Aktiv Grotesk"/>
                <a:cs typeface="Aktiv Grotesk"/>
              </a:rPr>
              <a:t>for</a:t>
            </a:r>
            <a:r>
              <a:rPr sz="1400" b="1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400" b="1" spc="-20" dirty="0">
                <a:solidFill>
                  <a:srgbClr val="080827"/>
                </a:solidFill>
                <a:latin typeface="Aktiv Grotesk"/>
                <a:cs typeface="Aktiv Grotesk"/>
              </a:rPr>
              <a:t>your </a:t>
            </a:r>
            <a:r>
              <a:rPr sz="1400" b="1" dirty="0">
                <a:solidFill>
                  <a:srgbClr val="080827"/>
                </a:solidFill>
                <a:latin typeface="Aktiv Grotesk"/>
                <a:cs typeface="Aktiv Grotesk"/>
              </a:rPr>
              <a:t>company’s</a:t>
            </a:r>
            <a:r>
              <a:rPr sz="14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400" b="1" dirty="0">
                <a:solidFill>
                  <a:srgbClr val="080827"/>
                </a:solidFill>
                <a:latin typeface="Aktiv Grotesk"/>
                <a:cs typeface="Aktiv Grotesk"/>
              </a:rPr>
              <a:t>marketing</a:t>
            </a:r>
            <a:r>
              <a:rPr sz="14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400" b="1" dirty="0">
                <a:solidFill>
                  <a:srgbClr val="080827"/>
                </a:solidFill>
                <a:latin typeface="Aktiv Grotesk"/>
                <a:cs typeface="Aktiv Grotesk"/>
              </a:rPr>
              <a:t>plan.</a:t>
            </a:r>
            <a:r>
              <a:rPr sz="14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400" b="1" dirty="0">
                <a:solidFill>
                  <a:srgbClr val="080827"/>
                </a:solidFill>
                <a:latin typeface="Aktiv Grotesk"/>
                <a:cs typeface="Aktiv Grotesk"/>
              </a:rPr>
              <a:t>It</a:t>
            </a:r>
            <a:r>
              <a:rPr sz="14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400" b="1" dirty="0">
                <a:solidFill>
                  <a:srgbClr val="080827"/>
                </a:solidFill>
                <a:latin typeface="Aktiv Grotesk"/>
                <a:cs typeface="Aktiv Grotesk"/>
              </a:rPr>
              <a:t>includes</a:t>
            </a:r>
            <a:r>
              <a:rPr sz="14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400" b="1" dirty="0">
                <a:solidFill>
                  <a:srgbClr val="080827"/>
                </a:solidFill>
                <a:latin typeface="Aktiv Grotesk"/>
                <a:cs typeface="Aktiv Grotesk"/>
              </a:rPr>
              <a:t>customised</a:t>
            </a:r>
            <a:r>
              <a:rPr sz="14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400" b="1" dirty="0">
                <a:solidFill>
                  <a:srgbClr val="080827"/>
                </a:solidFill>
                <a:latin typeface="Aktiv Grotesk"/>
                <a:cs typeface="Aktiv Grotesk"/>
              </a:rPr>
              <a:t>sections</a:t>
            </a:r>
            <a:r>
              <a:rPr sz="14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400" b="1" spc="-20" dirty="0">
                <a:solidFill>
                  <a:srgbClr val="080827"/>
                </a:solidFill>
                <a:latin typeface="Aktiv Grotesk"/>
                <a:cs typeface="Aktiv Grotesk"/>
              </a:rPr>
              <a:t>for:</a:t>
            </a:r>
            <a:endParaRPr sz="1400">
              <a:latin typeface="Aktiv Grotesk"/>
              <a:cs typeface="Aktiv Grotesk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550">
              <a:latin typeface="Aktiv Grotesk"/>
              <a:cs typeface="Aktiv Grotesk"/>
            </a:endParaRPr>
          </a:p>
          <a:p>
            <a:pPr marL="339090" marR="3591560">
              <a:lnSpc>
                <a:spcPct val="200000"/>
              </a:lnSpc>
            </a:pPr>
            <a:r>
              <a:rPr sz="1400" b="1" dirty="0">
                <a:solidFill>
                  <a:srgbClr val="E21B6F"/>
                </a:solidFill>
                <a:latin typeface="Aktiv Grotesk"/>
                <a:cs typeface="Aktiv Grotesk"/>
              </a:rPr>
              <a:t>Business </a:t>
            </a:r>
            <a:r>
              <a:rPr sz="1400" b="1" spc="-10" dirty="0">
                <a:solidFill>
                  <a:srgbClr val="E21B6F"/>
                </a:solidFill>
                <a:latin typeface="Aktiv Grotesk"/>
                <a:cs typeface="Aktiv Grotesk"/>
              </a:rPr>
              <a:t>Summary </a:t>
            </a:r>
            <a:r>
              <a:rPr sz="1400" b="1" dirty="0">
                <a:solidFill>
                  <a:srgbClr val="E21B6F"/>
                </a:solidFill>
                <a:latin typeface="Aktiv Grotesk"/>
                <a:cs typeface="Aktiv Grotesk"/>
              </a:rPr>
              <a:t>Business</a:t>
            </a:r>
            <a:r>
              <a:rPr sz="1400" b="1" spc="-10" dirty="0">
                <a:solidFill>
                  <a:srgbClr val="E21B6F"/>
                </a:solidFill>
                <a:latin typeface="Aktiv Grotesk"/>
                <a:cs typeface="Aktiv Grotesk"/>
              </a:rPr>
              <a:t> Initiatives </a:t>
            </a:r>
            <a:r>
              <a:rPr sz="1400" b="1" spc="-25" dirty="0">
                <a:solidFill>
                  <a:srgbClr val="E21B6F"/>
                </a:solidFill>
                <a:latin typeface="Aktiv Grotesk"/>
                <a:cs typeface="Aktiv Grotesk"/>
              </a:rPr>
              <a:t>Target</a:t>
            </a:r>
            <a:r>
              <a:rPr sz="1400" b="1" spc="-35" dirty="0">
                <a:solidFill>
                  <a:srgbClr val="E21B6F"/>
                </a:solidFill>
                <a:latin typeface="Aktiv Grotesk"/>
                <a:cs typeface="Aktiv Grotesk"/>
              </a:rPr>
              <a:t> </a:t>
            </a:r>
            <a:r>
              <a:rPr sz="1400" b="1" spc="-10" dirty="0">
                <a:solidFill>
                  <a:srgbClr val="E21B6F"/>
                </a:solidFill>
                <a:latin typeface="Aktiv Grotesk"/>
                <a:cs typeface="Aktiv Grotesk"/>
              </a:rPr>
              <a:t>Market </a:t>
            </a:r>
            <a:r>
              <a:rPr sz="1400" b="1" dirty="0">
                <a:solidFill>
                  <a:srgbClr val="E21B6F"/>
                </a:solidFill>
                <a:latin typeface="Aktiv Grotesk"/>
                <a:cs typeface="Aktiv Grotesk"/>
              </a:rPr>
              <a:t>Market</a:t>
            </a:r>
            <a:r>
              <a:rPr sz="1400" b="1" spc="-45" dirty="0">
                <a:solidFill>
                  <a:srgbClr val="E21B6F"/>
                </a:solidFill>
                <a:latin typeface="Aktiv Grotesk"/>
                <a:cs typeface="Aktiv Grotesk"/>
              </a:rPr>
              <a:t> </a:t>
            </a:r>
            <a:r>
              <a:rPr sz="1400" b="1" spc="-10" dirty="0">
                <a:solidFill>
                  <a:srgbClr val="E21B6F"/>
                </a:solidFill>
                <a:latin typeface="Aktiv Grotesk"/>
                <a:cs typeface="Aktiv Grotesk"/>
              </a:rPr>
              <a:t>Strategy Budget</a:t>
            </a:r>
            <a:endParaRPr sz="1400">
              <a:latin typeface="Aktiv Grotesk"/>
              <a:cs typeface="Aktiv Grotesk"/>
            </a:endParaRPr>
          </a:p>
          <a:p>
            <a:pPr marL="339090" marR="3343910">
              <a:lnSpc>
                <a:spcPct val="200000"/>
              </a:lnSpc>
            </a:pPr>
            <a:r>
              <a:rPr sz="1400" b="1" dirty="0">
                <a:solidFill>
                  <a:srgbClr val="E21B6F"/>
                </a:solidFill>
                <a:latin typeface="Aktiv Grotesk"/>
                <a:cs typeface="Aktiv Grotesk"/>
              </a:rPr>
              <a:t>Marketing</a:t>
            </a:r>
            <a:r>
              <a:rPr sz="1400" b="1" spc="-45" dirty="0">
                <a:solidFill>
                  <a:srgbClr val="E21B6F"/>
                </a:solidFill>
                <a:latin typeface="Aktiv Grotesk"/>
                <a:cs typeface="Aktiv Grotesk"/>
              </a:rPr>
              <a:t> </a:t>
            </a:r>
            <a:r>
              <a:rPr sz="1400" b="1" spc="-10" dirty="0">
                <a:solidFill>
                  <a:srgbClr val="E21B6F"/>
                </a:solidFill>
                <a:latin typeface="Aktiv Grotesk"/>
                <a:cs typeface="Aktiv Grotesk"/>
              </a:rPr>
              <a:t>Channels </a:t>
            </a:r>
            <a:r>
              <a:rPr sz="1400" b="1" dirty="0">
                <a:solidFill>
                  <a:srgbClr val="E21B6F"/>
                </a:solidFill>
                <a:latin typeface="Aktiv Grotesk"/>
                <a:cs typeface="Aktiv Grotesk"/>
              </a:rPr>
              <a:t>Marketing</a:t>
            </a:r>
            <a:r>
              <a:rPr sz="1400" b="1" spc="-45" dirty="0">
                <a:solidFill>
                  <a:srgbClr val="E21B6F"/>
                </a:solidFill>
                <a:latin typeface="Aktiv Grotesk"/>
                <a:cs typeface="Aktiv Grotesk"/>
              </a:rPr>
              <a:t> </a:t>
            </a:r>
            <a:r>
              <a:rPr sz="1400" b="1" spc="-30" dirty="0">
                <a:solidFill>
                  <a:srgbClr val="E21B6F"/>
                </a:solidFill>
                <a:latin typeface="Aktiv Grotesk"/>
                <a:cs typeface="Aktiv Grotesk"/>
              </a:rPr>
              <a:t>Technology</a:t>
            </a:r>
            <a:endParaRPr sz="1400">
              <a:latin typeface="Aktiv Grotesk"/>
              <a:cs typeface="Aktiv Grotesk"/>
            </a:endParaRPr>
          </a:p>
          <a:p>
            <a:pPr>
              <a:lnSpc>
                <a:spcPct val="100000"/>
              </a:lnSpc>
            </a:pPr>
            <a:endParaRPr sz="1400">
              <a:latin typeface="Aktiv Grotesk"/>
              <a:cs typeface="Aktiv Grotesk"/>
            </a:endParaRPr>
          </a:p>
          <a:p>
            <a:pPr marL="12700" marR="5080">
              <a:lnSpc>
                <a:spcPct val="100000"/>
              </a:lnSpc>
              <a:spcBef>
                <a:spcPts val="1115"/>
              </a:spcBef>
            </a:pP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Once</a:t>
            </a:r>
            <a:r>
              <a:rPr sz="1100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you’re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ready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begin,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delete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pages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1–3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and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start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filling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out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your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info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below.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20" dirty="0">
                <a:solidFill>
                  <a:srgbClr val="080827"/>
                </a:solidFill>
                <a:latin typeface="Aktiv Grotesk"/>
                <a:cs typeface="Aktiv Grotesk"/>
              </a:rPr>
              <a:t>There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will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be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instructions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and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sample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text,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well as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prompts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in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E21B6F"/>
                </a:solidFill>
                <a:latin typeface="Aktiv Grotesk"/>
                <a:cs typeface="Aktiv Grotesk"/>
              </a:rPr>
              <a:t>[brackets]</a:t>
            </a:r>
            <a:r>
              <a:rPr sz="1100" spc="-5" dirty="0">
                <a:solidFill>
                  <a:srgbClr val="E21B6F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for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 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complete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as 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guided.</a:t>
            </a:r>
            <a:endParaRPr sz="1100">
              <a:latin typeface="Aktiv Grotesk"/>
              <a:cs typeface="Aktiv Grotesk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Aktiv Grotesk"/>
              <a:cs typeface="Aktiv Grotesk"/>
            </a:endParaRPr>
          </a:p>
          <a:p>
            <a:pPr marL="12700">
              <a:lnSpc>
                <a:spcPct val="100000"/>
              </a:lnSpc>
            </a:pP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Remember,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should 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add/edit/delete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any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copy or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sections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as you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see </a:t>
            </a:r>
            <a:r>
              <a:rPr sz="1100" spc="-20" dirty="0">
                <a:solidFill>
                  <a:srgbClr val="080827"/>
                </a:solidFill>
                <a:latin typeface="Aktiv Grotesk"/>
                <a:cs typeface="Aktiv Grotesk"/>
              </a:rPr>
              <a:t>fit.</a:t>
            </a:r>
            <a:endParaRPr sz="1100">
              <a:latin typeface="Aktiv Grotesk"/>
              <a:cs typeface="Aktiv Grotesk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720008" y="2448007"/>
            <a:ext cx="172720" cy="2680335"/>
            <a:chOff x="720008" y="2448007"/>
            <a:chExt cx="172720" cy="2680335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0008" y="2448007"/>
              <a:ext cx="172300" cy="13141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0008" y="2872806"/>
              <a:ext cx="172300" cy="13141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0008" y="3297607"/>
              <a:ext cx="172300" cy="13141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0008" y="3722406"/>
              <a:ext cx="172300" cy="13141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0008" y="4147206"/>
              <a:ext cx="172300" cy="13141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0008" y="4572006"/>
              <a:ext cx="172300" cy="13141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0008" y="4996806"/>
              <a:ext cx="172300" cy="131419"/>
            </a:xfrm>
            <a:prstGeom prst="rect">
              <a:avLst/>
            </a:prstGeom>
          </p:spPr>
        </p:pic>
      </p:grp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2075">
              <a:lnSpc>
                <a:spcPts val="925"/>
              </a:lnSpc>
            </a:pPr>
            <a:fld id="{81D60167-4931-47E6-BA6A-407CBD079E47}" type="slidenum">
              <a:rPr dirty="0"/>
              <a:t>2</a:t>
            </a:fld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75">
              <a:lnSpc>
                <a:spcPct val="100000"/>
              </a:lnSpc>
              <a:spcBef>
                <a:spcPts val="100"/>
              </a:spcBef>
            </a:pPr>
            <a:r>
              <a:rPr dirty="0"/>
              <a:t>Customer</a:t>
            </a:r>
            <a:r>
              <a:rPr spc="-40" dirty="0"/>
              <a:t> </a:t>
            </a:r>
            <a:r>
              <a:rPr dirty="0"/>
              <a:t>Journey</a:t>
            </a:r>
            <a:r>
              <a:rPr spc="-35" dirty="0"/>
              <a:t> </a:t>
            </a:r>
            <a:r>
              <a:rPr spc="-25" dirty="0"/>
              <a:t>Map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04649" y="1534118"/>
            <a:ext cx="609790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9100"/>
              </a:lnSpc>
              <a:spcBef>
                <a:spcPts val="100"/>
              </a:spcBef>
            </a:pP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Here,</a:t>
            </a:r>
            <a:r>
              <a:rPr sz="1100" spc="-2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should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lay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out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journey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that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your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or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your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competitors’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customers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take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from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first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contact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 making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 purchase or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sale including after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sales process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and how you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can nurture </a:t>
            </a:r>
            <a:r>
              <a:rPr sz="1100" spc="-20" dirty="0">
                <a:solidFill>
                  <a:srgbClr val="080827"/>
                </a:solidFill>
                <a:latin typeface="Aktiv Grotesk"/>
                <a:cs typeface="Aktiv Grotesk"/>
              </a:rPr>
              <a:t>that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client.</a:t>
            </a:r>
            <a:r>
              <a:rPr sz="1100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Explore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kinds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of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sources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and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channels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that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your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target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leads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typically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come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from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25" dirty="0">
                <a:solidFill>
                  <a:srgbClr val="080827"/>
                </a:solidFill>
                <a:latin typeface="Aktiv Grotesk"/>
                <a:cs typeface="Aktiv Grotesk"/>
              </a:rPr>
              <a:t>and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analyse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steps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they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take at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each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stage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of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 funnel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all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way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 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conversion.</a:t>
            </a:r>
            <a:endParaRPr sz="1100">
              <a:latin typeface="Aktiv Grotesk"/>
              <a:cs typeface="Aktiv Grotesk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111994" y="4917839"/>
            <a:ext cx="5448300" cy="1908175"/>
            <a:chOff x="2111994" y="7304086"/>
            <a:chExt cx="5448300" cy="1908175"/>
          </a:xfrm>
        </p:grpSpPr>
        <p:sp>
          <p:nvSpPr>
            <p:cNvPr id="5" name="object 5"/>
            <p:cNvSpPr/>
            <p:nvPr/>
          </p:nvSpPr>
          <p:spPr>
            <a:xfrm>
              <a:off x="2111984" y="7304087"/>
              <a:ext cx="5448300" cy="1908175"/>
            </a:xfrm>
            <a:custGeom>
              <a:avLst/>
              <a:gdLst/>
              <a:ahLst/>
              <a:cxnLst/>
              <a:rect l="l" t="t" r="r" b="b"/>
              <a:pathLst>
                <a:path w="5448300" h="1908175">
                  <a:moveTo>
                    <a:pt x="5448008" y="0"/>
                  </a:moveTo>
                  <a:lnTo>
                    <a:pt x="756005" y="0"/>
                  </a:lnTo>
                  <a:lnTo>
                    <a:pt x="708202" y="1498"/>
                  </a:lnTo>
                  <a:lnTo>
                    <a:pt x="661174" y="5892"/>
                  </a:lnTo>
                  <a:lnTo>
                    <a:pt x="615035" y="13119"/>
                  </a:lnTo>
                  <a:lnTo>
                    <a:pt x="569861" y="23088"/>
                  </a:lnTo>
                  <a:lnTo>
                    <a:pt x="525741" y="35712"/>
                  </a:lnTo>
                  <a:lnTo>
                    <a:pt x="482765" y="50888"/>
                  </a:lnTo>
                  <a:lnTo>
                    <a:pt x="441032" y="68541"/>
                  </a:lnTo>
                  <a:lnTo>
                    <a:pt x="400608" y="88582"/>
                  </a:lnTo>
                  <a:lnTo>
                    <a:pt x="361594" y="110909"/>
                  </a:lnTo>
                  <a:lnTo>
                    <a:pt x="324091" y="135458"/>
                  </a:lnTo>
                  <a:lnTo>
                    <a:pt x="288163" y="162115"/>
                  </a:lnTo>
                  <a:lnTo>
                    <a:pt x="253923" y="190804"/>
                  </a:lnTo>
                  <a:lnTo>
                    <a:pt x="221437" y="221424"/>
                  </a:lnTo>
                  <a:lnTo>
                    <a:pt x="190804" y="253911"/>
                  </a:lnTo>
                  <a:lnTo>
                    <a:pt x="162115" y="288163"/>
                  </a:lnTo>
                  <a:lnTo>
                    <a:pt x="135458" y="324078"/>
                  </a:lnTo>
                  <a:lnTo>
                    <a:pt x="110921" y="361594"/>
                  </a:lnTo>
                  <a:lnTo>
                    <a:pt x="88582" y="400596"/>
                  </a:lnTo>
                  <a:lnTo>
                    <a:pt x="68541" y="441020"/>
                  </a:lnTo>
                  <a:lnTo>
                    <a:pt x="50888" y="482765"/>
                  </a:lnTo>
                  <a:lnTo>
                    <a:pt x="35712" y="525729"/>
                  </a:lnTo>
                  <a:lnTo>
                    <a:pt x="23088" y="569849"/>
                  </a:lnTo>
                  <a:lnTo>
                    <a:pt x="13119" y="615022"/>
                  </a:lnTo>
                  <a:lnTo>
                    <a:pt x="5892" y="661162"/>
                  </a:lnTo>
                  <a:lnTo>
                    <a:pt x="1485" y="708190"/>
                  </a:lnTo>
                  <a:lnTo>
                    <a:pt x="0" y="755992"/>
                  </a:lnTo>
                  <a:lnTo>
                    <a:pt x="0" y="1151991"/>
                  </a:lnTo>
                  <a:lnTo>
                    <a:pt x="1485" y="1199807"/>
                  </a:lnTo>
                  <a:lnTo>
                    <a:pt x="5892" y="1246822"/>
                  </a:lnTo>
                  <a:lnTo>
                    <a:pt x="13119" y="1292974"/>
                  </a:lnTo>
                  <a:lnTo>
                    <a:pt x="23088" y="1338148"/>
                  </a:lnTo>
                  <a:lnTo>
                    <a:pt x="35712" y="1382268"/>
                  </a:lnTo>
                  <a:lnTo>
                    <a:pt x="50888" y="1425232"/>
                  </a:lnTo>
                  <a:lnTo>
                    <a:pt x="68541" y="1466977"/>
                  </a:lnTo>
                  <a:lnTo>
                    <a:pt x="88582" y="1507401"/>
                  </a:lnTo>
                  <a:lnTo>
                    <a:pt x="110921" y="1546402"/>
                  </a:lnTo>
                  <a:lnTo>
                    <a:pt x="135458" y="1583918"/>
                  </a:lnTo>
                  <a:lnTo>
                    <a:pt x="162115" y="1619834"/>
                  </a:lnTo>
                  <a:lnTo>
                    <a:pt x="190804" y="1654086"/>
                  </a:lnTo>
                  <a:lnTo>
                    <a:pt x="221437" y="1686572"/>
                  </a:lnTo>
                  <a:lnTo>
                    <a:pt x="253923" y="1717205"/>
                  </a:lnTo>
                  <a:lnTo>
                    <a:pt x="288163" y="1745894"/>
                  </a:lnTo>
                  <a:lnTo>
                    <a:pt x="324091" y="1772551"/>
                  </a:lnTo>
                  <a:lnTo>
                    <a:pt x="361594" y="1797088"/>
                  </a:lnTo>
                  <a:lnTo>
                    <a:pt x="400608" y="1819427"/>
                  </a:lnTo>
                  <a:lnTo>
                    <a:pt x="441032" y="1839455"/>
                  </a:lnTo>
                  <a:lnTo>
                    <a:pt x="482765" y="1857108"/>
                  </a:lnTo>
                  <a:lnTo>
                    <a:pt x="525741" y="1872297"/>
                  </a:lnTo>
                  <a:lnTo>
                    <a:pt x="569861" y="1884908"/>
                  </a:lnTo>
                  <a:lnTo>
                    <a:pt x="615035" y="1894878"/>
                  </a:lnTo>
                  <a:lnTo>
                    <a:pt x="661174" y="1902117"/>
                  </a:lnTo>
                  <a:lnTo>
                    <a:pt x="708202" y="1906511"/>
                  </a:lnTo>
                  <a:lnTo>
                    <a:pt x="756005" y="1907997"/>
                  </a:lnTo>
                  <a:lnTo>
                    <a:pt x="5448008" y="1907997"/>
                  </a:lnTo>
                  <a:lnTo>
                    <a:pt x="5448008" y="0"/>
                  </a:lnTo>
                  <a:close/>
                </a:path>
              </a:pathLst>
            </a:custGeom>
            <a:solidFill>
              <a:srgbClr val="0808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25023" y="8475599"/>
              <a:ext cx="207632" cy="8077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537993" y="7613142"/>
              <a:ext cx="788670" cy="1033780"/>
            </a:xfrm>
            <a:custGeom>
              <a:avLst/>
              <a:gdLst/>
              <a:ahLst/>
              <a:cxnLst/>
              <a:rect l="l" t="t" r="r" b="b"/>
              <a:pathLst>
                <a:path w="788670" h="1033779">
                  <a:moveTo>
                    <a:pt x="97510" y="487159"/>
                  </a:moveTo>
                  <a:lnTo>
                    <a:pt x="90678" y="461645"/>
                  </a:lnTo>
                  <a:lnTo>
                    <a:pt x="0" y="485940"/>
                  </a:lnTo>
                  <a:lnTo>
                    <a:pt x="6845" y="511454"/>
                  </a:lnTo>
                  <a:lnTo>
                    <a:pt x="97510" y="487159"/>
                  </a:lnTo>
                  <a:close/>
                </a:path>
                <a:path w="788670" h="1033779">
                  <a:moveTo>
                    <a:pt x="97510" y="300913"/>
                  </a:moveTo>
                  <a:lnTo>
                    <a:pt x="6845" y="276618"/>
                  </a:lnTo>
                  <a:lnTo>
                    <a:pt x="0" y="302120"/>
                  </a:lnTo>
                  <a:lnTo>
                    <a:pt x="90678" y="326415"/>
                  </a:lnTo>
                  <a:lnTo>
                    <a:pt x="97510" y="300913"/>
                  </a:lnTo>
                  <a:close/>
                </a:path>
                <a:path w="788670" h="1033779">
                  <a:moveTo>
                    <a:pt x="183807" y="165125"/>
                  </a:moveTo>
                  <a:lnTo>
                    <a:pt x="117436" y="98742"/>
                  </a:lnTo>
                  <a:lnTo>
                    <a:pt x="98767" y="117424"/>
                  </a:lnTo>
                  <a:lnTo>
                    <a:pt x="165138" y="183794"/>
                  </a:lnTo>
                  <a:lnTo>
                    <a:pt x="183807" y="165125"/>
                  </a:lnTo>
                  <a:close/>
                </a:path>
                <a:path w="788670" h="1033779">
                  <a:moveTo>
                    <a:pt x="326428" y="90678"/>
                  </a:moveTo>
                  <a:lnTo>
                    <a:pt x="302133" y="0"/>
                  </a:lnTo>
                  <a:lnTo>
                    <a:pt x="276618" y="6832"/>
                  </a:lnTo>
                  <a:lnTo>
                    <a:pt x="300913" y="97510"/>
                  </a:lnTo>
                  <a:lnTo>
                    <a:pt x="326428" y="90678"/>
                  </a:lnTo>
                  <a:close/>
                </a:path>
                <a:path w="788670" h="1033779">
                  <a:moveTo>
                    <a:pt x="345262" y="412864"/>
                  </a:moveTo>
                  <a:lnTo>
                    <a:pt x="341934" y="396468"/>
                  </a:lnTo>
                  <a:lnTo>
                    <a:pt x="332879" y="383057"/>
                  </a:lnTo>
                  <a:lnTo>
                    <a:pt x="319468" y="374002"/>
                  </a:lnTo>
                  <a:lnTo>
                    <a:pt x="303060" y="370674"/>
                  </a:lnTo>
                  <a:lnTo>
                    <a:pt x="286639" y="374002"/>
                  </a:lnTo>
                  <a:lnTo>
                    <a:pt x="273227" y="383057"/>
                  </a:lnTo>
                  <a:lnTo>
                    <a:pt x="264172" y="396468"/>
                  </a:lnTo>
                  <a:lnTo>
                    <a:pt x="260858" y="412864"/>
                  </a:lnTo>
                  <a:lnTo>
                    <a:pt x="264172" y="429272"/>
                  </a:lnTo>
                  <a:lnTo>
                    <a:pt x="273227" y="442683"/>
                  </a:lnTo>
                  <a:lnTo>
                    <a:pt x="286639" y="451739"/>
                  </a:lnTo>
                  <a:lnTo>
                    <a:pt x="303060" y="455053"/>
                  </a:lnTo>
                  <a:lnTo>
                    <a:pt x="345262" y="455053"/>
                  </a:lnTo>
                  <a:lnTo>
                    <a:pt x="345262" y="412864"/>
                  </a:lnTo>
                  <a:close/>
                </a:path>
                <a:path w="788670" h="1033779">
                  <a:moveTo>
                    <a:pt x="418807" y="472668"/>
                  </a:moveTo>
                  <a:lnTo>
                    <a:pt x="362851" y="472668"/>
                  </a:lnTo>
                  <a:lnTo>
                    <a:pt x="362851" y="732116"/>
                  </a:lnTo>
                  <a:lnTo>
                    <a:pt x="418807" y="732116"/>
                  </a:lnTo>
                  <a:lnTo>
                    <a:pt x="418807" y="472668"/>
                  </a:lnTo>
                  <a:close/>
                </a:path>
                <a:path w="788670" h="1033779">
                  <a:moveTo>
                    <a:pt x="494652" y="808596"/>
                  </a:moveTo>
                  <a:lnTo>
                    <a:pt x="287020" y="808596"/>
                  </a:lnTo>
                  <a:lnTo>
                    <a:pt x="287020" y="840371"/>
                  </a:lnTo>
                  <a:lnTo>
                    <a:pt x="494652" y="840371"/>
                  </a:lnTo>
                  <a:lnTo>
                    <a:pt x="494652" y="808596"/>
                  </a:lnTo>
                  <a:close/>
                </a:path>
                <a:path w="788670" h="1033779">
                  <a:moveTo>
                    <a:pt x="494652" y="753389"/>
                  </a:moveTo>
                  <a:lnTo>
                    <a:pt x="287020" y="753389"/>
                  </a:lnTo>
                  <a:lnTo>
                    <a:pt x="287020" y="785164"/>
                  </a:lnTo>
                  <a:lnTo>
                    <a:pt x="494652" y="785164"/>
                  </a:lnTo>
                  <a:lnTo>
                    <a:pt x="494652" y="753389"/>
                  </a:lnTo>
                  <a:close/>
                </a:path>
                <a:path w="788670" h="1033779">
                  <a:moveTo>
                    <a:pt x="511454" y="6832"/>
                  </a:moveTo>
                  <a:lnTo>
                    <a:pt x="485952" y="0"/>
                  </a:lnTo>
                  <a:lnTo>
                    <a:pt x="461645" y="90678"/>
                  </a:lnTo>
                  <a:lnTo>
                    <a:pt x="487159" y="97510"/>
                  </a:lnTo>
                  <a:lnTo>
                    <a:pt x="511454" y="6832"/>
                  </a:lnTo>
                  <a:close/>
                </a:path>
                <a:path w="788670" h="1033779">
                  <a:moveTo>
                    <a:pt x="520814" y="412864"/>
                  </a:moveTo>
                  <a:lnTo>
                    <a:pt x="517486" y="396468"/>
                  </a:lnTo>
                  <a:lnTo>
                    <a:pt x="508444" y="383057"/>
                  </a:lnTo>
                  <a:lnTo>
                    <a:pt x="495020" y="374002"/>
                  </a:lnTo>
                  <a:lnTo>
                    <a:pt x="478624" y="370674"/>
                  </a:lnTo>
                  <a:lnTo>
                    <a:pt x="462203" y="374002"/>
                  </a:lnTo>
                  <a:lnTo>
                    <a:pt x="448792" y="383057"/>
                  </a:lnTo>
                  <a:lnTo>
                    <a:pt x="439737" y="396468"/>
                  </a:lnTo>
                  <a:lnTo>
                    <a:pt x="436422" y="412864"/>
                  </a:lnTo>
                  <a:lnTo>
                    <a:pt x="436422" y="455053"/>
                  </a:lnTo>
                  <a:lnTo>
                    <a:pt x="478624" y="455053"/>
                  </a:lnTo>
                  <a:lnTo>
                    <a:pt x="495020" y="451739"/>
                  </a:lnTo>
                  <a:lnTo>
                    <a:pt x="508431" y="442683"/>
                  </a:lnTo>
                  <a:lnTo>
                    <a:pt x="517486" y="429272"/>
                  </a:lnTo>
                  <a:lnTo>
                    <a:pt x="520814" y="412864"/>
                  </a:lnTo>
                  <a:close/>
                </a:path>
                <a:path w="788670" h="1033779">
                  <a:moveTo>
                    <a:pt x="640613" y="1001572"/>
                  </a:moveTo>
                  <a:lnTo>
                    <a:pt x="141046" y="1001572"/>
                  </a:lnTo>
                  <a:lnTo>
                    <a:pt x="141046" y="1033348"/>
                  </a:lnTo>
                  <a:lnTo>
                    <a:pt x="640613" y="1033348"/>
                  </a:lnTo>
                  <a:lnTo>
                    <a:pt x="640613" y="1001572"/>
                  </a:lnTo>
                  <a:close/>
                </a:path>
                <a:path w="788670" h="1033779">
                  <a:moveTo>
                    <a:pt x="640613" y="391490"/>
                  </a:moveTo>
                  <a:lnTo>
                    <a:pt x="637222" y="353072"/>
                  </a:lnTo>
                  <a:lnTo>
                    <a:pt x="636562" y="345567"/>
                  </a:lnTo>
                  <a:lnTo>
                    <a:pt x="624903" y="302399"/>
                  </a:lnTo>
                  <a:lnTo>
                    <a:pt x="606361" y="262750"/>
                  </a:lnTo>
                  <a:lnTo>
                    <a:pt x="581647" y="227342"/>
                  </a:lnTo>
                  <a:lnTo>
                    <a:pt x="551484" y="196938"/>
                  </a:lnTo>
                  <a:lnTo>
                    <a:pt x="516597" y="172288"/>
                  </a:lnTo>
                  <a:lnTo>
                    <a:pt x="477710" y="154127"/>
                  </a:lnTo>
                  <a:lnTo>
                    <a:pt x="435546" y="143217"/>
                  </a:lnTo>
                  <a:lnTo>
                    <a:pt x="390829" y="140284"/>
                  </a:lnTo>
                  <a:lnTo>
                    <a:pt x="346100" y="143217"/>
                  </a:lnTo>
                  <a:lnTo>
                    <a:pt x="303936" y="154139"/>
                  </a:lnTo>
                  <a:lnTo>
                    <a:pt x="265049" y="172300"/>
                  </a:lnTo>
                  <a:lnTo>
                    <a:pt x="230174" y="196951"/>
                  </a:lnTo>
                  <a:lnTo>
                    <a:pt x="200012" y="227355"/>
                  </a:lnTo>
                  <a:lnTo>
                    <a:pt x="175298" y="262750"/>
                  </a:lnTo>
                  <a:lnTo>
                    <a:pt x="156756" y="302412"/>
                  </a:lnTo>
                  <a:lnTo>
                    <a:pt x="145097" y="345579"/>
                  </a:lnTo>
                  <a:lnTo>
                    <a:pt x="141058" y="391490"/>
                  </a:lnTo>
                  <a:lnTo>
                    <a:pt x="146456" y="444423"/>
                  </a:lnTo>
                  <a:lnTo>
                    <a:pt x="161925" y="493471"/>
                  </a:lnTo>
                  <a:lnTo>
                    <a:pt x="186321" y="537489"/>
                  </a:lnTo>
                  <a:lnTo>
                    <a:pt x="246888" y="608507"/>
                  </a:lnTo>
                  <a:lnTo>
                    <a:pt x="268465" y="646658"/>
                  </a:lnTo>
                  <a:lnTo>
                    <a:pt x="282194" y="688340"/>
                  </a:lnTo>
                  <a:lnTo>
                    <a:pt x="287020" y="732116"/>
                  </a:lnTo>
                  <a:lnTo>
                    <a:pt x="345249" y="732116"/>
                  </a:lnTo>
                  <a:lnTo>
                    <a:pt x="345249" y="472668"/>
                  </a:lnTo>
                  <a:lnTo>
                    <a:pt x="303060" y="472668"/>
                  </a:lnTo>
                  <a:lnTo>
                    <a:pt x="279793" y="467969"/>
                  </a:lnTo>
                  <a:lnTo>
                    <a:pt x="260781" y="455129"/>
                  </a:lnTo>
                  <a:lnTo>
                    <a:pt x="247954" y="436118"/>
                  </a:lnTo>
                  <a:lnTo>
                    <a:pt x="243255" y="412864"/>
                  </a:lnTo>
                  <a:lnTo>
                    <a:pt x="247967" y="389623"/>
                  </a:lnTo>
                  <a:lnTo>
                    <a:pt x="260794" y="370611"/>
                  </a:lnTo>
                  <a:lnTo>
                    <a:pt x="279806" y="357784"/>
                  </a:lnTo>
                  <a:lnTo>
                    <a:pt x="303060" y="353072"/>
                  </a:lnTo>
                  <a:lnTo>
                    <a:pt x="326301" y="357784"/>
                  </a:lnTo>
                  <a:lnTo>
                    <a:pt x="345300" y="370611"/>
                  </a:lnTo>
                  <a:lnTo>
                    <a:pt x="358140" y="389623"/>
                  </a:lnTo>
                  <a:lnTo>
                    <a:pt x="362851" y="412864"/>
                  </a:lnTo>
                  <a:lnTo>
                    <a:pt x="362851" y="455066"/>
                  </a:lnTo>
                  <a:lnTo>
                    <a:pt x="418820" y="455066"/>
                  </a:lnTo>
                  <a:lnTo>
                    <a:pt x="418820" y="412864"/>
                  </a:lnTo>
                  <a:lnTo>
                    <a:pt x="423519" y="389623"/>
                  </a:lnTo>
                  <a:lnTo>
                    <a:pt x="436346" y="370611"/>
                  </a:lnTo>
                  <a:lnTo>
                    <a:pt x="455358" y="357784"/>
                  </a:lnTo>
                  <a:lnTo>
                    <a:pt x="478624" y="353072"/>
                  </a:lnTo>
                  <a:lnTo>
                    <a:pt x="501865" y="357784"/>
                  </a:lnTo>
                  <a:lnTo>
                    <a:pt x="520865" y="370611"/>
                  </a:lnTo>
                  <a:lnTo>
                    <a:pt x="533704" y="389623"/>
                  </a:lnTo>
                  <a:lnTo>
                    <a:pt x="538416" y="412864"/>
                  </a:lnTo>
                  <a:lnTo>
                    <a:pt x="533704" y="436118"/>
                  </a:lnTo>
                  <a:lnTo>
                    <a:pt x="520877" y="455129"/>
                  </a:lnTo>
                  <a:lnTo>
                    <a:pt x="501865" y="467969"/>
                  </a:lnTo>
                  <a:lnTo>
                    <a:pt x="478624" y="472668"/>
                  </a:lnTo>
                  <a:lnTo>
                    <a:pt x="436422" y="472668"/>
                  </a:lnTo>
                  <a:lnTo>
                    <a:pt x="436422" y="732116"/>
                  </a:lnTo>
                  <a:lnTo>
                    <a:pt x="494652" y="732116"/>
                  </a:lnTo>
                  <a:lnTo>
                    <a:pt x="499465" y="688340"/>
                  </a:lnTo>
                  <a:lnTo>
                    <a:pt x="513194" y="646658"/>
                  </a:lnTo>
                  <a:lnTo>
                    <a:pt x="534771" y="608507"/>
                  </a:lnTo>
                  <a:lnTo>
                    <a:pt x="595337" y="537489"/>
                  </a:lnTo>
                  <a:lnTo>
                    <a:pt x="619734" y="493471"/>
                  </a:lnTo>
                  <a:lnTo>
                    <a:pt x="635203" y="444423"/>
                  </a:lnTo>
                  <a:lnTo>
                    <a:pt x="640613" y="391490"/>
                  </a:lnTo>
                  <a:close/>
                </a:path>
                <a:path w="788670" h="1033779">
                  <a:moveTo>
                    <a:pt x="689317" y="117424"/>
                  </a:moveTo>
                  <a:lnTo>
                    <a:pt x="670648" y="98742"/>
                  </a:lnTo>
                  <a:lnTo>
                    <a:pt x="604266" y="165125"/>
                  </a:lnTo>
                  <a:lnTo>
                    <a:pt x="622935" y="183794"/>
                  </a:lnTo>
                  <a:lnTo>
                    <a:pt x="689317" y="117424"/>
                  </a:lnTo>
                  <a:close/>
                </a:path>
                <a:path w="788670" h="1033779">
                  <a:moveTo>
                    <a:pt x="788060" y="485940"/>
                  </a:moveTo>
                  <a:lnTo>
                    <a:pt x="697395" y="461645"/>
                  </a:lnTo>
                  <a:lnTo>
                    <a:pt x="690562" y="487159"/>
                  </a:lnTo>
                  <a:lnTo>
                    <a:pt x="781227" y="511454"/>
                  </a:lnTo>
                  <a:lnTo>
                    <a:pt x="788060" y="485940"/>
                  </a:lnTo>
                  <a:close/>
                </a:path>
                <a:path w="788670" h="1033779">
                  <a:moveTo>
                    <a:pt x="788060" y="302120"/>
                  </a:moveTo>
                  <a:lnTo>
                    <a:pt x="781227" y="276618"/>
                  </a:lnTo>
                  <a:lnTo>
                    <a:pt x="690562" y="300913"/>
                  </a:lnTo>
                  <a:lnTo>
                    <a:pt x="697395" y="326415"/>
                  </a:lnTo>
                  <a:lnTo>
                    <a:pt x="788060" y="3021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2655912" y="5499100"/>
            <a:ext cx="4219575" cy="10394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78535" marR="508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If</a:t>
            </a:r>
            <a:r>
              <a:rPr sz="1100" b="1" spc="-2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you</a:t>
            </a:r>
            <a:r>
              <a:rPr sz="1100" b="1" spc="-2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have</a:t>
            </a:r>
            <a:r>
              <a:rPr sz="1100" b="1" spc="-2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yet</a:t>
            </a:r>
            <a:r>
              <a:rPr sz="1100" b="1" spc="-2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to</a:t>
            </a:r>
            <a:r>
              <a:rPr sz="1100" b="1" spc="-2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Aktiv Grotesk"/>
                <a:cs typeface="Aktiv Grotesk"/>
              </a:rPr>
              <a:t>develop</a:t>
            </a:r>
            <a:r>
              <a:rPr sz="1100" b="1" spc="-2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your</a:t>
            </a:r>
            <a:r>
              <a:rPr sz="1100" b="1" spc="-2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customer</a:t>
            </a:r>
            <a:r>
              <a:rPr sz="1100" b="1" spc="-2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Aktiv Grotesk"/>
                <a:cs typeface="Aktiv Grotesk"/>
              </a:rPr>
              <a:t>journey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please</a:t>
            </a:r>
            <a:r>
              <a:rPr sz="1100" b="1" spc="-1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download</a:t>
            </a:r>
            <a:r>
              <a:rPr sz="1100" b="1" spc="-1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our</a:t>
            </a:r>
            <a:r>
              <a:rPr sz="1100" b="1" spc="-1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customer</a:t>
            </a:r>
            <a:r>
              <a:rPr sz="1100" b="1" spc="-1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journey</a:t>
            </a:r>
            <a:r>
              <a:rPr sz="1100" b="1" spc="-1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map</a:t>
            </a:r>
            <a:r>
              <a:rPr sz="1100" b="1" spc="-1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spc="-25" dirty="0">
                <a:solidFill>
                  <a:srgbClr val="FFFFFF"/>
                </a:solidFill>
                <a:latin typeface="Aktiv Grotesk"/>
                <a:cs typeface="Aktiv Grotesk"/>
              </a:rPr>
              <a:t>to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give</a:t>
            </a:r>
            <a:r>
              <a:rPr sz="1100" b="1" spc="-1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you</a:t>
            </a:r>
            <a:r>
              <a:rPr sz="1100" b="1" spc="-1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an</a:t>
            </a:r>
            <a:r>
              <a:rPr sz="1100" b="1" spc="-1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in</a:t>
            </a:r>
            <a:r>
              <a:rPr sz="1100" b="1" spc="-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depth</a:t>
            </a:r>
            <a:r>
              <a:rPr sz="1100" b="1" spc="-10" dirty="0">
                <a:solidFill>
                  <a:srgbClr val="FFFFFF"/>
                </a:solidFill>
                <a:latin typeface="Aktiv Grotesk"/>
                <a:cs typeface="Aktiv Grotesk"/>
              </a:rPr>
              <a:t> overview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of</a:t>
            </a:r>
            <a:r>
              <a:rPr sz="1100" b="1" spc="-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how</a:t>
            </a:r>
            <a:r>
              <a:rPr sz="1100" b="1" spc="-1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to</a:t>
            </a:r>
            <a:r>
              <a:rPr sz="1100" b="1" spc="-1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plan</a:t>
            </a:r>
            <a:r>
              <a:rPr sz="1100" b="1" spc="-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spc="-50" dirty="0">
                <a:solidFill>
                  <a:srgbClr val="FFFFFF"/>
                </a:solidFill>
                <a:latin typeface="Aktiv Grotesk"/>
                <a:cs typeface="Aktiv Grotesk"/>
              </a:rPr>
              <a:t>a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 customer</a:t>
            </a:r>
            <a:r>
              <a:rPr sz="1100" b="1" spc="-1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Aktiv Grotesk"/>
                <a:cs typeface="Aktiv Grotesk"/>
              </a:rPr>
              <a:t>journey.</a:t>
            </a:r>
            <a:endParaRPr sz="1100" dirty="0">
              <a:latin typeface="Aktiv Grotesk"/>
              <a:cs typeface="Aktiv Grotesk"/>
            </a:endParaRPr>
          </a:p>
          <a:p>
            <a:pPr marL="12700">
              <a:lnSpc>
                <a:spcPct val="100000"/>
              </a:lnSpc>
              <a:spcBef>
                <a:spcPts val="900"/>
              </a:spcBef>
            </a:pPr>
            <a:r>
              <a:rPr sz="1500" b="1" dirty="0">
                <a:solidFill>
                  <a:srgbClr val="FFFFFF"/>
                </a:solidFill>
                <a:latin typeface="Antonio"/>
                <a:cs typeface="Antonio"/>
              </a:rPr>
              <a:t>PRO </a:t>
            </a:r>
            <a:r>
              <a:rPr sz="1500" b="1" spc="-25" dirty="0">
                <a:solidFill>
                  <a:srgbClr val="FFFFFF"/>
                </a:solidFill>
                <a:latin typeface="Antonio"/>
                <a:cs typeface="Antonio"/>
              </a:rPr>
              <a:t>TIP</a:t>
            </a:r>
            <a:endParaRPr sz="1500" dirty="0">
              <a:latin typeface="Antonio"/>
              <a:cs typeface="Antonio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31650" y="2762450"/>
            <a:ext cx="5341620" cy="1518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080827"/>
                </a:solidFill>
                <a:latin typeface="Aktiv Grotesk"/>
                <a:cs typeface="Aktiv Grotesk"/>
              </a:rPr>
              <a:t>How</a:t>
            </a:r>
            <a:r>
              <a:rPr sz="14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400" b="1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4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400" b="1" dirty="0">
                <a:solidFill>
                  <a:srgbClr val="080827"/>
                </a:solidFill>
                <a:latin typeface="Aktiv Grotesk"/>
                <a:cs typeface="Aktiv Grotesk"/>
              </a:rPr>
              <a:t>capture</a:t>
            </a:r>
            <a:r>
              <a:rPr sz="14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400" b="1" dirty="0">
                <a:solidFill>
                  <a:srgbClr val="080827"/>
                </a:solidFill>
                <a:latin typeface="Aktiv Grotesk"/>
                <a:cs typeface="Aktiv Grotesk"/>
              </a:rPr>
              <a:t>that</a:t>
            </a:r>
            <a:r>
              <a:rPr sz="14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400" b="1" spc="-10" dirty="0">
                <a:solidFill>
                  <a:srgbClr val="080827"/>
                </a:solidFill>
                <a:latin typeface="Aktiv Grotesk"/>
                <a:cs typeface="Aktiv Grotesk"/>
              </a:rPr>
              <a:t>lead/sale </a:t>
            </a:r>
            <a:r>
              <a:rPr sz="1400" b="1" dirty="0">
                <a:solidFill>
                  <a:srgbClr val="080827"/>
                </a:solidFill>
                <a:latin typeface="Aktiv Grotesk"/>
                <a:cs typeface="Aktiv Grotesk"/>
              </a:rPr>
              <a:t>through</a:t>
            </a:r>
            <a:r>
              <a:rPr sz="14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400" b="1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4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400" b="1" dirty="0">
                <a:solidFill>
                  <a:srgbClr val="080827"/>
                </a:solidFill>
                <a:latin typeface="Aktiv Grotesk"/>
                <a:cs typeface="Aktiv Grotesk"/>
              </a:rPr>
              <a:t>completion</a:t>
            </a:r>
            <a:r>
              <a:rPr sz="14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400" b="1" dirty="0">
                <a:solidFill>
                  <a:srgbClr val="080827"/>
                </a:solidFill>
                <a:latin typeface="Aktiv Grotesk"/>
                <a:cs typeface="Aktiv Grotesk"/>
              </a:rPr>
              <a:t>of</a:t>
            </a:r>
            <a:r>
              <a:rPr sz="14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400" b="1" dirty="0">
                <a:solidFill>
                  <a:srgbClr val="080827"/>
                </a:solidFill>
                <a:latin typeface="Aktiv Grotesk"/>
                <a:cs typeface="Aktiv Grotesk"/>
              </a:rPr>
              <a:t>the</a:t>
            </a:r>
            <a:r>
              <a:rPr sz="14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400" b="1" spc="-20" dirty="0">
                <a:solidFill>
                  <a:srgbClr val="080827"/>
                </a:solidFill>
                <a:latin typeface="Aktiv Grotesk"/>
                <a:cs typeface="Aktiv Grotesk"/>
              </a:rPr>
              <a:t>sale</a:t>
            </a:r>
            <a:endParaRPr sz="1400">
              <a:latin typeface="Aktiv Grotesk"/>
              <a:cs typeface="Aktiv Grotesk"/>
            </a:endParaRPr>
          </a:p>
          <a:p>
            <a:pPr marL="12700" marR="2496185">
              <a:lnSpc>
                <a:spcPct val="200000"/>
              </a:lnSpc>
            </a:pPr>
            <a:r>
              <a:rPr sz="1400" b="1" dirty="0">
                <a:solidFill>
                  <a:srgbClr val="080827"/>
                </a:solidFill>
                <a:latin typeface="Aktiv Grotesk"/>
                <a:cs typeface="Aktiv Grotesk"/>
              </a:rPr>
              <a:t>Unique</a:t>
            </a:r>
            <a:r>
              <a:rPr sz="1400" b="1" spc="-2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400" b="1" dirty="0">
                <a:solidFill>
                  <a:srgbClr val="080827"/>
                </a:solidFill>
                <a:latin typeface="Aktiv Grotesk"/>
                <a:cs typeface="Aktiv Grotesk"/>
              </a:rPr>
              <a:t>selling</a:t>
            </a:r>
            <a:r>
              <a:rPr sz="14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400" b="1" dirty="0">
                <a:solidFill>
                  <a:srgbClr val="080827"/>
                </a:solidFill>
                <a:latin typeface="Aktiv Grotesk"/>
                <a:cs typeface="Aktiv Grotesk"/>
              </a:rPr>
              <a:t>point</a:t>
            </a:r>
            <a:r>
              <a:rPr sz="14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400" b="1" dirty="0">
                <a:solidFill>
                  <a:srgbClr val="080827"/>
                </a:solidFill>
                <a:latin typeface="Aktiv Grotesk"/>
                <a:cs typeface="Aktiv Grotesk"/>
              </a:rPr>
              <a:t>you</a:t>
            </a:r>
            <a:r>
              <a:rPr sz="14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400" b="1" dirty="0">
                <a:solidFill>
                  <a:srgbClr val="080827"/>
                </a:solidFill>
                <a:latin typeface="Aktiv Grotesk"/>
                <a:cs typeface="Aktiv Grotesk"/>
              </a:rPr>
              <a:t>can</a:t>
            </a:r>
            <a:r>
              <a:rPr sz="14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400" b="1" spc="-20" dirty="0">
                <a:solidFill>
                  <a:srgbClr val="080827"/>
                </a:solidFill>
                <a:latin typeface="Aktiv Grotesk"/>
                <a:cs typeface="Aktiv Grotesk"/>
              </a:rPr>
              <a:t>offer </a:t>
            </a:r>
            <a:r>
              <a:rPr sz="1400" b="1" dirty="0">
                <a:solidFill>
                  <a:srgbClr val="080827"/>
                </a:solidFill>
                <a:latin typeface="Aktiv Grotesk"/>
                <a:cs typeface="Aktiv Grotesk"/>
              </a:rPr>
              <a:t>After</a:t>
            </a:r>
            <a:r>
              <a:rPr sz="14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400" b="1" dirty="0">
                <a:solidFill>
                  <a:srgbClr val="080827"/>
                </a:solidFill>
                <a:latin typeface="Aktiv Grotesk"/>
                <a:cs typeface="Aktiv Grotesk"/>
              </a:rPr>
              <a:t>sales</a:t>
            </a:r>
            <a:r>
              <a:rPr sz="14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process</a:t>
            </a:r>
            <a:endParaRPr sz="1400">
              <a:latin typeface="Aktiv Grotesk"/>
              <a:cs typeface="Aktiv Grotesk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300">
              <a:latin typeface="Aktiv Grotesk"/>
              <a:cs typeface="Aktiv Grotesk"/>
            </a:endParaRPr>
          </a:p>
          <a:p>
            <a:pPr marL="12700">
              <a:lnSpc>
                <a:spcPct val="100000"/>
              </a:lnSpc>
            </a:pPr>
            <a:r>
              <a:rPr sz="1400" b="1" dirty="0">
                <a:solidFill>
                  <a:srgbClr val="080827"/>
                </a:solidFill>
                <a:latin typeface="Aktiv Grotesk"/>
                <a:cs typeface="Aktiv Grotesk"/>
              </a:rPr>
              <a:t>Include</a:t>
            </a:r>
            <a:r>
              <a:rPr sz="1400" b="1" spc="-3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400" b="1" dirty="0">
                <a:solidFill>
                  <a:srgbClr val="080827"/>
                </a:solidFill>
                <a:latin typeface="Aktiv Grotesk"/>
                <a:cs typeface="Aktiv Grotesk"/>
              </a:rPr>
              <a:t>how</a:t>
            </a:r>
            <a:r>
              <a:rPr sz="14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400" b="1" dirty="0">
                <a:solidFill>
                  <a:srgbClr val="080827"/>
                </a:solidFill>
                <a:latin typeface="Aktiv Grotesk"/>
                <a:cs typeface="Aktiv Grotesk"/>
              </a:rPr>
              <a:t>you</a:t>
            </a:r>
            <a:r>
              <a:rPr sz="14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400" b="1" dirty="0">
                <a:solidFill>
                  <a:srgbClr val="080827"/>
                </a:solidFill>
                <a:latin typeface="Aktiv Grotesk"/>
                <a:cs typeface="Aktiv Grotesk"/>
              </a:rPr>
              <a:t>intend</a:t>
            </a:r>
            <a:r>
              <a:rPr sz="14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400" b="1" dirty="0">
                <a:solidFill>
                  <a:srgbClr val="080827"/>
                </a:solidFill>
                <a:latin typeface="Aktiv Grotesk"/>
                <a:cs typeface="Aktiv Grotesk"/>
              </a:rPr>
              <a:t>on</a:t>
            </a:r>
            <a:r>
              <a:rPr sz="14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400" b="1" dirty="0">
                <a:solidFill>
                  <a:srgbClr val="080827"/>
                </a:solidFill>
                <a:latin typeface="Aktiv Grotesk"/>
                <a:cs typeface="Aktiv Grotesk"/>
              </a:rPr>
              <a:t>tracking</a:t>
            </a:r>
            <a:r>
              <a:rPr sz="14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400" b="1" dirty="0">
                <a:solidFill>
                  <a:srgbClr val="080827"/>
                </a:solidFill>
                <a:latin typeface="Aktiv Grotesk"/>
                <a:cs typeface="Aktiv Grotesk"/>
              </a:rPr>
              <a:t>these</a:t>
            </a:r>
            <a:r>
              <a:rPr sz="14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400" b="1" spc="-10" dirty="0">
                <a:solidFill>
                  <a:srgbClr val="080827"/>
                </a:solidFill>
                <a:latin typeface="Aktiv Grotesk"/>
                <a:cs typeface="Aktiv Grotesk"/>
              </a:rPr>
              <a:t>funnels</a:t>
            </a:r>
            <a:endParaRPr sz="1400">
              <a:latin typeface="Aktiv Grotesk"/>
              <a:cs typeface="Aktiv Grotesk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717354" y="2826006"/>
            <a:ext cx="172720" cy="1405890"/>
            <a:chOff x="717354" y="2826006"/>
            <a:chExt cx="172720" cy="1405890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7354" y="2826006"/>
              <a:ext cx="172300" cy="13141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7354" y="3250806"/>
              <a:ext cx="172300" cy="13141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7354" y="3675607"/>
              <a:ext cx="172300" cy="13141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7354" y="4100407"/>
              <a:ext cx="172300" cy="131419"/>
            </a:xfrm>
            <a:prstGeom prst="rect">
              <a:avLst/>
            </a:prstGeom>
          </p:spPr>
        </p:pic>
      </p:grpSp>
      <p:pic>
        <p:nvPicPr>
          <p:cNvPr id="19" name="Picture 18" descr="A picture containing graphical user interface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6C544A1E-21CD-94A0-14A4-32DAA7745E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86780"/>
            <a:ext cx="7556500" cy="281794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75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Branding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07299" y="1534118"/>
            <a:ext cx="6148705" cy="1305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9100"/>
              </a:lnSpc>
              <a:spcBef>
                <a:spcPts val="100"/>
              </a:spcBef>
            </a:pP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In</a:t>
            </a:r>
            <a:r>
              <a:rPr sz="1100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this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section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should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discuss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how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your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brand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currently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perceived,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both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in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general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25" dirty="0">
                <a:solidFill>
                  <a:srgbClr val="080827"/>
                </a:solidFill>
                <a:latin typeface="Aktiv Grotesk"/>
                <a:cs typeface="Aktiv Grotesk"/>
              </a:rPr>
              <a:t>and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among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your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target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audiences.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Is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your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branding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consistent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throughout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journey.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Will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something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be</a:t>
            </a:r>
            <a:r>
              <a:rPr sz="1100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instantly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recognisable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your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company?</a:t>
            </a:r>
            <a:endParaRPr sz="1100">
              <a:latin typeface="Aktiv Grotesk"/>
              <a:cs typeface="Aktiv Grotesk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100">
              <a:latin typeface="Aktiv Grotesk"/>
              <a:cs typeface="Aktiv Grotesk"/>
            </a:endParaRPr>
          </a:p>
          <a:p>
            <a:pPr marL="12700" marR="69215">
              <a:lnSpc>
                <a:spcPct val="109100"/>
              </a:lnSpc>
            </a:pPr>
            <a:r>
              <a:rPr sz="1100" b="1" dirty="0">
                <a:solidFill>
                  <a:srgbClr val="080827"/>
                </a:solidFill>
                <a:latin typeface="Aktiv Grotesk"/>
                <a:cs typeface="Aktiv Grotesk"/>
              </a:rPr>
              <a:t>Brand</a:t>
            </a:r>
            <a:r>
              <a:rPr sz="11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b="1" spc="-10" dirty="0">
                <a:solidFill>
                  <a:srgbClr val="080827"/>
                </a:solidFill>
                <a:latin typeface="Aktiv Grotesk"/>
                <a:cs typeface="Aktiv Grotesk"/>
              </a:rPr>
              <a:t>perception: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Here,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should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talk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about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how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you’d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like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your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brand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be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ideally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perceived.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If</a:t>
            </a:r>
            <a:r>
              <a:rPr sz="1100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had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magic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wand,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how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would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like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your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brand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be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seen?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Talk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us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if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are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unsure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and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can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help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with 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this.</a:t>
            </a:r>
            <a:endParaRPr sz="1100">
              <a:latin typeface="Aktiv Grotesk"/>
              <a:cs typeface="Aktiv Grotesk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111994" y="7304086"/>
            <a:ext cx="5448300" cy="1908175"/>
            <a:chOff x="2111994" y="7304086"/>
            <a:chExt cx="5448300" cy="1908175"/>
          </a:xfrm>
        </p:grpSpPr>
        <p:sp>
          <p:nvSpPr>
            <p:cNvPr id="5" name="object 5"/>
            <p:cNvSpPr/>
            <p:nvPr/>
          </p:nvSpPr>
          <p:spPr>
            <a:xfrm>
              <a:off x="2111984" y="7304087"/>
              <a:ext cx="5448300" cy="1908175"/>
            </a:xfrm>
            <a:custGeom>
              <a:avLst/>
              <a:gdLst/>
              <a:ahLst/>
              <a:cxnLst/>
              <a:rect l="l" t="t" r="r" b="b"/>
              <a:pathLst>
                <a:path w="5448300" h="1908175">
                  <a:moveTo>
                    <a:pt x="5448008" y="0"/>
                  </a:moveTo>
                  <a:lnTo>
                    <a:pt x="756005" y="0"/>
                  </a:lnTo>
                  <a:lnTo>
                    <a:pt x="708202" y="1498"/>
                  </a:lnTo>
                  <a:lnTo>
                    <a:pt x="661174" y="5892"/>
                  </a:lnTo>
                  <a:lnTo>
                    <a:pt x="615035" y="13119"/>
                  </a:lnTo>
                  <a:lnTo>
                    <a:pt x="569861" y="23088"/>
                  </a:lnTo>
                  <a:lnTo>
                    <a:pt x="525741" y="35712"/>
                  </a:lnTo>
                  <a:lnTo>
                    <a:pt x="482765" y="50888"/>
                  </a:lnTo>
                  <a:lnTo>
                    <a:pt x="441032" y="68541"/>
                  </a:lnTo>
                  <a:lnTo>
                    <a:pt x="400608" y="88582"/>
                  </a:lnTo>
                  <a:lnTo>
                    <a:pt x="361594" y="110909"/>
                  </a:lnTo>
                  <a:lnTo>
                    <a:pt x="324091" y="135458"/>
                  </a:lnTo>
                  <a:lnTo>
                    <a:pt x="288163" y="162115"/>
                  </a:lnTo>
                  <a:lnTo>
                    <a:pt x="253923" y="190804"/>
                  </a:lnTo>
                  <a:lnTo>
                    <a:pt x="221437" y="221424"/>
                  </a:lnTo>
                  <a:lnTo>
                    <a:pt x="190804" y="253911"/>
                  </a:lnTo>
                  <a:lnTo>
                    <a:pt x="162115" y="288163"/>
                  </a:lnTo>
                  <a:lnTo>
                    <a:pt x="135458" y="324078"/>
                  </a:lnTo>
                  <a:lnTo>
                    <a:pt x="110921" y="361594"/>
                  </a:lnTo>
                  <a:lnTo>
                    <a:pt x="88582" y="400596"/>
                  </a:lnTo>
                  <a:lnTo>
                    <a:pt x="68541" y="441020"/>
                  </a:lnTo>
                  <a:lnTo>
                    <a:pt x="50888" y="482765"/>
                  </a:lnTo>
                  <a:lnTo>
                    <a:pt x="35712" y="525729"/>
                  </a:lnTo>
                  <a:lnTo>
                    <a:pt x="23088" y="569849"/>
                  </a:lnTo>
                  <a:lnTo>
                    <a:pt x="13119" y="615022"/>
                  </a:lnTo>
                  <a:lnTo>
                    <a:pt x="5892" y="661162"/>
                  </a:lnTo>
                  <a:lnTo>
                    <a:pt x="1485" y="708190"/>
                  </a:lnTo>
                  <a:lnTo>
                    <a:pt x="0" y="755992"/>
                  </a:lnTo>
                  <a:lnTo>
                    <a:pt x="0" y="1151991"/>
                  </a:lnTo>
                  <a:lnTo>
                    <a:pt x="1485" y="1199807"/>
                  </a:lnTo>
                  <a:lnTo>
                    <a:pt x="5892" y="1246822"/>
                  </a:lnTo>
                  <a:lnTo>
                    <a:pt x="13119" y="1292974"/>
                  </a:lnTo>
                  <a:lnTo>
                    <a:pt x="23088" y="1338148"/>
                  </a:lnTo>
                  <a:lnTo>
                    <a:pt x="35712" y="1382268"/>
                  </a:lnTo>
                  <a:lnTo>
                    <a:pt x="50888" y="1425232"/>
                  </a:lnTo>
                  <a:lnTo>
                    <a:pt x="68541" y="1466977"/>
                  </a:lnTo>
                  <a:lnTo>
                    <a:pt x="88582" y="1507401"/>
                  </a:lnTo>
                  <a:lnTo>
                    <a:pt x="110921" y="1546402"/>
                  </a:lnTo>
                  <a:lnTo>
                    <a:pt x="135458" y="1583918"/>
                  </a:lnTo>
                  <a:lnTo>
                    <a:pt x="162115" y="1619834"/>
                  </a:lnTo>
                  <a:lnTo>
                    <a:pt x="190804" y="1654086"/>
                  </a:lnTo>
                  <a:lnTo>
                    <a:pt x="221437" y="1686572"/>
                  </a:lnTo>
                  <a:lnTo>
                    <a:pt x="253923" y="1717205"/>
                  </a:lnTo>
                  <a:lnTo>
                    <a:pt x="288163" y="1745894"/>
                  </a:lnTo>
                  <a:lnTo>
                    <a:pt x="324091" y="1772551"/>
                  </a:lnTo>
                  <a:lnTo>
                    <a:pt x="361594" y="1797088"/>
                  </a:lnTo>
                  <a:lnTo>
                    <a:pt x="400608" y="1819427"/>
                  </a:lnTo>
                  <a:lnTo>
                    <a:pt x="441032" y="1839455"/>
                  </a:lnTo>
                  <a:lnTo>
                    <a:pt x="482765" y="1857108"/>
                  </a:lnTo>
                  <a:lnTo>
                    <a:pt x="525741" y="1872297"/>
                  </a:lnTo>
                  <a:lnTo>
                    <a:pt x="569861" y="1884908"/>
                  </a:lnTo>
                  <a:lnTo>
                    <a:pt x="615035" y="1894878"/>
                  </a:lnTo>
                  <a:lnTo>
                    <a:pt x="661174" y="1902117"/>
                  </a:lnTo>
                  <a:lnTo>
                    <a:pt x="708202" y="1906511"/>
                  </a:lnTo>
                  <a:lnTo>
                    <a:pt x="756005" y="1907997"/>
                  </a:lnTo>
                  <a:lnTo>
                    <a:pt x="5448008" y="1907997"/>
                  </a:lnTo>
                  <a:lnTo>
                    <a:pt x="5448008" y="0"/>
                  </a:lnTo>
                  <a:close/>
                </a:path>
              </a:pathLst>
            </a:custGeom>
            <a:solidFill>
              <a:srgbClr val="0808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25023" y="8475599"/>
              <a:ext cx="207632" cy="8077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537993" y="7613142"/>
              <a:ext cx="788670" cy="1033780"/>
            </a:xfrm>
            <a:custGeom>
              <a:avLst/>
              <a:gdLst/>
              <a:ahLst/>
              <a:cxnLst/>
              <a:rect l="l" t="t" r="r" b="b"/>
              <a:pathLst>
                <a:path w="788670" h="1033779">
                  <a:moveTo>
                    <a:pt x="97510" y="487159"/>
                  </a:moveTo>
                  <a:lnTo>
                    <a:pt x="90678" y="461645"/>
                  </a:lnTo>
                  <a:lnTo>
                    <a:pt x="0" y="485940"/>
                  </a:lnTo>
                  <a:lnTo>
                    <a:pt x="6845" y="511454"/>
                  </a:lnTo>
                  <a:lnTo>
                    <a:pt x="97510" y="487159"/>
                  </a:lnTo>
                  <a:close/>
                </a:path>
                <a:path w="788670" h="1033779">
                  <a:moveTo>
                    <a:pt x="97510" y="300913"/>
                  </a:moveTo>
                  <a:lnTo>
                    <a:pt x="6845" y="276618"/>
                  </a:lnTo>
                  <a:lnTo>
                    <a:pt x="0" y="302120"/>
                  </a:lnTo>
                  <a:lnTo>
                    <a:pt x="90678" y="326415"/>
                  </a:lnTo>
                  <a:lnTo>
                    <a:pt x="97510" y="300913"/>
                  </a:lnTo>
                  <a:close/>
                </a:path>
                <a:path w="788670" h="1033779">
                  <a:moveTo>
                    <a:pt x="183807" y="165125"/>
                  </a:moveTo>
                  <a:lnTo>
                    <a:pt x="117436" y="98742"/>
                  </a:lnTo>
                  <a:lnTo>
                    <a:pt x="98767" y="117424"/>
                  </a:lnTo>
                  <a:lnTo>
                    <a:pt x="165138" y="183794"/>
                  </a:lnTo>
                  <a:lnTo>
                    <a:pt x="183807" y="165125"/>
                  </a:lnTo>
                  <a:close/>
                </a:path>
                <a:path w="788670" h="1033779">
                  <a:moveTo>
                    <a:pt x="326428" y="90678"/>
                  </a:moveTo>
                  <a:lnTo>
                    <a:pt x="302133" y="0"/>
                  </a:lnTo>
                  <a:lnTo>
                    <a:pt x="276618" y="6832"/>
                  </a:lnTo>
                  <a:lnTo>
                    <a:pt x="300913" y="97510"/>
                  </a:lnTo>
                  <a:lnTo>
                    <a:pt x="326428" y="90678"/>
                  </a:lnTo>
                  <a:close/>
                </a:path>
                <a:path w="788670" h="1033779">
                  <a:moveTo>
                    <a:pt x="345262" y="412864"/>
                  </a:moveTo>
                  <a:lnTo>
                    <a:pt x="341934" y="396468"/>
                  </a:lnTo>
                  <a:lnTo>
                    <a:pt x="332879" y="383057"/>
                  </a:lnTo>
                  <a:lnTo>
                    <a:pt x="319468" y="374002"/>
                  </a:lnTo>
                  <a:lnTo>
                    <a:pt x="303060" y="370674"/>
                  </a:lnTo>
                  <a:lnTo>
                    <a:pt x="286639" y="374002"/>
                  </a:lnTo>
                  <a:lnTo>
                    <a:pt x="273227" y="383057"/>
                  </a:lnTo>
                  <a:lnTo>
                    <a:pt x="264172" y="396468"/>
                  </a:lnTo>
                  <a:lnTo>
                    <a:pt x="260858" y="412864"/>
                  </a:lnTo>
                  <a:lnTo>
                    <a:pt x="264172" y="429272"/>
                  </a:lnTo>
                  <a:lnTo>
                    <a:pt x="273227" y="442683"/>
                  </a:lnTo>
                  <a:lnTo>
                    <a:pt x="286639" y="451739"/>
                  </a:lnTo>
                  <a:lnTo>
                    <a:pt x="303060" y="455053"/>
                  </a:lnTo>
                  <a:lnTo>
                    <a:pt x="345262" y="455053"/>
                  </a:lnTo>
                  <a:lnTo>
                    <a:pt x="345262" y="412864"/>
                  </a:lnTo>
                  <a:close/>
                </a:path>
                <a:path w="788670" h="1033779">
                  <a:moveTo>
                    <a:pt x="418807" y="472668"/>
                  </a:moveTo>
                  <a:lnTo>
                    <a:pt x="362851" y="472668"/>
                  </a:lnTo>
                  <a:lnTo>
                    <a:pt x="362851" y="732116"/>
                  </a:lnTo>
                  <a:lnTo>
                    <a:pt x="418807" y="732116"/>
                  </a:lnTo>
                  <a:lnTo>
                    <a:pt x="418807" y="472668"/>
                  </a:lnTo>
                  <a:close/>
                </a:path>
                <a:path w="788670" h="1033779">
                  <a:moveTo>
                    <a:pt x="494652" y="808596"/>
                  </a:moveTo>
                  <a:lnTo>
                    <a:pt x="287020" y="808596"/>
                  </a:lnTo>
                  <a:lnTo>
                    <a:pt x="287020" y="840371"/>
                  </a:lnTo>
                  <a:lnTo>
                    <a:pt x="494652" y="840371"/>
                  </a:lnTo>
                  <a:lnTo>
                    <a:pt x="494652" y="808596"/>
                  </a:lnTo>
                  <a:close/>
                </a:path>
                <a:path w="788670" h="1033779">
                  <a:moveTo>
                    <a:pt x="494652" y="753389"/>
                  </a:moveTo>
                  <a:lnTo>
                    <a:pt x="287020" y="753389"/>
                  </a:lnTo>
                  <a:lnTo>
                    <a:pt x="287020" y="785164"/>
                  </a:lnTo>
                  <a:lnTo>
                    <a:pt x="494652" y="785164"/>
                  </a:lnTo>
                  <a:lnTo>
                    <a:pt x="494652" y="753389"/>
                  </a:lnTo>
                  <a:close/>
                </a:path>
                <a:path w="788670" h="1033779">
                  <a:moveTo>
                    <a:pt x="511454" y="6832"/>
                  </a:moveTo>
                  <a:lnTo>
                    <a:pt x="485952" y="0"/>
                  </a:lnTo>
                  <a:lnTo>
                    <a:pt x="461645" y="90678"/>
                  </a:lnTo>
                  <a:lnTo>
                    <a:pt x="487159" y="97510"/>
                  </a:lnTo>
                  <a:lnTo>
                    <a:pt x="511454" y="6832"/>
                  </a:lnTo>
                  <a:close/>
                </a:path>
                <a:path w="788670" h="1033779">
                  <a:moveTo>
                    <a:pt x="520814" y="412864"/>
                  </a:moveTo>
                  <a:lnTo>
                    <a:pt x="517486" y="396468"/>
                  </a:lnTo>
                  <a:lnTo>
                    <a:pt x="508444" y="383057"/>
                  </a:lnTo>
                  <a:lnTo>
                    <a:pt x="495020" y="374002"/>
                  </a:lnTo>
                  <a:lnTo>
                    <a:pt x="478624" y="370674"/>
                  </a:lnTo>
                  <a:lnTo>
                    <a:pt x="462203" y="374002"/>
                  </a:lnTo>
                  <a:lnTo>
                    <a:pt x="448792" y="383057"/>
                  </a:lnTo>
                  <a:lnTo>
                    <a:pt x="439737" y="396468"/>
                  </a:lnTo>
                  <a:lnTo>
                    <a:pt x="436422" y="412864"/>
                  </a:lnTo>
                  <a:lnTo>
                    <a:pt x="436422" y="455053"/>
                  </a:lnTo>
                  <a:lnTo>
                    <a:pt x="478624" y="455053"/>
                  </a:lnTo>
                  <a:lnTo>
                    <a:pt x="495020" y="451739"/>
                  </a:lnTo>
                  <a:lnTo>
                    <a:pt x="508431" y="442683"/>
                  </a:lnTo>
                  <a:lnTo>
                    <a:pt x="517486" y="429272"/>
                  </a:lnTo>
                  <a:lnTo>
                    <a:pt x="520814" y="412864"/>
                  </a:lnTo>
                  <a:close/>
                </a:path>
                <a:path w="788670" h="1033779">
                  <a:moveTo>
                    <a:pt x="640613" y="1001572"/>
                  </a:moveTo>
                  <a:lnTo>
                    <a:pt x="141046" y="1001572"/>
                  </a:lnTo>
                  <a:lnTo>
                    <a:pt x="141046" y="1033348"/>
                  </a:lnTo>
                  <a:lnTo>
                    <a:pt x="640613" y="1033348"/>
                  </a:lnTo>
                  <a:lnTo>
                    <a:pt x="640613" y="1001572"/>
                  </a:lnTo>
                  <a:close/>
                </a:path>
                <a:path w="788670" h="1033779">
                  <a:moveTo>
                    <a:pt x="640613" y="391490"/>
                  </a:moveTo>
                  <a:lnTo>
                    <a:pt x="637222" y="353072"/>
                  </a:lnTo>
                  <a:lnTo>
                    <a:pt x="636562" y="345567"/>
                  </a:lnTo>
                  <a:lnTo>
                    <a:pt x="624903" y="302399"/>
                  </a:lnTo>
                  <a:lnTo>
                    <a:pt x="606361" y="262750"/>
                  </a:lnTo>
                  <a:lnTo>
                    <a:pt x="581647" y="227342"/>
                  </a:lnTo>
                  <a:lnTo>
                    <a:pt x="551484" y="196938"/>
                  </a:lnTo>
                  <a:lnTo>
                    <a:pt x="516597" y="172288"/>
                  </a:lnTo>
                  <a:lnTo>
                    <a:pt x="477710" y="154127"/>
                  </a:lnTo>
                  <a:lnTo>
                    <a:pt x="435546" y="143217"/>
                  </a:lnTo>
                  <a:lnTo>
                    <a:pt x="390829" y="140284"/>
                  </a:lnTo>
                  <a:lnTo>
                    <a:pt x="346100" y="143217"/>
                  </a:lnTo>
                  <a:lnTo>
                    <a:pt x="303936" y="154139"/>
                  </a:lnTo>
                  <a:lnTo>
                    <a:pt x="265049" y="172300"/>
                  </a:lnTo>
                  <a:lnTo>
                    <a:pt x="230174" y="196951"/>
                  </a:lnTo>
                  <a:lnTo>
                    <a:pt x="200012" y="227355"/>
                  </a:lnTo>
                  <a:lnTo>
                    <a:pt x="175298" y="262750"/>
                  </a:lnTo>
                  <a:lnTo>
                    <a:pt x="156756" y="302412"/>
                  </a:lnTo>
                  <a:lnTo>
                    <a:pt x="145097" y="345579"/>
                  </a:lnTo>
                  <a:lnTo>
                    <a:pt x="141058" y="391490"/>
                  </a:lnTo>
                  <a:lnTo>
                    <a:pt x="146456" y="444423"/>
                  </a:lnTo>
                  <a:lnTo>
                    <a:pt x="161925" y="493471"/>
                  </a:lnTo>
                  <a:lnTo>
                    <a:pt x="186321" y="537489"/>
                  </a:lnTo>
                  <a:lnTo>
                    <a:pt x="246888" y="608507"/>
                  </a:lnTo>
                  <a:lnTo>
                    <a:pt x="268465" y="646658"/>
                  </a:lnTo>
                  <a:lnTo>
                    <a:pt x="282194" y="688340"/>
                  </a:lnTo>
                  <a:lnTo>
                    <a:pt x="287020" y="732116"/>
                  </a:lnTo>
                  <a:lnTo>
                    <a:pt x="345249" y="732116"/>
                  </a:lnTo>
                  <a:lnTo>
                    <a:pt x="345249" y="472668"/>
                  </a:lnTo>
                  <a:lnTo>
                    <a:pt x="303060" y="472668"/>
                  </a:lnTo>
                  <a:lnTo>
                    <a:pt x="279793" y="467969"/>
                  </a:lnTo>
                  <a:lnTo>
                    <a:pt x="260781" y="455129"/>
                  </a:lnTo>
                  <a:lnTo>
                    <a:pt x="247954" y="436118"/>
                  </a:lnTo>
                  <a:lnTo>
                    <a:pt x="243255" y="412864"/>
                  </a:lnTo>
                  <a:lnTo>
                    <a:pt x="247967" y="389623"/>
                  </a:lnTo>
                  <a:lnTo>
                    <a:pt x="260794" y="370611"/>
                  </a:lnTo>
                  <a:lnTo>
                    <a:pt x="279806" y="357784"/>
                  </a:lnTo>
                  <a:lnTo>
                    <a:pt x="303060" y="353072"/>
                  </a:lnTo>
                  <a:lnTo>
                    <a:pt x="326301" y="357784"/>
                  </a:lnTo>
                  <a:lnTo>
                    <a:pt x="345300" y="370611"/>
                  </a:lnTo>
                  <a:lnTo>
                    <a:pt x="358140" y="389623"/>
                  </a:lnTo>
                  <a:lnTo>
                    <a:pt x="362851" y="412864"/>
                  </a:lnTo>
                  <a:lnTo>
                    <a:pt x="362851" y="455066"/>
                  </a:lnTo>
                  <a:lnTo>
                    <a:pt x="418820" y="455066"/>
                  </a:lnTo>
                  <a:lnTo>
                    <a:pt x="418820" y="412864"/>
                  </a:lnTo>
                  <a:lnTo>
                    <a:pt x="423519" y="389623"/>
                  </a:lnTo>
                  <a:lnTo>
                    <a:pt x="436346" y="370611"/>
                  </a:lnTo>
                  <a:lnTo>
                    <a:pt x="455358" y="357784"/>
                  </a:lnTo>
                  <a:lnTo>
                    <a:pt x="478624" y="353072"/>
                  </a:lnTo>
                  <a:lnTo>
                    <a:pt x="501865" y="357784"/>
                  </a:lnTo>
                  <a:lnTo>
                    <a:pt x="520865" y="370611"/>
                  </a:lnTo>
                  <a:lnTo>
                    <a:pt x="533704" y="389623"/>
                  </a:lnTo>
                  <a:lnTo>
                    <a:pt x="538416" y="412864"/>
                  </a:lnTo>
                  <a:lnTo>
                    <a:pt x="533704" y="436118"/>
                  </a:lnTo>
                  <a:lnTo>
                    <a:pt x="520877" y="455129"/>
                  </a:lnTo>
                  <a:lnTo>
                    <a:pt x="501865" y="467969"/>
                  </a:lnTo>
                  <a:lnTo>
                    <a:pt x="478624" y="472668"/>
                  </a:lnTo>
                  <a:lnTo>
                    <a:pt x="436422" y="472668"/>
                  </a:lnTo>
                  <a:lnTo>
                    <a:pt x="436422" y="732116"/>
                  </a:lnTo>
                  <a:lnTo>
                    <a:pt x="494652" y="732116"/>
                  </a:lnTo>
                  <a:lnTo>
                    <a:pt x="499465" y="688340"/>
                  </a:lnTo>
                  <a:lnTo>
                    <a:pt x="513194" y="646658"/>
                  </a:lnTo>
                  <a:lnTo>
                    <a:pt x="534771" y="608507"/>
                  </a:lnTo>
                  <a:lnTo>
                    <a:pt x="595337" y="537489"/>
                  </a:lnTo>
                  <a:lnTo>
                    <a:pt x="619734" y="493471"/>
                  </a:lnTo>
                  <a:lnTo>
                    <a:pt x="635203" y="444423"/>
                  </a:lnTo>
                  <a:lnTo>
                    <a:pt x="640613" y="391490"/>
                  </a:lnTo>
                  <a:close/>
                </a:path>
                <a:path w="788670" h="1033779">
                  <a:moveTo>
                    <a:pt x="689317" y="117424"/>
                  </a:moveTo>
                  <a:lnTo>
                    <a:pt x="670648" y="98742"/>
                  </a:lnTo>
                  <a:lnTo>
                    <a:pt x="604266" y="165125"/>
                  </a:lnTo>
                  <a:lnTo>
                    <a:pt x="622935" y="183794"/>
                  </a:lnTo>
                  <a:lnTo>
                    <a:pt x="689317" y="117424"/>
                  </a:lnTo>
                  <a:close/>
                </a:path>
                <a:path w="788670" h="1033779">
                  <a:moveTo>
                    <a:pt x="788060" y="485940"/>
                  </a:moveTo>
                  <a:lnTo>
                    <a:pt x="697395" y="461645"/>
                  </a:lnTo>
                  <a:lnTo>
                    <a:pt x="690562" y="487159"/>
                  </a:lnTo>
                  <a:lnTo>
                    <a:pt x="781227" y="511454"/>
                  </a:lnTo>
                  <a:lnTo>
                    <a:pt x="788060" y="485940"/>
                  </a:lnTo>
                  <a:close/>
                </a:path>
                <a:path w="788670" h="1033779">
                  <a:moveTo>
                    <a:pt x="788060" y="302120"/>
                  </a:moveTo>
                  <a:lnTo>
                    <a:pt x="781227" y="276618"/>
                  </a:lnTo>
                  <a:lnTo>
                    <a:pt x="690562" y="300913"/>
                  </a:lnTo>
                  <a:lnTo>
                    <a:pt x="697395" y="326415"/>
                  </a:lnTo>
                  <a:lnTo>
                    <a:pt x="788060" y="3021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2655912" y="7895514"/>
            <a:ext cx="4393565" cy="1029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78535" marR="508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If</a:t>
            </a:r>
            <a:r>
              <a:rPr sz="1100" b="1" spc="-1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you</a:t>
            </a:r>
            <a:r>
              <a:rPr sz="1100" b="1" spc="-1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need</a:t>
            </a:r>
            <a:r>
              <a:rPr sz="1100" b="1" spc="-1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help</a:t>
            </a:r>
            <a:r>
              <a:rPr sz="1100" b="1" spc="-1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with</a:t>
            </a:r>
            <a:r>
              <a:rPr sz="1100" b="1" spc="-1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your</a:t>
            </a:r>
            <a:r>
              <a:rPr sz="1100" b="1" spc="-1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branding</a:t>
            </a:r>
            <a:r>
              <a:rPr sz="1100" b="1" spc="-1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and</a:t>
            </a:r>
            <a:r>
              <a:rPr sz="1100" b="1" spc="-10" dirty="0">
                <a:solidFill>
                  <a:srgbClr val="FFFFFF"/>
                </a:solidFill>
                <a:latin typeface="Aktiv Grotesk"/>
                <a:cs typeface="Aktiv Grotesk"/>
              </a:rPr>
              <a:t> brand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assets</a:t>
            </a:r>
            <a:r>
              <a:rPr sz="1100" b="1" spc="-1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get</a:t>
            </a:r>
            <a:r>
              <a:rPr sz="1100" b="1" spc="-1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in</a:t>
            </a:r>
            <a:r>
              <a:rPr sz="1100" b="1" spc="-1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touch</a:t>
            </a:r>
            <a:r>
              <a:rPr sz="1100" b="1" spc="-1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with</a:t>
            </a:r>
            <a:r>
              <a:rPr sz="1100" b="1" spc="-1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us</a:t>
            </a:r>
            <a:r>
              <a:rPr sz="1100" b="1" spc="-1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today</a:t>
            </a:r>
            <a:r>
              <a:rPr sz="1100" b="1" spc="-1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to</a:t>
            </a:r>
            <a:r>
              <a:rPr sz="1100" b="1" spc="-1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see</a:t>
            </a:r>
            <a:r>
              <a:rPr sz="1100" b="1" spc="-1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how</a:t>
            </a:r>
            <a:r>
              <a:rPr sz="1100" b="1" spc="-1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we</a:t>
            </a:r>
            <a:r>
              <a:rPr sz="1100" b="1" spc="-1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spc="-25" dirty="0">
                <a:solidFill>
                  <a:srgbClr val="FFFFFF"/>
                </a:solidFill>
                <a:latin typeface="Aktiv Grotesk"/>
                <a:cs typeface="Aktiv Grotesk"/>
              </a:rPr>
              <a:t>can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asset</a:t>
            </a:r>
            <a:r>
              <a:rPr sz="1100" b="1" spc="-3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you</a:t>
            </a:r>
            <a:r>
              <a:rPr sz="1100" b="1" spc="-3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with</a:t>
            </a:r>
            <a:r>
              <a:rPr sz="1100" b="1" spc="-3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your</a:t>
            </a:r>
            <a:r>
              <a:rPr sz="1100" b="1" spc="-2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brand</a:t>
            </a:r>
            <a:r>
              <a:rPr sz="1100" b="1" spc="-3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requirements.</a:t>
            </a:r>
            <a:r>
              <a:rPr sz="1100" b="1" spc="-3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Less</a:t>
            </a:r>
            <a:r>
              <a:rPr sz="1100" b="1" spc="-2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spc="-20" dirty="0">
                <a:solidFill>
                  <a:srgbClr val="FFFFFF"/>
                </a:solidFill>
                <a:latin typeface="Aktiv Grotesk"/>
                <a:cs typeface="Aktiv Grotesk"/>
              </a:rPr>
              <a:t>than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you</a:t>
            </a:r>
            <a:r>
              <a:rPr sz="1100" b="1" spc="-2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think,</a:t>
            </a:r>
            <a:r>
              <a:rPr sz="1100" b="1" spc="-1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more</a:t>
            </a:r>
            <a:r>
              <a:rPr sz="1100" b="1" spc="-1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valuable</a:t>
            </a:r>
            <a:r>
              <a:rPr sz="1100" b="1" spc="-2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than</a:t>
            </a:r>
            <a:r>
              <a:rPr sz="1100" b="1" spc="-1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you</a:t>
            </a:r>
            <a:r>
              <a:rPr sz="1100" b="1" spc="-1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Aktiv Grotesk"/>
                <a:cs typeface="Aktiv Grotesk"/>
              </a:rPr>
              <a:t>thought!</a:t>
            </a:r>
            <a:endParaRPr sz="1100">
              <a:latin typeface="Aktiv Grotesk"/>
              <a:cs typeface="Aktiv Grotesk"/>
            </a:endParaRPr>
          </a:p>
          <a:p>
            <a:pPr marL="12700">
              <a:lnSpc>
                <a:spcPct val="100000"/>
              </a:lnSpc>
              <a:spcBef>
                <a:spcPts val="819"/>
              </a:spcBef>
            </a:pPr>
            <a:r>
              <a:rPr sz="1500" b="1" dirty="0">
                <a:solidFill>
                  <a:srgbClr val="FFFFFF"/>
                </a:solidFill>
                <a:latin typeface="Antonio"/>
                <a:cs typeface="Antonio"/>
              </a:rPr>
              <a:t>PRO </a:t>
            </a:r>
            <a:r>
              <a:rPr sz="1500" b="1" spc="-25" dirty="0">
                <a:solidFill>
                  <a:srgbClr val="FFFFFF"/>
                </a:solidFill>
                <a:latin typeface="Antonio"/>
                <a:cs typeface="Antonio"/>
              </a:rPr>
              <a:t>TIP</a:t>
            </a:r>
            <a:endParaRPr sz="1500">
              <a:latin typeface="Antonio"/>
              <a:cs typeface="Antonio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25"/>
              </a:lnSpc>
            </a:pPr>
            <a:fld id="{81D60167-4931-47E6-BA6A-407CBD079E47}" type="slidenum">
              <a:rPr spc="-25" dirty="0"/>
              <a:t>21</a:t>
            </a:fld>
            <a:endParaRPr spc="-25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75">
              <a:lnSpc>
                <a:spcPct val="100000"/>
              </a:lnSpc>
              <a:spcBef>
                <a:spcPts val="100"/>
              </a:spcBef>
            </a:pPr>
            <a:r>
              <a:rPr dirty="0"/>
              <a:t>Attract</a:t>
            </a:r>
            <a:r>
              <a:rPr spc="-20" dirty="0"/>
              <a:t> </a:t>
            </a:r>
            <a:r>
              <a:rPr dirty="0"/>
              <a:t>More</a:t>
            </a:r>
            <a:r>
              <a:rPr spc="-15" dirty="0"/>
              <a:t> </a:t>
            </a:r>
            <a:r>
              <a:rPr dirty="0"/>
              <a:t>Customers</a:t>
            </a:r>
            <a:r>
              <a:rPr spc="-15" dirty="0"/>
              <a:t> </a:t>
            </a:r>
            <a:r>
              <a:rPr dirty="0"/>
              <a:t>to</a:t>
            </a:r>
            <a:r>
              <a:rPr spc="-20" dirty="0"/>
              <a:t> </a:t>
            </a:r>
            <a:r>
              <a:rPr dirty="0"/>
              <a:t>Your</a:t>
            </a:r>
            <a:r>
              <a:rPr spc="-10" dirty="0"/>
              <a:t> Business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04649" y="1534118"/>
            <a:ext cx="6068695" cy="2768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9100"/>
              </a:lnSpc>
              <a:spcBef>
                <a:spcPts val="100"/>
              </a:spcBef>
            </a:pP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Once</a:t>
            </a:r>
            <a:r>
              <a:rPr sz="1100" spc="-2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know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who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your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target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customers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are,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you’ll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need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find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out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where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they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are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most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likely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100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come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in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contact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with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your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brand,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and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be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receptive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your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messaging.</a:t>
            </a:r>
            <a:endParaRPr sz="1100">
              <a:latin typeface="Aktiv Grotesk"/>
              <a:cs typeface="Aktiv Grotesk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100">
              <a:latin typeface="Aktiv Grotesk"/>
              <a:cs typeface="Aktiv Grotesk"/>
            </a:endParaRPr>
          </a:p>
          <a:p>
            <a:pPr marL="12700" marR="118745">
              <a:lnSpc>
                <a:spcPct val="109100"/>
              </a:lnSpc>
            </a:pP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Think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about location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both online and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in person.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Are they on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 particular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social media 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platform?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Do</a:t>
            </a:r>
            <a:r>
              <a:rPr sz="1100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they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attend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local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business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events?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Are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they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members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of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local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community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or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work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in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25" dirty="0">
                <a:solidFill>
                  <a:srgbClr val="080827"/>
                </a:solidFill>
                <a:latin typeface="Aktiv Grotesk"/>
                <a:cs typeface="Aktiv Grotesk"/>
              </a:rPr>
              <a:t>the 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neighbourhood?</a:t>
            </a:r>
            <a:endParaRPr sz="1100">
              <a:latin typeface="Aktiv Grotesk"/>
              <a:cs typeface="Aktiv Grotesk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100">
              <a:latin typeface="Aktiv Grotesk"/>
              <a:cs typeface="Aktiv Grotesk"/>
            </a:endParaRPr>
          </a:p>
          <a:p>
            <a:pPr marL="12700" marR="166370">
              <a:lnSpc>
                <a:spcPct val="109100"/>
              </a:lnSpc>
            </a:pP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After</a:t>
            </a:r>
            <a:r>
              <a:rPr sz="1100" spc="-2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you’ve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identified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where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they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are,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start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focusing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your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efforts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there.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Perhaps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this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means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that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need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 join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local networking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group,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open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up a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few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social media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accounts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or 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spend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some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money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on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advertising.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Be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where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your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customers are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and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start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engaging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with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them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in </a:t>
            </a:r>
            <a:r>
              <a:rPr sz="1100" spc="-25" dirty="0">
                <a:solidFill>
                  <a:srgbClr val="080827"/>
                </a:solidFill>
                <a:latin typeface="Aktiv Grotesk"/>
                <a:cs typeface="Aktiv Grotesk"/>
              </a:rPr>
              <a:t>an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authentic,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helpful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and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personable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20" dirty="0">
                <a:solidFill>
                  <a:srgbClr val="080827"/>
                </a:solidFill>
                <a:latin typeface="Aktiv Grotesk"/>
                <a:cs typeface="Aktiv Grotesk"/>
              </a:rPr>
              <a:t>way.</a:t>
            </a:r>
            <a:endParaRPr sz="1100">
              <a:latin typeface="Aktiv Grotesk"/>
              <a:cs typeface="Aktiv Grotesk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100">
              <a:latin typeface="Aktiv Grotesk"/>
              <a:cs typeface="Aktiv Grotesk"/>
            </a:endParaRPr>
          </a:p>
          <a:p>
            <a:pPr marL="12700" marR="33020">
              <a:lnSpc>
                <a:spcPct val="109100"/>
              </a:lnSpc>
              <a:spcBef>
                <a:spcPts val="5"/>
              </a:spcBef>
            </a:pP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Entice</a:t>
            </a:r>
            <a:r>
              <a:rPr sz="1100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your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audience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with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valuable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content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that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will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attract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them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your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business’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website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20" dirty="0">
                <a:solidFill>
                  <a:srgbClr val="080827"/>
                </a:solidFill>
                <a:latin typeface="Aktiv Grotesk"/>
                <a:cs typeface="Aktiv Grotesk"/>
              </a:rPr>
              <a:t>such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as</a:t>
            </a:r>
            <a:r>
              <a:rPr sz="1100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webinars,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infographics,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podcasts,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white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papers,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ebooks,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surveys/quizzes,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product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tutorials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and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demos,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blog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posts,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coupons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or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giveaways.</a:t>
            </a:r>
            <a:endParaRPr sz="1100">
              <a:latin typeface="Aktiv Grotesk"/>
              <a:cs typeface="Aktiv Grotes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17624" y="4698594"/>
            <a:ext cx="56495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What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would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attract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them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my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products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and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services?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(Educational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materials,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reports,</a:t>
            </a:r>
            <a:r>
              <a:rPr sz="1200" b="1" spc="-2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etc.)</a:t>
            </a:r>
            <a:endParaRPr sz="1200">
              <a:latin typeface="Aktiv Grotesk"/>
              <a:cs typeface="Aktiv Grotes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17624" y="6939789"/>
            <a:ext cx="55943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What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lead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magnets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are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currently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working?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(Coupons,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contests,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free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trial,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etc.)</a:t>
            </a:r>
            <a:endParaRPr sz="1200">
              <a:latin typeface="Aktiv Grotesk"/>
              <a:cs typeface="Aktiv Grotesk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727674" y="5177654"/>
            <a:ext cx="6122670" cy="3592195"/>
            <a:chOff x="727674" y="5177654"/>
            <a:chExt cx="6122670" cy="3592195"/>
          </a:xfrm>
        </p:grpSpPr>
        <p:sp>
          <p:nvSpPr>
            <p:cNvPr id="7" name="object 7"/>
            <p:cNvSpPr/>
            <p:nvPr/>
          </p:nvSpPr>
          <p:spPr>
            <a:xfrm>
              <a:off x="734024" y="5184004"/>
              <a:ext cx="6109970" cy="1521460"/>
            </a:xfrm>
            <a:custGeom>
              <a:avLst/>
              <a:gdLst/>
              <a:ahLst/>
              <a:cxnLst/>
              <a:rect l="l" t="t" r="r" b="b"/>
              <a:pathLst>
                <a:path w="6109970" h="1521459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1368602"/>
                  </a:lnTo>
                  <a:lnTo>
                    <a:pt x="7769" y="1416770"/>
                  </a:lnTo>
                  <a:lnTo>
                    <a:pt x="29405" y="1458605"/>
                  </a:lnTo>
                  <a:lnTo>
                    <a:pt x="62396" y="1491596"/>
                  </a:lnTo>
                  <a:lnTo>
                    <a:pt x="104231" y="1513232"/>
                  </a:lnTo>
                  <a:lnTo>
                    <a:pt x="152400" y="1521002"/>
                  </a:lnTo>
                  <a:lnTo>
                    <a:pt x="5957544" y="1521002"/>
                  </a:lnTo>
                  <a:lnTo>
                    <a:pt x="6005717" y="1513232"/>
                  </a:lnTo>
                  <a:lnTo>
                    <a:pt x="6047553" y="1491596"/>
                  </a:lnTo>
                  <a:lnTo>
                    <a:pt x="6080542" y="1458605"/>
                  </a:lnTo>
                  <a:lnTo>
                    <a:pt x="6102175" y="1416770"/>
                  </a:lnTo>
                  <a:lnTo>
                    <a:pt x="6109944" y="1368602"/>
                  </a:lnTo>
                  <a:lnTo>
                    <a:pt x="6109944" y="152400"/>
                  </a:lnTo>
                  <a:lnTo>
                    <a:pt x="6102175" y="104231"/>
                  </a:lnTo>
                  <a:lnTo>
                    <a:pt x="6080542" y="62396"/>
                  </a:lnTo>
                  <a:lnTo>
                    <a:pt x="6047553" y="29405"/>
                  </a:lnTo>
                  <a:lnTo>
                    <a:pt x="6005717" y="7769"/>
                  </a:lnTo>
                  <a:lnTo>
                    <a:pt x="5957544" y="0"/>
                  </a:lnTo>
                  <a:lnTo>
                    <a:pt x="152400" y="0"/>
                  </a:lnTo>
                  <a:close/>
                </a:path>
              </a:pathLst>
            </a:custGeom>
            <a:ln w="12699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34024" y="7242241"/>
              <a:ext cx="6109970" cy="1521460"/>
            </a:xfrm>
            <a:custGeom>
              <a:avLst/>
              <a:gdLst/>
              <a:ahLst/>
              <a:cxnLst/>
              <a:rect l="l" t="t" r="r" b="b"/>
              <a:pathLst>
                <a:path w="6109970" h="1521459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1368602"/>
                  </a:lnTo>
                  <a:lnTo>
                    <a:pt x="7769" y="1416770"/>
                  </a:lnTo>
                  <a:lnTo>
                    <a:pt x="29405" y="1458605"/>
                  </a:lnTo>
                  <a:lnTo>
                    <a:pt x="62396" y="1491596"/>
                  </a:lnTo>
                  <a:lnTo>
                    <a:pt x="104231" y="1513232"/>
                  </a:lnTo>
                  <a:lnTo>
                    <a:pt x="152400" y="1521002"/>
                  </a:lnTo>
                  <a:lnTo>
                    <a:pt x="5957544" y="1521002"/>
                  </a:lnTo>
                  <a:lnTo>
                    <a:pt x="6005717" y="1513232"/>
                  </a:lnTo>
                  <a:lnTo>
                    <a:pt x="6047553" y="1491596"/>
                  </a:lnTo>
                  <a:lnTo>
                    <a:pt x="6080542" y="1458605"/>
                  </a:lnTo>
                  <a:lnTo>
                    <a:pt x="6102175" y="1416770"/>
                  </a:lnTo>
                  <a:lnTo>
                    <a:pt x="6109944" y="1368602"/>
                  </a:lnTo>
                  <a:lnTo>
                    <a:pt x="6109944" y="152400"/>
                  </a:lnTo>
                  <a:lnTo>
                    <a:pt x="6102175" y="104231"/>
                  </a:lnTo>
                  <a:lnTo>
                    <a:pt x="6080542" y="62396"/>
                  </a:lnTo>
                  <a:lnTo>
                    <a:pt x="6047553" y="29405"/>
                  </a:lnTo>
                  <a:lnTo>
                    <a:pt x="6005717" y="7769"/>
                  </a:lnTo>
                  <a:lnTo>
                    <a:pt x="5957544" y="0"/>
                  </a:lnTo>
                  <a:lnTo>
                    <a:pt x="152400" y="0"/>
                  </a:lnTo>
                  <a:close/>
                </a:path>
              </a:pathLst>
            </a:custGeom>
            <a:ln w="12699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25"/>
              </a:lnSpc>
            </a:pPr>
            <a:fld id="{81D60167-4931-47E6-BA6A-407CBD079E47}" type="slidenum">
              <a:rPr spc="-25" dirty="0"/>
              <a:t>22</a:t>
            </a:fld>
            <a:endParaRPr spc="-25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7299" y="1545714"/>
            <a:ext cx="33870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New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lead magnet ideas: (Videos, samples,</a:t>
            </a:r>
            <a:r>
              <a:rPr sz="1200" b="1" spc="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etc.)</a:t>
            </a:r>
            <a:endParaRPr sz="1200">
              <a:latin typeface="Aktiv Grotesk"/>
              <a:cs typeface="Aktiv Grotesk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717350" y="1841895"/>
            <a:ext cx="6122670" cy="6326505"/>
            <a:chOff x="717350" y="1841895"/>
            <a:chExt cx="6122670" cy="6326505"/>
          </a:xfrm>
        </p:grpSpPr>
        <p:sp>
          <p:nvSpPr>
            <p:cNvPr id="4" name="object 4"/>
            <p:cNvSpPr/>
            <p:nvPr/>
          </p:nvSpPr>
          <p:spPr>
            <a:xfrm>
              <a:off x="723700" y="1848245"/>
              <a:ext cx="6109970" cy="1521460"/>
            </a:xfrm>
            <a:custGeom>
              <a:avLst/>
              <a:gdLst/>
              <a:ahLst/>
              <a:cxnLst/>
              <a:rect l="l" t="t" r="r" b="b"/>
              <a:pathLst>
                <a:path w="6109970" h="1521460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1368602"/>
                  </a:lnTo>
                  <a:lnTo>
                    <a:pt x="7769" y="1416770"/>
                  </a:lnTo>
                  <a:lnTo>
                    <a:pt x="29405" y="1458605"/>
                  </a:lnTo>
                  <a:lnTo>
                    <a:pt x="62396" y="1491596"/>
                  </a:lnTo>
                  <a:lnTo>
                    <a:pt x="104231" y="1513232"/>
                  </a:lnTo>
                  <a:lnTo>
                    <a:pt x="152400" y="1521002"/>
                  </a:lnTo>
                  <a:lnTo>
                    <a:pt x="5957544" y="1521002"/>
                  </a:lnTo>
                  <a:lnTo>
                    <a:pt x="6005717" y="1513232"/>
                  </a:lnTo>
                  <a:lnTo>
                    <a:pt x="6047553" y="1491596"/>
                  </a:lnTo>
                  <a:lnTo>
                    <a:pt x="6080542" y="1458605"/>
                  </a:lnTo>
                  <a:lnTo>
                    <a:pt x="6102175" y="1416770"/>
                  </a:lnTo>
                  <a:lnTo>
                    <a:pt x="6109944" y="1368602"/>
                  </a:lnTo>
                  <a:lnTo>
                    <a:pt x="6109944" y="152400"/>
                  </a:lnTo>
                  <a:lnTo>
                    <a:pt x="6102175" y="104231"/>
                  </a:lnTo>
                  <a:lnTo>
                    <a:pt x="6080542" y="62396"/>
                  </a:lnTo>
                  <a:lnTo>
                    <a:pt x="6047553" y="29405"/>
                  </a:lnTo>
                  <a:lnTo>
                    <a:pt x="6005717" y="7769"/>
                  </a:lnTo>
                  <a:lnTo>
                    <a:pt x="5957544" y="0"/>
                  </a:lnTo>
                  <a:lnTo>
                    <a:pt x="152400" y="0"/>
                  </a:lnTo>
                  <a:close/>
                </a:path>
              </a:pathLst>
            </a:custGeom>
            <a:ln w="12699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23700" y="4331443"/>
              <a:ext cx="6109970" cy="3830320"/>
            </a:xfrm>
            <a:custGeom>
              <a:avLst/>
              <a:gdLst/>
              <a:ahLst/>
              <a:cxnLst/>
              <a:rect l="l" t="t" r="r" b="b"/>
              <a:pathLst>
                <a:path w="6109970" h="3830320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3677907"/>
                  </a:lnTo>
                  <a:lnTo>
                    <a:pt x="7769" y="3726075"/>
                  </a:lnTo>
                  <a:lnTo>
                    <a:pt x="29405" y="3767910"/>
                  </a:lnTo>
                  <a:lnTo>
                    <a:pt x="62396" y="3800901"/>
                  </a:lnTo>
                  <a:lnTo>
                    <a:pt x="104231" y="3822537"/>
                  </a:lnTo>
                  <a:lnTo>
                    <a:pt x="152400" y="3830307"/>
                  </a:lnTo>
                  <a:lnTo>
                    <a:pt x="5957544" y="3830307"/>
                  </a:lnTo>
                  <a:lnTo>
                    <a:pt x="6005717" y="3822537"/>
                  </a:lnTo>
                  <a:lnTo>
                    <a:pt x="6047553" y="3800901"/>
                  </a:lnTo>
                  <a:lnTo>
                    <a:pt x="6080542" y="3767910"/>
                  </a:lnTo>
                  <a:lnTo>
                    <a:pt x="6102175" y="3726075"/>
                  </a:lnTo>
                  <a:lnTo>
                    <a:pt x="6109944" y="3677907"/>
                  </a:lnTo>
                  <a:lnTo>
                    <a:pt x="6109944" y="152400"/>
                  </a:lnTo>
                  <a:lnTo>
                    <a:pt x="6102175" y="104231"/>
                  </a:lnTo>
                  <a:lnTo>
                    <a:pt x="6080542" y="62396"/>
                  </a:lnTo>
                  <a:lnTo>
                    <a:pt x="6047553" y="29405"/>
                  </a:lnTo>
                  <a:lnTo>
                    <a:pt x="6005717" y="7769"/>
                  </a:lnTo>
                  <a:lnTo>
                    <a:pt x="5957544" y="0"/>
                  </a:lnTo>
                  <a:lnTo>
                    <a:pt x="152400" y="0"/>
                  </a:lnTo>
                  <a:close/>
                </a:path>
              </a:pathLst>
            </a:custGeom>
            <a:ln w="12699">
              <a:solidFill>
                <a:srgbClr val="E21B6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707299" y="3664624"/>
            <a:ext cx="61093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Key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Actions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in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the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next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30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days</a:t>
            </a:r>
            <a:endParaRPr sz="1200">
              <a:latin typeface="Aktiv Grotesk"/>
              <a:cs typeface="Aktiv Grotesk"/>
            </a:endParaRPr>
          </a:p>
          <a:p>
            <a:pPr marL="12700" marR="5080">
              <a:lnSpc>
                <a:spcPct val="100000"/>
              </a:lnSpc>
            </a:pP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Consider</a:t>
            </a:r>
            <a:r>
              <a:rPr sz="12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how existing</a:t>
            </a:r>
            <a:r>
              <a:rPr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lead magnet</a:t>
            </a:r>
            <a:r>
              <a:rPr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data can</a:t>
            </a:r>
            <a:r>
              <a:rPr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be used</a:t>
            </a:r>
            <a:r>
              <a:rPr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to better</a:t>
            </a:r>
            <a:r>
              <a:rPr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highlight well- </a:t>
            </a: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performing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existing</a:t>
            </a:r>
            <a:r>
              <a:rPr sz="12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lead</a:t>
            </a:r>
            <a:r>
              <a:rPr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magnets</a:t>
            </a:r>
            <a:r>
              <a:rPr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and</a:t>
            </a:r>
            <a:r>
              <a:rPr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how</a:t>
            </a:r>
            <a:r>
              <a:rPr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data</a:t>
            </a:r>
            <a:r>
              <a:rPr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can be</a:t>
            </a:r>
            <a:r>
              <a:rPr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used</a:t>
            </a:r>
            <a:r>
              <a:rPr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create</a:t>
            </a:r>
            <a:r>
              <a:rPr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new</a:t>
            </a:r>
            <a:r>
              <a:rPr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lead </a:t>
            </a: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magnets.</a:t>
            </a:r>
            <a:endParaRPr sz="1200">
              <a:latin typeface="Aktiv Grotesk"/>
              <a:cs typeface="Aktiv Grotesk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25"/>
              </a:lnSpc>
            </a:pPr>
            <a:fld id="{81D60167-4931-47E6-BA6A-407CBD079E47}" type="slidenum">
              <a:rPr spc="-25" dirty="0"/>
              <a:t>23</a:t>
            </a:fld>
            <a:endParaRPr spc="-25" dirty="0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Attract</a:t>
            </a:r>
            <a:r>
              <a:rPr spc="-20" dirty="0"/>
              <a:t> </a:t>
            </a:r>
            <a:r>
              <a:rPr dirty="0"/>
              <a:t>More</a:t>
            </a:r>
            <a:r>
              <a:rPr spc="-15" dirty="0"/>
              <a:t> </a:t>
            </a:r>
            <a:r>
              <a:rPr dirty="0"/>
              <a:t>Customers</a:t>
            </a:r>
            <a:r>
              <a:rPr spc="-15" dirty="0"/>
              <a:t> </a:t>
            </a:r>
            <a:r>
              <a:rPr dirty="0"/>
              <a:t>to</a:t>
            </a:r>
            <a:r>
              <a:rPr spc="-20" dirty="0"/>
              <a:t> </a:t>
            </a:r>
            <a:r>
              <a:rPr dirty="0"/>
              <a:t>Your</a:t>
            </a:r>
            <a:r>
              <a:rPr spc="-10" dirty="0"/>
              <a:t> Business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75">
              <a:lnSpc>
                <a:spcPct val="100000"/>
              </a:lnSpc>
              <a:spcBef>
                <a:spcPts val="100"/>
              </a:spcBef>
            </a:pPr>
            <a:r>
              <a:rPr dirty="0"/>
              <a:t>Opportunity </a:t>
            </a:r>
            <a:r>
              <a:rPr spc="-10" dirty="0"/>
              <a:t>Analyser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17624" y="7430651"/>
            <a:ext cx="5105400" cy="2021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dirty="0">
                <a:latin typeface="Antonio"/>
                <a:cs typeface="Antonio"/>
              </a:rPr>
              <a:t>Topics</a:t>
            </a:r>
            <a:r>
              <a:rPr sz="1500" b="1" spc="-20" dirty="0">
                <a:latin typeface="Antonio"/>
                <a:cs typeface="Antonio"/>
              </a:rPr>
              <a:t> </a:t>
            </a:r>
            <a:r>
              <a:rPr sz="1500" b="1" dirty="0">
                <a:latin typeface="Antonio"/>
                <a:cs typeface="Antonio"/>
              </a:rPr>
              <a:t>to</a:t>
            </a:r>
            <a:r>
              <a:rPr sz="1500" b="1" spc="-15" dirty="0">
                <a:latin typeface="Antonio"/>
                <a:cs typeface="Antonio"/>
              </a:rPr>
              <a:t> </a:t>
            </a:r>
            <a:r>
              <a:rPr sz="1500" b="1" spc="-10" dirty="0">
                <a:latin typeface="Antonio"/>
                <a:cs typeface="Antonio"/>
              </a:rPr>
              <a:t>brainstorm</a:t>
            </a:r>
            <a:endParaRPr sz="1500">
              <a:latin typeface="Antonio"/>
              <a:cs typeface="Antonio"/>
            </a:endParaRPr>
          </a:p>
          <a:p>
            <a:pPr marL="12700">
              <a:lnSpc>
                <a:spcPct val="100000"/>
              </a:lnSpc>
              <a:spcBef>
                <a:spcPts val="1480"/>
              </a:spcBef>
            </a:pP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What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are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some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common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mistakes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that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help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people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avoid?</a:t>
            </a:r>
            <a:endParaRPr sz="1100">
              <a:latin typeface="Aktiv Grotesk"/>
              <a:cs typeface="Aktiv Grotesk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200">
              <a:latin typeface="Aktiv Grotesk"/>
              <a:cs typeface="Aktiv Grotesk"/>
            </a:endParaRPr>
          </a:p>
          <a:p>
            <a:pPr marL="12700">
              <a:lnSpc>
                <a:spcPct val="100000"/>
              </a:lnSpc>
            </a:pP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What</a:t>
            </a:r>
            <a:r>
              <a:rPr sz="1100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are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frustrations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people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have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when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they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buy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from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your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competitors?</a:t>
            </a:r>
            <a:endParaRPr sz="1100">
              <a:latin typeface="Aktiv Grotesk"/>
              <a:cs typeface="Aktiv Grotesk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400">
              <a:latin typeface="Aktiv Grotesk"/>
              <a:cs typeface="Aktiv Grotesk"/>
            </a:endParaRPr>
          </a:p>
          <a:p>
            <a:pPr marL="156210" indent="-144145">
              <a:lnSpc>
                <a:spcPct val="100000"/>
              </a:lnSpc>
              <a:buChar char="•"/>
              <a:tabLst>
                <a:tab pos="156845" algn="l"/>
              </a:tabLst>
            </a:pP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3</a:t>
            </a:r>
            <a:r>
              <a:rPr sz="1100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questions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ask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your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E21B6F"/>
                </a:solidFill>
                <a:latin typeface="Aktiv Grotesk"/>
                <a:cs typeface="Aktiv Grotesk"/>
              </a:rPr>
              <a:t>[clients</a:t>
            </a:r>
            <a:r>
              <a:rPr sz="1100" spc="-10" dirty="0">
                <a:solidFill>
                  <a:srgbClr val="E21B6F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E21B6F"/>
                </a:solidFill>
                <a:latin typeface="Aktiv Grotesk"/>
                <a:cs typeface="Aktiv Grotesk"/>
              </a:rPr>
              <a:t>ask]</a:t>
            </a:r>
            <a:r>
              <a:rPr sz="1100" spc="-5" dirty="0">
                <a:solidFill>
                  <a:srgbClr val="E21B6F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before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they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hire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20" dirty="0">
                <a:solidFill>
                  <a:srgbClr val="080827"/>
                </a:solidFill>
                <a:latin typeface="Aktiv Grotesk"/>
                <a:cs typeface="Aktiv Grotesk"/>
              </a:rPr>
              <a:t>them</a:t>
            </a:r>
            <a:endParaRPr sz="1100">
              <a:latin typeface="Aktiv Grotesk"/>
              <a:cs typeface="Aktiv Grotesk"/>
            </a:endParaRPr>
          </a:p>
          <a:p>
            <a:pPr marL="156210" indent="-144145">
              <a:lnSpc>
                <a:spcPct val="100000"/>
              </a:lnSpc>
              <a:spcBef>
                <a:spcPts val="380"/>
              </a:spcBef>
              <a:buChar char="•"/>
              <a:tabLst>
                <a:tab pos="156845" algn="l"/>
              </a:tabLst>
            </a:pP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3</a:t>
            </a:r>
            <a:r>
              <a:rPr sz="1100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mistakes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that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rookie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E21B6F"/>
                </a:solidFill>
                <a:latin typeface="Aktiv Grotesk"/>
                <a:cs typeface="Aktiv Grotesk"/>
              </a:rPr>
              <a:t>[your</a:t>
            </a:r>
            <a:r>
              <a:rPr sz="1100" spc="-10" dirty="0">
                <a:solidFill>
                  <a:srgbClr val="E21B6F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E21B6F"/>
                </a:solidFill>
                <a:latin typeface="Aktiv Grotesk"/>
                <a:cs typeface="Aktiv Grotesk"/>
              </a:rPr>
              <a:t>profession]</a:t>
            </a:r>
            <a:r>
              <a:rPr sz="1100" spc="-5" dirty="0">
                <a:solidFill>
                  <a:srgbClr val="E21B6F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make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when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E21B6F"/>
                </a:solidFill>
                <a:latin typeface="Aktiv Grotesk"/>
                <a:cs typeface="Aktiv Grotesk"/>
              </a:rPr>
              <a:t>[insert</a:t>
            </a:r>
            <a:r>
              <a:rPr sz="1100" spc="-5" dirty="0">
                <a:solidFill>
                  <a:srgbClr val="E21B6F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E21B6F"/>
                </a:solidFill>
                <a:latin typeface="Aktiv Grotesk"/>
                <a:cs typeface="Aktiv Grotesk"/>
              </a:rPr>
              <a:t>service</a:t>
            </a:r>
            <a:r>
              <a:rPr sz="1100" spc="-10" dirty="0">
                <a:solidFill>
                  <a:srgbClr val="E21B6F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E21B6F"/>
                </a:solidFill>
                <a:latin typeface="Aktiv Grotesk"/>
                <a:cs typeface="Aktiv Grotesk"/>
              </a:rPr>
              <a:t>or</a:t>
            </a:r>
            <a:r>
              <a:rPr sz="1100" spc="-5" dirty="0">
                <a:solidFill>
                  <a:srgbClr val="E21B6F"/>
                </a:solidFill>
                <a:latin typeface="Aktiv Grotesk"/>
                <a:cs typeface="Aktiv Grotesk"/>
              </a:rPr>
              <a:t> </a:t>
            </a:r>
            <a:r>
              <a:rPr sz="1100" spc="-10" dirty="0">
                <a:solidFill>
                  <a:srgbClr val="E21B6F"/>
                </a:solidFill>
                <a:latin typeface="Aktiv Grotesk"/>
                <a:cs typeface="Aktiv Grotesk"/>
              </a:rPr>
              <a:t>product]</a:t>
            </a:r>
            <a:endParaRPr sz="1100">
              <a:latin typeface="Aktiv Grotesk"/>
              <a:cs typeface="Aktiv Grotesk"/>
            </a:endParaRPr>
          </a:p>
          <a:p>
            <a:pPr marL="156210" indent="-144145">
              <a:lnSpc>
                <a:spcPct val="100000"/>
              </a:lnSpc>
              <a:spcBef>
                <a:spcPts val="380"/>
              </a:spcBef>
              <a:buChar char="•"/>
              <a:tabLst>
                <a:tab pos="156845" algn="l"/>
              </a:tabLst>
            </a:pP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3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things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 consider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when </a:t>
            </a:r>
            <a:r>
              <a:rPr sz="1100" dirty="0">
                <a:solidFill>
                  <a:srgbClr val="E21B6F"/>
                </a:solidFill>
                <a:latin typeface="Aktiv Grotesk"/>
                <a:cs typeface="Aktiv Grotesk"/>
              </a:rPr>
              <a:t>[choosing</a:t>
            </a:r>
            <a:r>
              <a:rPr sz="1100" spc="-5" dirty="0">
                <a:solidFill>
                  <a:srgbClr val="E21B6F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E21B6F"/>
                </a:solidFill>
                <a:latin typeface="Aktiv Grotesk"/>
                <a:cs typeface="Aktiv Grotesk"/>
              </a:rPr>
              <a:t>your insert</a:t>
            </a:r>
            <a:r>
              <a:rPr sz="1100" spc="-5" dirty="0">
                <a:solidFill>
                  <a:srgbClr val="E21B6F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E21B6F"/>
                </a:solidFill>
                <a:latin typeface="Aktiv Grotesk"/>
                <a:cs typeface="Aktiv Grotesk"/>
              </a:rPr>
              <a:t>your </a:t>
            </a:r>
            <a:r>
              <a:rPr sz="1100" spc="-10" dirty="0">
                <a:solidFill>
                  <a:srgbClr val="E21B6F"/>
                </a:solidFill>
                <a:latin typeface="Aktiv Grotesk"/>
                <a:cs typeface="Aktiv Grotesk"/>
              </a:rPr>
              <a:t>profession]</a:t>
            </a:r>
            <a:endParaRPr sz="1100">
              <a:latin typeface="Aktiv Grotesk"/>
              <a:cs typeface="Aktiv Grotesk"/>
            </a:endParaRPr>
          </a:p>
          <a:p>
            <a:pPr marL="156210" indent="-144145">
              <a:lnSpc>
                <a:spcPct val="100000"/>
              </a:lnSpc>
              <a:spcBef>
                <a:spcPts val="380"/>
              </a:spcBef>
              <a:buChar char="•"/>
              <a:tabLst>
                <a:tab pos="156845" algn="l"/>
              </a:tabLst>
            </a:pP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3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biggest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problems with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E21B6F"/>
                </a:solidFill>
                <a:latin typeface="Aktiv Grotesk"/>
                <a:cs typeface="Aktiv Grotesk"/>
              </a:rPr>
              <a:t>[insert</a:t>
            </a:r>
            <a:r>
              <a:rPr sz="1100" spc="-5" dirty="0">
                <a:solidFill>
                  <a:srgbClr val="E21B6F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E21B6F"/>
                </a:solidFill>
                <a:latin typeface="Aktiv Grotesk"/>
                <a:cs typeface="Aktiv Grotesk"/>
              </a:rPr>
              <a:t>your </a:t>
            </a:r>
            <a:r>
              <a:rPr sz="1100" spc="-10" dirty="0">
                <a:solidFill>
                  <a:srgbClr val="E21B6F"/>
                </a:solidFill>
                <a:latin typeface="Aktiv Grotesk"/>
                <a:cs typeface="Aktiv Grotesk"/>
              </a:rPr>
              <a:t>profession]</a:t>
            </a:r>
            <a:endParaRPr sz="1100">
              <a:latin typeface="Aktiv Grotesk"/>
              <a:cs typeface="Aktiv Grotes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17624" y="3304637"/>
            <a:ext cx="61417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Number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of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leads</a:t>
            </a:r>
            <a:r>
              <a:rPr sz="1200" b="1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captured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in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6</a:t>
            </a:r>
            <a:r>
              <a:rPr sz="1200" b="1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months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after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implementing</a:t>
            </a:r>
            <a:r>
              <a:rPr sz="1200" b="1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lead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generation</a:t>
            </a:r>
            <a:r>
              <a:rPr sz="1200" b="1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strategies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on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my</a:t>
            </a:r>
            <a:r>
              <a:rPr sz="1200" b="1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website:</a:t>
            </a:r>
            <a:endParaRPr sz="1200">
              <a:latin typeface="Aktiv Grotesk"/>
              <a:cs typeface="Aktiv Grotes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17624" y="5246366"/>
            <a:ext cx="59753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Subtract</a:t>
            </a:r>
            <a:r>
              <a:rPr sz="1200" b="1" spc="-3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box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1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from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box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2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[Number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of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leads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captured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6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months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after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implementing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lead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generation</a:t>
            </a:r>
            <a:r>
              <a:rPr sz="1200" b="1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strategies]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-</a:t>
            </a:r>
            <a:r>
              <a:rPr sz="1200" b="1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[Number</a:t>
            </a:r>
            <a:r>
              <a:rPr sz="1200" b="1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of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leads</a:t>
            </a:r>
            <a:r>
              <a:rPr sz="1200" b="1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captured</a:t>
            </a:r>
            <a:r>
              <a:rPr sz="1200" b="1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today]</a:t>
            </a:r>
            <a:endParaRPr sz="1200">
              <a:latin typeface="Aktiv Grotesk"/>
              <a:cs typeface="Aktiv Grotes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17624" y="1545637"/>
            <a:ext cx="43948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Number</a:t>
            </a:r>
            <a:r>
              <a:rPr sz="1200" b="1" spc="-3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of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leads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captured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from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visitors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my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website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today:</a:t>
            </a:r>
            <a:endParaRPr sz="1200">
              <a:latin typeface="Aktiv Grotesk"/>
              <a:cs typeface="Aktiv Grotesk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727674" y="1841895"/>
            <a:ext cx="6122670" cy="5057775"/>
            <a:chOff x="727674" y="1841895"/>
            <a:chExt cx="6122670" cy="5057775"/>
          </a:xfrm>
        </p:grpSpPr>
        <p:sp>
          <p:nvSpPr>
            <p:cNvPr id="8" name="object 8"/>
            <p:cNvSpPr/>
            <p:nvPr/>
          </p:nvSpPr>
          <p:spPr>
            <a:xfrm>
              <a:off x="734024" y="3790049"/>
              <a:ext cx="6109970" cy="1161415"/>
            </a:xfrm>
            <a:custGeom>
              <a:avLst/>
              <a:gdLst/>
              <a:ahLst/>
              <a:cxnLst/>
              <a:rect l="l" t="t" r="r" b="b"/>
              <a:pathLst>
                <a:path w="6109970" h="1161414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1008608"/>
                  </a:lnTo>
                  <a:lnTo>
                    <a:pt x="7769" y="1056776"/>
                  </a:lnTo>
                  <a:lnTo>
                    <a:pt x="29405" y="1098611"/>
                  </a:lnTo>
                  <a:lnTo>
                    <a:pt x="62396" y="1131602"/>
                  </a:lnTo>
                  <a:lnTo>
                    <a:pt x="104231" y="1153238"/>
                  </a:lnTo>
                  <a:lnTo>
                    <a:pt x="152400" y="1161008"/>
                  </a:lnTo>
                  <a:lnTo>
                    <a:pt x="5957544" y="1161008"/>
                  </a:lnTo>
                  <a:lnTo>
                    <a:pt x="6005717" y="1153238"/>
                  </a:lnTo>
                  <a:lnTo>
                    <a:pt x="6047553" y="1131602"/>
                  </a:lnTo>
                  <a:lnTo>
                    <a:pt x="6080542" y="1098611"/>
                  </a:lnTo>
                  <a:lnTo>
                    <a:pt x="6102175" y="1056776"/>
                  </a:lnTo>
                  <a:lnTo>
                    <a:pt x="6109944" y="1008608"/>
                  </a:lnTo>
                  <a:lnTo>
                    <a:pt x="6109944" y="152400"/>
                  </a:lnTo>
                  <a:lnTo>
                    <a:pt x="6102175" y="104231"/>
                  </a:lnTo>
                  <a:lnTo>
                    <a:pt x="6080542" y="62396"/>
                  </a:lnTo>
                  <a:lnTo>
                    <a:pt x="6047553" y="29405"/>
                  </a:lnTo>
                  <a:lnTo>
                    <a:pt x="6005717" y="7769"/>
                  </a:lnTo>
                  <a:lnTo>
                    <a:pt x="5957544" y="0"/>
                  </a:lnTo>
                  <a:lnTo>
                    <a:pt x="152400" y="0"/>
                  </a:lnTo>
                  <a:close/>
                </a:path>
              </a:pathLst>
            </a:custGeom>
            <a:ln w="12700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34024" y="5731853"/>
              <a:ext cx="6109970" cy="1161415"/>
            </a:xfrm>
            <a:custGeom>
              <a:avLst/>
              <a:gdLst/>
              <a:ahLst/>
              <a:cxnLst/>
              <a:rect l="l" t="t" r="r" b="b"/>
              <a:pathLst>
                <a:path w="6109970" h="1161415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1008608"/>
                  </a:lnTo>
                  <a:lnTo>
                    <a:pt x="7769" y="1056776"/>
                  </a:lnTo>
                  <a:lnTo>
                    <a:pt x="29405" y="1098611"/>
                  </a:lnTo>
                  <a:lnTo>
                    <a:pt x="62396" y="1131602"/>
                  </a:lnTo>
                  <a:lnTo>
                    <a:pt x="104231" y="1153238"/>
                  </a:lnTo>
                  <a:lnTo>
                    <a:pt x="152400" y="1161008"/>
                  </a:lnTo>
                  <a:lnTo>
                    <a:pt x="5957544" y="1161008"/>
                  </a:lnTo>
                  <a:lnTo>
                    <a:pt x="6005717" y="1153238"/>
                  </a:lnTo>
                  <a:lnTo>
                    <a:pt x="6047553" y="1131602"/>
                  </a:lnTo>
                  <a:lnTo>
                    <a:pt x="6080542" y="1098611"/>
                  </a:lnTo>
                  <a:lnTo>
                    <a:pt x="6102175" y="1056776"/>
                  </a:lnTo>
                  <a:lnTo>
                    <a:pt x="6109944" y="1008608"/>
                  </a:lnTo>
                  <a:lnTo>
                    <a:pt x="6109944" y="152400"/>
                  </a:lnTo>
                  <a:lnTo>
                    <a:pt x="6102175" y="104231"/>
                  </a:lnTo>
                  <a:lnTo>
                    <a:pt x="6080542" y="62396"/>
                  </a:lnTo>
                  <a:lnTo>
                    <a:pt x="6047553" y="29405"/>
                  </a:lnTo>
                  <a:lnTo>
                    <a:pt x="6005717" y="7769"/>
                  </a:lnTo>
                  <a:lnTo>
                    <a:pt x="5957544" y="0"/>
                  </a:lnTo>
                  <a:lnTo>
                    <a:pt x="152400" y="0"/>
                  </a:lnTo>
                  <a:close/>
                </a:path>
              </a:pathLst>
            </a:custGeom>
            <a:ln w="12700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34024" y="1848245"/>
              <a:ext cx="6109970" cy="1161415"/>
            </a:xfrm>
            <a:custGeom>
              <a:avLst/>
              <a:gdLst/>
              <a:ahLst/>
              <a:cxnLst/>
              <a:rect l="l" t="t" r="r" b="b"/>
              <a:pathLst>
                <a:path w="6109970" h="1161414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1008608"/>
                  </a:lnTo>
                  <a:lnTo>
                    <a:pt x="7769" y="1056776"/>
                  </a:lnTo>
                  <a:lnTo>
                    <a:pt x="29405" y="1098611"/>
                  </a:lnTo>
                  <a:lnTo>
                    <a:pt x="62396" y="1131602"/>
                  </a:lnTo>
                  <a:lnTo>
                    <a:pt x="104231" y="1153238"/>
                  </a:lnTo>
                  <a:lnTo>
                    <a:pt x="152400" y="1161008"/>
                  </a:lnTo>
                  <a:lnTo>
                    <a:pt x="5957544" y="1161008"/>
                  </a:lnTo>
                  <a:lnTo>
                    <a:pt x="6005717" y="1153238"/>
                  </a:lnTo>
                  <a:lnTo>
                    <a:pt x="6047553" y="1131602"/>
                  </a:lnTo>
                  <a:lnTo>
                    <a:pt x="6080542" y="1098611"/>
                  </a:lnTo>
                  <a:lnTo>
                    <a:pt x="6102175" y="1056776"/>
                  </a:lnTo>
                  <a:lnTo>
                    <a:pt x="6109944" y="1008608"/>
                  </a:lnTo>
                  <a:lnTo>
                    <a:pt x="6109944" y="152400"/>
                  </a:lnTo>
                  <a:lnTo>
                    <a:pt x="6102175" y="104231"/>
                  </a:lnTo>
                  <a:lnTo>
                    <a:pt x="6080542" y="62396"/>
                  </a:lnTo>
                  <a:lnTo>
                    <a:pt x="6047553" y="29405"/>
                  </a:lnTo>
                  <a:lnTo>
                    <a:pt x="6005717" y="7769"/>
                  </a:lnTo>
                  <a:lnTo>
                    <a:pt x="5957544" y="0"/>
                  </a:lnTo>
                  <a:lnTo>
                    <a:pt x="152400" y="0"/>
                  </a:lnTo>
                  <a:close/>
                </a:path>
              </a:pathLst>
            </a:custGeom>
            <a:ln w="12700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25"/>
              </a:lnSpc>
            </a:pPr>
            <a:fld id="{81D60167-4931-47E6-BA6A-407CBD079E47}" type="slidenum">
              <a:rPr spc="-25" dirty="0"/>
              <a:t>24</a:t>
            </a:fld>
            <a:endParaRPr spc="-25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76974" y="8048811"/>
            <a:ext cx="66802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" dirty="0">
                <a:solidFill>
                  <a:srgbClr val="0C0B0B"/>
                </a:solidFill>
                <a:latin typeface="Tahoma"/>
                <a:cs typeface="Tahoma"/>
              </a:rPr>
              <a:t>Important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4650" y="6513656"/>
            <a:ext cx="4174490" cy="9601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Map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My</a:t>
            </a:r>
            <a:r>
              <a:rPr sz="1200" b="1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Lead</a:t>
            </a:r>
            <a:r>
              <a:rPr sz="1200" b="1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Management</a:t>
            </a:r>
            <a:endParaRPr sz="1200">
              <a:latin typeface="Aktiv Grotesk"/>
              <a:cs typeface="Aktiv Grotesk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100">
              <a:latin typeface="Aktiv Grotesk"/>
              <a:cs typeface="Aktiv Grotesk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Identify</a:t>
            </a:r>
            <a:r>
              <a:rPr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your lead magnet gaps</a:t>
            </a:r>
            <a:r>
              <a:rPr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and categorize them </a:t>
            </a: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below.</a:t>
            </a:r>
            <a:endParaRPr sz="1200">
              <a:latin typeface="Aktiv Grotesk"/>
              <a:cs typeface="Aktiv Grotesk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00">
              <a:latin typeface="Aktiv Grotesk"/>
              <a:cs typeface="Aktiv Grotesk"/>
            </a:endParaRPr>
          </a:p>
          <a:p>
            <a:pPr marL="1693545">
              <a:lnSpc>
                <a:spcPct val="100000"/>
              </a:lnSpc>
              <a:tabLst>
                <a:tab pos="3456940" algn="l"/>
              </a:tabLst>
            </a:pPr>
            <a:r>
              <a:rPr sz="1100" spc="-10" dirty="0">
                <a:solidFill>
                  <a:srgbClr val="0C0B0B"/>
                </a:solidFill>
                <a:latin typeface="Tahoma"/>
                <a:cs typeface="Tahoma"/>
              </a:rPr>
              <a:t>Urgent</a:t>
            </a:r>
            <a:r>
              <a:rPr sz="1100" dirty="0">
                <a:solidFill>
                  <a:srgbClr val="0C0B0B"/>
                </a:solidFill>
                <a:latin typeface="Tahoma"/>
                <a:cs typeface="Tahoma"/>
              </a:rPr>
              <a:t>	Not</a:t>
            </a:r>
            <a:r>
              <a:rPr sz="1100" spc="110" dirty="0">
                <a:solidFill>
                  <a:srgbClr val="0C0B0B"/>
                </a:solidFill>
                <a:latin typeface="Tahoma"/>
                <a:cs typeface="Tahoma"/>
              </a:rPr>
              <a:t> </a:t>
            </a:r>
            <a:r>
              <a:rPr sz="1100" spc="-10" dirty="0">
                <a:solidFill>
                  <a:srgbClr val="0C0B0B"/>
                </a:solidFill>
                <a:latin typeface="Tahoma"/>
                <a:cs typeface="Tahoma"/>
              </a:rPr>
              <a:t>urgent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98158" y="9375961"/>
            <a:ext cx="845819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" dirty="0">
                <a:solidFill>
                  <a:srgbClr val="0C0B0B"/>
                </a:solidFill>
                <a:latin typeface="Tahoma"/>
                <a:cs typeface="Tahoma"/>
              </a:rPr>
              <a:t>Unimportant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71446" y="8906065"/>
            <a:ext cx="1708785" cy="1136650"/>
          </a:xfrm>
          <a:prstGeom prst="rect">
            <a:avLst/>
          </a:prstGeom>
          <a:solidFill>
            <a:srgbClr val="E8E9E9"/>
          </a:solidFill>
        </p:spPr>
        <p:txBody>
          <a:bodyPr vert="horz" wrap="square" lIns="0" tIns="60960" rIns="0" bIns="0" rtlCol="0">
            <a:spAutoFit/>
          </a:bodyPr>
          <a:lstStyle/>
          <a:p>
            <a:pPr marL="128270" marR="172085" algn="just">
              <a:lnSpc>
                <a:spcPct val="120300"/>
              </a:lnSpc>
              <a:spcBef>
                <a:spcPts val="480"/>
              </a:spcBef>
            </a:pPr>
            <a:r>
              <a:rPr sz="900" dirty="0">
                <a:solidFill>
                  <a:srgbClr val="464441"/>
                </a:solidFill>
                <a:latin typeface="Tahoma"/>
                <a:cs typeface="Tahoma"/>
              </a:rPr>
              <a:t>I</a:t>
            </a:r>
            <a:r>
              <a:rPr sz="900" spc="-85" dirty="0">
                <a:solidFill>
                  <a:srgbClr val="464441"/>
                </a:solidFill>
                <a:latin typeface="Tahoma"/>
                <a:cs typeface="Tahoma"/>
              </a:rPr>
              <a:t> </a:t>
            </a:r>
            <a:r>
              <a:rPr sz="900" spc="5" dirty="0">
                <a:solidFill>
                  <a:srgbClr val="464441"/>
                </a:solidFill>
                <a:latin typeface="Tahoma"/>
                <a:cs typeface="Tahoma"/>
              </a:rPr>
              <a:t>a</a:t>
            </a:r>
            <a:r>
              <a:rPr sz="900" spc="-5" dirty="0">
                <a:solidFill>
                  <a:srgbClr val="464441"/>
                </a:solidFill>
                <a:latin typeface="Tahoma"/>
                <a:cs typeface="Tahoma"/>
              </a:rPr>
              <a:t>lr</a:t>
            </a:r>
            <a:r>
              <a:rPr sz="900" spc="30" dirty="0">
                <a:solidFill>
                  <a:srgbClr val="464441"/>
                </a:solidFill>
                <a:latin typeface="Tahoma"/>
                <a:cs typeface="Tahoma"/>
              </a:rPr>
              <a:t>ead</a:t>
            </a:r>
            <a:r>
              <a:rPr sz="900" dirty="0">
                <a:solidFill>
                  <a:srgbClr val="464441"/>
                </a:solidFill>
                <a:latin typeface="Tahoma"/>
                <a:cs typeface="Tahoma"/>
              </a:rPr>
              <a:t>y</a:t>
            </a:r>
            <a:r>
              <a:rPr sz="900" spc="50" dirty="0">
                <a:solidFill>
                  <a:srgbClr val="464441"/>
                </a:solidFill>
                <a:latin typeface="Tahoma"/>
                <a:cs typeface="Tahoma"/>
              </a:rPr>
              <a:t> </a:t>
            </a:r>
            <a:r>
              <a:rPr sz="900" dirty="0">
                <a:solidFill>
                  <a:srgbClr val="464441"/>
                </a:solidFill>
                <a:latin typeface="Tahoma"/>
                <a:cs typeface="Tahoma"/>
              </a:rPr>
              <a:t>h</a:t>
            </a:r>
            <a:r>
              <a:rPr sz="900" spc="-20" dirty="0">
                <a:solidFill>
                  <a:srgbClr val="464441"/>
                </a:solidFill>
                <a:latin typeface="Tahoma"/>
                <a:cs typeface="Tahoma"/>
              </a:rPr>
              <a:t>a</a:t>
            </a:r>
            <a:r>
              <a:rPr sz="900" spc="-10" dirty="0">
                <a:solidFill>
                  <a:srgbClr val="464441"/>
                </a:solidFill>
                <a:latin typeface="Tahoma"/>
                <a:cs typeface="Tahoma"/>
              </a:rPr>
              <a:t>v</a:t>
            </a:r>
            <a:r>
              <a:rPr sz="900" dirty="0">
                <a:solidFill>
                  <a:srgbClr val="464441"/>
                </a:solidFill>
                <a:latin typeface="Tahoma"/>
                <a:cs typeface="Tahoma"/>
              </a:rPr>
              <a:t>e</a:t>
            </a:r>
            <a:r>
              <a:rPr sz="900" spc="65" dirty="0">
                <a:solidFill>
                  <a:srgbClr val="464441"/>
                </a:solidFill>
                <a:latin typeface="Tahoma"/>
                <a:cs typeface="Tahoma"/>
              </a:rPr>
              <a:t> </a:t>
            </a:r>
            <a:r>
              <a:rPr sz="900" spc="15" dirty="0">
                <a:solidFill>
                  <a:srgbClr val="464441"/>
                </a:solidFill>
                <a:latin typeface="Tahoma"/>
                <a:cs typeface="Tahoma"/>
              </a:rPr>
              <a:t>th</a:t>
            </a:r>
            <a:r>
              <a:rPr sz="900" spc="10" dirty="0">
                <a:solidFill>
                  <a:srgbClr val="464441"/>
                </a:solidFill>
                <a:latin typeface="Tahoma"/>
                <a:cs typeface="Tahoma"/>
              </a:rPr>
              <a:t>i</a:t>
            </a:r>
            <a:r>
              <a:rPr sz="900" dirty="0">
                <a:solidFill>
                  <a:srgbClr val="464441"/>
                </a:solidFill>
                <a:latin typeface="Tahoma"/>
                <a:cs typeface="Tahoma"/>
              </a:rPr>
              <a:t>s</a:t>
            </a:r>
            <a:r>
              <a:rPr sz="900" spc="35" dirty="0">
                <a:solidFill>
                  <a:srgbClr val="464441"/>
                </a:solidFill>
                <a:latin typeface="Tahoma"/>
                <a:cs typeface="Tahoma"/>
              </a:rPr>
              <a:t> </a:t>
            </a:r>
            <a:r>
              <a:rPr sz="900" spc="15" dirty="0">
                <a:solidFill>
                  <a:srgbClr val="464441"/>
                </a:solidFill>
                <a:latin typeface="Tahoma"/>
                <a:cs typeface="Tahoma"/>
              </a:rPr>
              <a:t>m</a:t>
            </a:r>
            <a:r>
              <a:rPr sz="900" spc="25" dirty="0">
                <a:solidFill>
                  <a:srgbClr val="464441"/>
                </a:solidFill>
                <a:latin typeface="Tahoma"/>
                <a:cs typeface="Tahoma"/>
              </a:rPr>
              <a:t>ag</a:t>
            </a:r>
            <a:r>
              <a:rPr sz="900" spc="20" dirty="0">
                <a:solidFill>
                  <a:srgbClr val="464441"/>
                </a:solidFill>
                <a:latin typeface="Tahoma"/>
                <a:cs typeface="Tahoma"/>
              </a:rPr>
              <a:t>ne</a:t>
            </a:r>
            <a:r>
              <a:rPr sz="900" dirty="0">
                <a:solidFill>
                  <a:srgbClr val="464441"/>
                </a:solidFill>
                <a:latin typeface="Tahoma"/>
                <a:cs typeface="Tahoma"/>
              </a:rPr>
              <a:t>t </a:t>
            </a:r>
            <a:r>
              <a:rPr sz="900" spc="40" dirty="0">
                <a:solidFill>
                  <a:srgbClr val="464441"/>
                </a:solidFill>
                <a:latin typeface="Tahoma"/>
                <a:cs typeface="Tahoma"/>
              </a:rPr>
              <a:t>b</a:t>
            </a:r>
            <a:r>
              <a:rPr sz="900" spc="35" dirty="0">
                <a:solidFill>
                  <a:srgbClr val="464441"/>
                </a:solidFill>
                <a:latin typeface="Tahoma"/>
                <a:cs typeface="Tahoma"/>
              </a:rPr>
              <a:t>u</a:t>
            </a:r>
            <a:r>
              <a:rPr sz="900" dirty="0">
                <a:solidFill>
                  <a:srgbClr val="464441"/>
                </a:solidFill>
                <a:latin typeface="Tahoma"/>
                <a:cs typeface="Tahoma"/>
              </a:rPr>
              <a:t>t</a:t>
            </a:r>
            <a:r>
              <a:rPr sz="900" spc="50" dirty="0">
                <a:solidFill>
                  <a:srgbClr val="464441"/>
                </a:solidFill>
                <a:latin typeface="Tahoma"/>
                <a:cs typeface="Tahoma"/>
              </a:rPr>
              <a:t> </a:t>
            </a:r>
            <a:r>
              <a:rPr sz="900" spc="20" dirty="0">
                <a:solidFill>
                  <a:srgbClr val="464441"/>
                </a:solidFill>
                <a:latin typeface="Tahoma"/>
                <a:cs typeface="Tahoma"/>
              </a:rPr>
              <a:t>i</a:t>
            </a:r>
            <a:r>
              <a:rPr sz="900" spc="25" dirty="0">
                <a:solidFill>
                  <a:srgbClr val="464441"/>
                </a:solidFill>
                <a:latin typeface="Tahoma"/>
                <a:cs typeface="Tahoma"/>
              </a:rPr>
              <a:t>t</a:t>
            </a:r>
            <a:r>
              <a:rPr sz="900" spc="-35" dirty="0">
                <a:solidFill>
                  <a:srgbClr val="464441"/>
                </a:solidFill>
                <a:latin typeface="Tahoma"/>
                <a:cs typeface="Tahoma"/>
              </a:rPr>
              <a:t>’</a:t>
            </a:r>
            <a:r>
              <a:rPr sz="900" dirty="0">
                <a:solidFill>
                  <a:srgbClr val="464441"/>
                </a:solidFill>
                <a:latin typeface="Tahoma"/>
                <a:cs typeface="Tahoma"/>
              </a:rPr>
              <a:t>s</a:t>
            </a:r>
            <a:r>
              <a:rPr sz="900" spc="25" dirty="0">
                <a:solidFill>
                  <a:srgbClr val="464441"/>
                </a:solidFill>
                <a:latin typeface="Tahoma"/>
                <a:cs typeface="Tahoma"/>
              </a:rPr>
              <a:t> </a:t>
            </a:r>
            <a:r>
              <a:rPr sz="900" spc="30" dirty="0">
                <a:solidFill>
                  <a:srgbClr val="464441"/>
                </a:solidFill>
                <a:latin typeface="Tahoma"/>
                <a:cs typeface="Tahoma"/>
              </a:rPr>
              <a:t>n</a:t>
            </a:r>
            <a:r>
              <a:rPr sz="900" spc="25" dirty="0">
                <a:solidFill>
                  <a:srgbClr val="464441"/>
                </a:solidFill>
                <a:latin typeface="Tahoma"/>
                <a:cs typeface="Tahoma"/>
              </a:rPr>
              <a:t>o</a:t>
            </a:r>
            <a:r>
              <a:rPr sz="900" dirty="0">
                <a:solidFill>
                  <a:srgbClr val="464441"/>
                </a:solidFill>
                <a:latin typeface="Tahoma"/>
                <a:cs typeface="Tahoma"/>
              </a:rPr>
              <a:t>t</a:t>
            </a:r>
            <a:r>
              <a:rPr sz="900" spc="55" dirty="0">
                <a:solidFill>
                  <a:srgbClr val="464441"/>
                </a:solidFill>
                <a:latin typeface="Tahoma"/>
                <a:cs typeface="Tahoma"/>
              </a:rPr>
              <a:t> </a:t>
            </a:r>
            <a:r>
              <a:rPr sz="900" spc="-5" dirty="0">
                <a:solidFill>
                  <a:srgbClr val="464441"/>
                </a:solidFill>
                <a:latin typeface="Tahoma"/>
                <a:cs typeface="Tahoma"/>
              </a:rPr>
              <a:t>w</a:t>
            </a:r>
            <a:r>
              <a:rPr sz="900" spc="20" dirty="0">
                <a:solidFill>
                  <a:srgbClr val="464441"/>
                </a:solidFill>
                <a:latin typeface="Tahoma"/>
                <a:cs typeface="Tahoma"/>
              </a:rPr>
              <a:t>o</a:t>
            </a:r>
            <a:r>
              <a:rPr sz="900" spc="25" dirty="0">
                <a:solidFill>
                  <a:srgbClr val="464441"/>
                </a:solidFill>
                <a:latin typeface="Tahoma"/>
                <a:cs typeface="Tahoma"/>
              </a:rPr>
              <a:t>rk</a:t>
            </a:r>
            <a:r>
              <a:rPr sz="900" spc="15" dirty="0">
                <a:solidFill>
                  <a:srgbClr val="464441"/>
                </a:solidFill>
                <a:latin typeface="Tahoma"/>
                <a:cs typeface="Tahoma"/>
              </a:rPr>
              <a:t>i</a:t>
            </a:r>
            <a:r>
              <a:rPr sz="900" spc="20" dirty="0">
                <a:solidFill>
                  <a:srgbClr val="464441"/>
                </a:solidFill>
                <a:latin typeface="Tahoma"/>
                <a:cs typeface="Tahoma"/>
              </a:rPr>
              <a:t>n</a:t>
            </a:r>
            <a:r>
              <a:rPr sz="900" dirty="0">
                <a:solidFill>
                  <a:srgbClr val="464441"/>
                </a:solidFill>
                <a:latin typeface="Tahoma"/>
                <a:cs typeface="Tahoma"/>
              </a:rPr>
              <a:t>g</a:t>
            </a:r>
            <a:r>
              <a:rPr sz="900" spc="35" dirty="0">
                <a:solidFill>
                  <a:srgbClr val="464441"/>
                </a:solidFill>
                <a:latin typeface="Tahoma"/>
                <a:cs typeface="Tahoma"/>
              </a:rPr>
              <a:t> </a:t>
            </a:r>
            <a:r>
              <a:rPr sz="900" dirty="0">
                <a:solidFill>
                  <a:srgbClr val="464441"/>
                </a:solidFill>
                <a:latin typeface="Tahoma"/>
                <a:cs typeface="Tahoma"/>
              </a:rPr>
              <a:t>I</a:t>
            </a:r>
            <a:r>
              <a:rPr sz="900" spc="-95" dirty="0">
                <a:solidFill>
                  <a:srgbClr val="464441"/>
                </a:solidFill>
                <a:latin typeface="Tahoma"/>
                <a:cs typeface="Tahoma"/>
              </a:rPr>
              <a:t> </a:t>
            </a:r>
            <a:r>
              <a:rPr sz="900" spc="30" dirty="0">
                <a:solidFill>
                  <a:srgbClr val="464441"/>
                </a:solidFill>
                <a:latin typeface="Tahoma"/>
                <a:cs typeface="Tahoma"/>
              </a:rPr>
              <a:t>n</a:t>
            </a:r>
            <a:r>
              <a:rPr sz="900" spc="35" dirty="0">
                <a:solidFill>
                  <a:srgbClr val="464441"/>
                </a:solidFill>
                <a:latin typeface="Tahoma"/>
                <a:cs typeface="Tahoma"/>
              </a:rPr>
              <a:t>eed </a:t>
            </a:r>
            <a:r>
              <a:rPr sz="900" spc="40" dirty="0">
                <a:solidFill>
                  <a:srgbClr val="464441"/>
                </a:solidFill>
                <a:latin typeface="Tahoma"/>
                <a:cs typeface="Tahoma"/>
              </a:rPr>
              <a:t>t</a:t>
            </a:r>
            <a:r>
              <a:rPr sz="900" dirty="0">
                <a:solidFill>
                  <a:srgbClr val="464441"/>
                </a:solidFill>
                <a:latin typeface="Tahoma"/>
                <a:cs typeface="Tahoma"/>
              </a:rPr>
              <a:t>o</a:t>
            </a:r>
            <a:r>
              <a:rPr sz="900" spc="20" dirty="0">
                <a:solidFill>
                  <a:srgbClr val="464441"/>
                </a:solidFill>
                <a:latin typeface="Tahoma"/>
                <a:cs typeface="Tahoma"/>
              </a:rPr>
              <a:t> </a:t>
            </a:r>
            <a:r>
              <a:rPr sz="900" spc="10" dirty="0">
                <a:solidFill>
                  <a:srgbClr val="464441"/>
                </a:solidFill>
                <a:latin typeface="Tahoma"/>
                <a:cs typeface="Tahoma"/>
              </a:rPr>
              <a:t>t</a:t>
            </a:r>
            <a:r>
              <a:rPr sz="900" spc="15" dirty="0">
                <a:solidFill>
                  <a:srgbClr val="464441"/>
                </a:solidFill>
                <a:latin typeface="Tahoma"/>
                <a:cs typeface="Tahoma"/>
              </a:rPr>
              <a:t>ra</a:t>
            </a:r>
            <a:r>
              <a:rPr sz="900" spc="10" dirty="0">
                <a:solidFill>
                  <a:srgbClr val="464441"/>
                </a:solidFill>
                <a:latin typeface="Tahoma"/>
                <a:cs typeface="Tahoma"/>
              </a:rPr>
              <a:t>s</a:t>
            </a:r>
            <a:r>
              <a:rPr sz="900" dirty="0">
                <a:solidFill>
                  <a:srgbClr val="464441"/>
                </a:solidFill>
                <a:latin typeface="Tahoma"/>
                <a:cs typeface="Tahoma"/>
              </a:rPr>
              <a:t>h</a:t>
            </a:r>
            <a:r>
              <a:rPr sz="900" spc="-10" dirty="0">
                <a:solidFill>
                  <a:srgbClr val="464441"/>
                </a:solidFill>
                <a:latin typeface="Tahoma"/>
                <a:cs typeface="Tahoma"/>
              </a:rPr>
              <a:t> </a:t>
            </a:r>
            <a:r>
              <a:rPr sz="900" spc="-20" dirty="0">
                <a:solidFill>
                  <a:srgbClr val="464441"/>
                </a:solidFill>
                <a:latin typeface="Tahoma"/>
                <a:cs typeface="Tahoma"/>
              </a:rPr>
              <a:t>i</a:t>
            </a:r>
            <a:r>
              <a:rPr sz="900" spc="-15" dirty="0">
                <a:solidFill>
                  <a:srgbClr val="464441"/>
                </a:solidFill>
                <a:latin typeface="Tahoma"/>
                <a:cs typeface="Tahoma"/>
              </a:rPr>
              <a:t>t</a:t>
            </a:r>
            <a:r>
              <a:rPr sz="900" dirty="0">
                <a:solidFill>
                  <a:srgbClr val="464441"/>
                </a:solidFill>
                <a:latin typeface="Tahoma"/>
                <a:cs typeface="Tahoma"/>
              </a:rPr>
              <a:t>:</a:t>
            </a:r>
            <a:endParaRPr sz="9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71446" y="7578915"/>
            <a:ext cx="1708150" cy="1136650"/>
          </a:xfrm>
          <a:prstGeom prst="rect">
            <a:avLst/>
          </a:prstGeom>
          <a:solidFill>
            <a:srgbClr val="E8E9E9"/>
          </a:solidFill>
        </p:spPr>
        <p:txBody>
          <a:bodyPr vert="horz" wrap="square" lIns="0" tIns="54610" rIns="0" bIns="0" rtlCol="0">
            <a:spAutoFit/>
          </a:bodyPr>
          <a:lstStyle/>
          <a:p>
            <a:pPr marL="128270" marR="348615">
              <a:lnSpc>
                <a:spcPct val="120300"/>
              </a:lnSpc>
              <a:spcBef>
                <a:spcPts val="430"/>
              </a:spcBef>
            </a:pPr>
            <a:r>
              <a:rPr sz="900" dirty="0">
                <a:solidFill>
                  <a:srgbClr val="464441"/>
                </a:solidFill>
                <a:latin typeface="Tahoma"/>
                <a:cs typeface="Tahoma"/>
              </a:rPr>
              <a:t>I</a:t>
            </a:r>
            <a:r>
              <a:rPr sz="900" spc="-90" dirty="0">
                <a:solidFill>
                  <a:srgbClr val="464441"/>
                </a:solidFill>
                <a:latin typeface="Tahoma"/>
                <a:cs typeface="Tahoma"/>
              </a:rPr>
              <a:t> </a:t>
            </a:r>
            <a:r>
              <a:rPr sz="900" dirty="0">
                <a:solidFill>
                  <a:srgbClr val="464441"/>
                </a:solidFill>
                <a:latin typeface="Tahoma"/>
                <a:cs typeface="Tahoma"/>
              </a:rPr>
              <a:t>need</a:t>
            </a:r>
            <a:r>
              <a:rPr sz="900" spc="100" dirty="0">
                <a:solidFill>
                  <a:srgbClr val="464441"/>
                </a:solidFill>
                <a:latin typeface="Tahoma"/>
                <a:cs typeface="Tahoma"/>
              </a:rPr>
              <a:t> </a:t>
            </a:r>
            <a:r>
              <a:rPr sz="900" dirty="0">
                <a:solidFill>
                  <a:srgbClr val="464441"/>
                </a:solidFill>
                <a:latin typeface="Tahoma"/>
                <a:cs typeface="Tahoma"/>
              </a:rPr>
              <a:t>this</a:t>
            </a:r>
            <a:r>
              <a:rPr sz="900" spc="65" dirty="0">
                <a:solidFill>
                  <a:srgbClr val="464441"/>
                </a:solidFill>
                <a:latin typeface="Tahoma"/>
                <a:cs typeface="Tahoma"/>
              </a:rPr>
              <a:t> </a:t>
            </a:r>
            <a:r>
              <a:rPr sz="900" dirty="0">
                <a:solidFill>
                  <a:srgbClr val="464441"/>
                </a:solidFill>
                <a:latin typeface="Tahoma"/>
                <a:cs typeface="Tahoma"/>
              </a:rPr>
              <a:t>type</a:t>
            </a:r>
            <a:r>
              <a:rPr sz="900" spc="100" dirty="0">
                <a:solidFill>
                  <a:srgbClr val="464441"/>
                </a:solidFill>
                <a:latin typeface="Tahoma"/>
                <a:cs typeface="Tahoma"/>
              </a:rPr>
              <a:t> </a:t>
            </a:r>
            <a:r>
              <a:rPr sz="900" dirty="0">
                <a:solidFill>
                  <a:srgbClr val="464441"/>
                </a:solidFill>
                <a:latin typeface="Tahoma"/>
                <a:cs typeface="Tahoma"/>
              </a:rPr>
              <a:t>of</a:t>
            </a:r>
            <a:r>
              <a:rPr sz="900" spc="90" dirty="0">
                <a:solidFill>
                  <a:srgbClr val="464441"/>
                </a:solidFill>
                <a:latin typeface="Tahoma"/>
                <a:cs typeface="Tahoma"/>
              </a:rPr>
              <a:t> </a:t>
            </a:r>
            <a:r>
              <a:rPr sz="900" spc="-20" dirty="0">
                <a:solidFill>
                  <a:srgbClr val="464441"/>
                </a:solidFill>
                <a:latin typeface="Tahoma"/>
                <a:cs typeface="Tahoma"/>
              </a:rPr>
              <a:t>lead </a:t>
            </a:r>
            <a:r>
              <a:rPr sz="900" dirty="0">
                <a:solidFill>
                  <a:srgbClr val="464441"/>
                </a:solidFill>
                <a:latin typeface="Tahoma"/>
                <a:cs typeface="Tahoma"/>
              </a:rPr>
              <a:t>magnet</a:t>
            </a:r>
            <a:r>
              <a:rPr sz="900" spc="114" dirty="0">
                <a:solidFill>
                  <a:srgbClr val="464441"/>
                </a:solidFill>
                <a:latin typeface="Tahoma"/>
                <a:cs typeface="Tahoma"/>
              </a:rPr>
              <a:t> </a:t>
            </a:r>
            <a:r>
              <a:rPr sz="900" spc="-10" dirty="0">
                <a:solidFill>
                  <a:srgbClr val="464441"/>
                </a:solidFill>
                <a:latin typeface="Tahoma"/>
                <a:cs typeface="Tahoma"/>
              </a:rPr>
              <a:t>yesterday:</a:t>
            </a:r>
            <a:endParaRPr sz="9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670109" y="8906065"/>
            <a:ext cx="1708150" cy="1136650"/>
          </a:xfrm>
          <a:prstGeom prst="rect">
            <a:avLst/>
          </a:prstGeom>
          <a:solidFill>
            <a:srgbClr val="E8E9E9"/>
          </a:solidFill>
        </p:spPr>
        <p:txBody>
          <a:bodyPr vert="horz" wrap="square" lIns="0" tIns="60960" rIns="0" bIns="0" rtlCol="0">
            <a:spAutoFit/>
          </a:bodyPr>
          <a:lstStyle/>
          <a:p>
            <a:pPr marL="125095" marR="459740">
              <a:lnSpc>
                <a:spcPct val="120300"/>
              </a:lnSpc>
              <a:spcBef>
                <a:spcPts val="480"/>
              </a:spcBef>
            </a:pPr>
            <a:r>
              <a:rPr sz="900" dirty="0">
                <a:solidFill>
                  <a:srgbClr val="464441"/>
                </a:solidFill>
                <a:latin typeface="Tahoma"/>
                <a:cs typeface="Tahoma"/>
              </a:rPr>
              <a:t>I</a:t>
            </a:r>
            <a:r>
              <a:rPr sz="900" spc="-90" dirty="0">
                <a:solidFill>
                  <a:srgbClr val="464441"/>
                </a:solidFill>
                <a:latin typeface="Tahoma"/>
                <a:cs typeface="Tahoma"/>
              </a:rPr>
              <a:t> </a:t>
            </a:r>
            <a:r>
              <a:rPr sz="900" dirty="0">
                <a:solidFill>
                  <a:srgbClr val="464441"/>
                </a:solidFill>
                <a:latin typeface="Tahoma"/>
                <a:cs typeface="Tahoma"/>
              </a:rPr>
              <a:t>don’t</a:t>
            </a:r>
            <a:r>
              <a:rPr sz="900" spc="100" dirty="0">
                <a:solidFill>
                  <a:srgbClr val="464441"/>
                </a:solidFill>
                <a:latin typeface="Tahoma"/>
                <a:cs typeface="Tahoma"/>
              </a:rPr>
              <a:t> </a:t>
            </a:r>
            <a:r>
              <a:rPr sz="900" dirty="0">
                <a:solidFill>
                  <a:srgbClr val="464441"/>
                </a:solidFill>
                <a:latin typeface="Tahoma"/>
                <a:cs typeface="Tahoma"/>
              </a:rPr>
              <a:t>need</a:t>
            </a:r>
            <a:r>
              <a:rPr sz="900" spc="114" dirty="0">
                <a:solidFill>
                  <a:srgbClr val="464441"/>
                </a:solidFill>
                <a:latin typeface="Tahoma"/>
                <a:cs typeface="Tahoma"/>
              </a:rPr>
              <a:t> </a:t>
            </a:r>
            <a:r>
              <a:rPr sz="900" dirty="0">
                <a:solidFill>
                  <a:srgbClr val="464441"/>
                </a:solidFill>
                <a:latin typeface="Tahoma"/>
                <a:cs typeface="Tahoma"/>
              </a:rPr>
              <a:t>this</a:t>
            </a:r>
            <a:r>
              <a:rPr sz="900" spc="80" dirty="0">
                <a:solidFill>
                  <a:srgbClr val="464441"/>
                </a:solidFill>
                <a:latin typeface="Tahoma"/>
                <a:cs typeface="Tahoma"/>
              </a:rPr>
              <a:t> </a:t>
            </a:r>
            <a:r>
              <a:rPr sz="900" spc="-20" dirty="0">
                <a:solidFill>
                  <a:srgbClr val="464441"/>
                </a:solidFill>
                <a:latin typeface="Tahoma"/>
                <a:cs typeface="Tahoma"/>
              </a:rPr>
              <a:t>lead </a:t>
            </a:r>
            <a:r>
              <a:rPr sz="900" spc="-10" dirty="0">
                <a:solidFill>
                  <a:srgbClr val="464441"/>
                </a:solidFill>
                <a:latin typeface="Tahoma"/>
                <a:cs typeface="Tahoma"/>
              </a:rPr>
              <a:t>magnet:</a:t>
            </a:r>
            <a:endParaRPr sz="9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670109" y="7578903"/>
            <a:ext cx="1708150" cy="1137285"/>
          </a:xfrm>
          <a:prstGeom prst="rect">
            <a:avLst/>
          </a:prstGeom>
          <a:solidFill>
            <a:srgbClr val="E8E9E9"/>
          </a:solidFill>
        </p:spPr>
        <p:txBody>
          <a:bodyPr vert="horz" wrap="square" lIns="0" tIns="54610" rIns="0" bIns="0" rtlCol="0">
            <a:spAutoFit/>
          </a:bodyPr>
          <a:lstStyle/>
          <a:p>
            <a:pPr marL="125095" marR="293370">
              <a:lnSpc>
                <a:spcPct val="120300"/>
              </a:lnSpc>
              <a:spcBef>
                <a:spcPts val="430"/>
              </a:spcBef>
            </a:pPr>
            <a:r>
              <a:rPr sz="900" dirty="0">
                <a:solidFill>
                  <a:srgbClr val="464441"/>
                </a:solidFill>
                <a:latin typeface="Tahoma"/>
                <a:cs typeface="Tahoma"/>
              </a:rPr>
              <a:t>I</a:t>
            </a:r>
            <a:r>
              <a:rPr sz="900" spc="-125" dirty="0">
                <a:solidFill>
                  <a:srgbClr val="464441"/>
                </a:solidFill>
                <a:latin typeface="Tahoma"/>
                <a:cs typeface="Tahoma"/>
              </a:rPr>
              <a:t> </a:t>
            </a:r>
            <a:r>
              <a:rPr sz="900" dirty="0">
                <a:solidFill>
                  <a:srgbClr val="464441"/>
                </a:solidFill>
                <a:latin typeface="Tahoma"/>
                <a:cs typeface="Tahoma"/>
              </a:rPr>
              <a:t>already</a:t>
            </a:r>
            <a:r>
              <a:rPr sz="900" spc="20" dirty="0">
                <a:solidFill>
                  <a:srgbClr val="464441"/>
                </a:solidFill>
                <a:latin typeface="Tahoma"/>
                <a:cs typeface="Tahoma"/>
              </a:rPr>
              <a:t> </a:t>
            </a:r>
            <a:r>
              <a:rPr sz="900" dirty="0">
                <a:solidFill>
                  <a:srgbClr val="464441"/>
                </a:solidFill>
                <a:latin typeface="Tahoma"/>
                <a:cs typeface="Tahoma"/>
              </a:rPr>
              <a:t>have</a:t>
            </a:r>
            <a:r>
              <a:rPr sz="900" spc="50" dirty="0">
                <a:solidFill>
                  <a:srgbClr val="464441"/>
                </a:solidFill>
                <a:latin typeface="Tahoma"/>
                <a:cs typeface="Tahoma"/>
              </a:rPr>
              <a:t> </a:t>
            </a:r>
            <a:r>
              <a:rPr sz="900" dirty="0">
                <a:solidFill>
                  <a:srgbClr val="464441"/>
                </a:solidFill>
                <a:latin typeface="Tahoma"/>
                <a:cs typeface="Tahoma"/>
              </a:rPr>
              <a:t>this</a:t>
            </a:r>
            <a:r>
              <a:rPr sz="900" spc="25" dirty="0">
                <a:solidFill>
                  <a:srgbClr val="464441"/>
                </a:solidFill>
                <a:latin typeface="Tahoma"/>
                <a:cs typeface="Tahoma"/>
              </a:rPr>
              <a:t> </a:t>
            </a:r>
            <a:r>
              <a:rPr sz="900" spc="-20" dirty="0">
                <a:solidFill>
                  <a:srgbClr val="464441"/>
                </a:solidFill>
                <a:latin typeface="Tahoma"/>
                <a:cs typeface="Tahoma"/>
              </a:rPr>
              <a:t>lead </a:t>
            </a:r>
            <a:r>
              <a:rPr sz="900" dirty="0">
                <a:solidFill>
                  <a:srgbClr val="464441"/>
                </a:solidFill>
                <a:latin typeface="Tahoma"/>
                <a:cs typeface="Tahoma"/>
              </a:rPr>
              <a:t>magnet</a:t>
            </a:r>
            <a:r>
              <a:rPr sz="900" spc="50" dirty="0">
                <a:solidFill>
                  <a:srgbClr val="464441"/>
                </a:solidFill>
                <a:latin typeface="Tahoma"/>
                <a:cs typeface="Tahoma"/>
              </a:rPr>
              <a:t> </a:t>
            </a:r>
            <a:r>
              <a:rPr sz="900" dirty="0">
                <a:solidFill>
                  <a:srgbClr val="464441"/>
                </a:solidFill>
                <a:latin typeface="Tahoma"/>
                <a:cs typeface="Tahoma"/>
              </a:rPr>
              <a:t>and</a:t>
            </a:r>
            <a:r>
              <a:rPr sz="900" spc="45" dirty="0">
                <a:solidFill>
                  <a:srgbClr val="464441"/>
                </a:solidFill>
                <a:latin typeface="Tahoma"/>
                <a:cs typeface="Tahoma"/>
              </a:rPr>
              <a:t> </a:t>
            </a:r>
            <a:r>
              <a:rPr sz="900" dirty="0">
                <a:solidFill>
                  <a:srgbClr val="464441"/>
                </a:solidFill>
                <a:latin typeface="Tahoma"/>
                <a:cs typeface="Tahoma"/>
              </a:rPr>
              <a:t>it’s</a:t>
            </a:r>
            <a:r>
              <a:rPr sz="900" spc="30" dirty="0">
                <a:solidFill>
                  <a:srgbClr val="464441"/>
                </a:solidFill>
                <a:latin typeface="Tahoma"/>
                <a:cs typeface="Tahoma"/>
              </a:rPr>
              <a:t> </a:t>
            </a:r>
            <a:r>
              <a:rPr sz="900" spc="-10" dirty="0">
                <a:solidFill>
                  <a:srgbClr val="464441"/>
                </a:solidFill>
                <a:latin typeface="Tahoma"/>
                <a:cs typeface="Tahoma"/>
              </a:rPr>
              <a:t>working:</a:t>
            </a:r>
            <a:endParaRPr sz="900">
              <a:latin typeface="Tahoma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717350" y="1841895"/>
            <a:ext cx="6122670" cy="4373880"/>
            <a:chOff x="717350" y="1841895"/>
            <a:chExt cx="6122670" cy="4373880"/>
          </a:xfrm>
        </p:grpSpPr>
        <p:sp>
          <p:nvSpPr>
            <p:cNvPr id="10" name="object 10"/>
            <p:cNvSpPr/>
            <p:nvPr/>
          </p:nvSpPr>
          <p:spPr>
            <a:xfrm>
              <a:off x="723700" y="1848245"/>
              <a:ext cx="6109970" cy="1929130"/>
            </a:xfrm>
            <a:custGeom>
              <a:avLst/>
              <a:gdLst/>
              <a:ahLst/>
              <a:cxnLst/>
              <a:rect l="l" t="t" r="r" b="b"/>
              <a:pathLst>
                <a:path w="6109970" h="1929129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1776704"/>
                  </a:lnTo>
                  <a:lnTo>
                    <a:pt x="7769" y="1824872"/>
                  </a:lnTo>
                  <a:lnTo>
                    <a:pt x="29405" y="1866707"/>
                  </a:lnTo>
                  <a:lnTo>
                    <a:pt x="62396" y="1899698"/>
                  </a:lnTo>
                  <a:lnTo>
                    <a:pt x="104231" y="1921334"/>
                  </a:lnTo>
                  <a:lnTo>
                    <a:pt x="152400" y="1929104"/>
                  </a:lnTo>
                  <a:lnTo>
                    <a:pt x="5957544" y="1929104"/>
                  </a:lnTo>
                  <a:lnTo>
                    <a:pt x="6005717" y="1921334"/>
                  </a:lnTo>
                  <a:lnTo>
                    <a:pt x="6047553" y="1899698"/>
                  </a:lnTo>
                  <a:lnTo>
                    <a:pt x="6080542" y="1866707"/>
                  </a:lnTo>
                  <a:lnTo>
                    <a:pt x="6102175" y="1824872"/>
                  </a:lnTo>
                  <a:lnTo>
                    <a:pt x="6109944" y="1776704"/>
                  </a:lnTo>
                  <a:lnTo>
                    <a:pt x="6109944" y="152400"/>
                  </a:lnTo>
                  <a:lnTo>
                    <a:pt x="6102175" y="104231"/>
                  </a:lnTo>
                  <a:lnTo>
                    <a:pt x="6080542" y="62396"/>
                  </a:lnTo>
                  <a:lnTo>
                    <a:pt x="6047553" y="29405"/>
                  </a:lnTo>
                  <a:lnTo>
                    <a:pt x="6005717" y="7769"/>
                  </a:lnTo>
                  <a:lnTo>
                    <a:pt x="5957544" y="0"/>
                  </a:lnTo>
                  <a:lnTo>
                    <a:pt x="152400" y="0"/>
                  </a:lnTo>
                  <a:close/>
                </a:path>
              </a:pathLst>
            </a:custGeom>
            <a:ln w="12700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23700" y="4280276"/>
              <a:ext cx="6109970" cy="1929130"/>
            </a:xfrm>
            <a:custGeom>
              <a:avLst/>
              <a:gdLst/>
              <a:ahLst/>
              <a:cxnLst/>
              <a:rect l="l" t="t" r="r" b="b"/>
              <a:pathLst>
                <a:path w="6109970" h="1929129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1776704"/>
                  </a:lnTo>
                  <a:lnTo>
                    <a:pt x="7769" y="1824872"/>
                  </a:lnTo>
                  <a:lnTo>
                    <a:pt x="29405" y="1866707"/>
                  </a:lnTo>
                  <a:lnTo>
                    <a:pt x="62396" y="1899698"/>
                  </a:lnTo>
                  <a:lnTo>
                    <a:pt x="104231" y="1921334"/>
                  </a:lnTo>
                  <a:lnTo>
                    <a:pt x="152400" y="1929104"/>
                  </a:lnTo>
                  <a:lnTo>
                    <a:pt x="5957544" y="1929104"/>
                  </a:lnTo>
                  <a:lnTo>
                    <a:pt x="6005717" y="1921334"/>
                  </a:lnTo>
                  <a:lnTo>
                    <a:pt x="6047553" y="1899698"/>
                  </a:lnTo>
                  <a:lnTo>
                    <a:pt x="6080542" y="1866707"/>
                  </a:lnTo>
                  <a:lnTo>
                    <a:pt x="6102175" y="1824872"/>
                  </a:lnTo>
                  <a:lnTo>
                    <a:pt x="6109944" y="1776704"/>
                  </a:lnTo>
                  <a:lnTo>
                    <a:pt x="6109944" y="152400"/>
                  </a:lnTo>
                  <a:lnTo>
                    <a:pt x="6102175" y="104231"/>
                  </a:lnTo>
                  <a:lnTo>
                    <a:pt x="6080542" y="62396"/>
                  </a:lnTo>
                  <a:lnTo>
                    <a:pt x="6047553" y="29405"/>
                  </a:lnTo>
                  <a:lnTo>
                    <a:pt x="6005717" y="7769"/>
                  </a:lnTo>
                  <a:lnTo>
                    <a:pt x="5957544" y="0"/>
                  </a:lnTo>
                  <a:lnTo>
                    <a:pt x="152400" y="0"/>
                  </a:lnTo>
                  <a:close/>
                </a:path>
              </a:pathLst>
            </a:custGeom>
            <a:ln w="12700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704650" y="1549683"/>
            <a:ext cx="4478655" cy="15125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What</a:t>
            </a:r>
            <a:r>
              <a:rPr sz="1200" b="1" spc="-2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are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the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underlying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goals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your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customers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have?</a:t>
            </a:r>
            <a:endParaRPr sz="1200">
              <a:latin typeface="Aktiv Grotesk"/>
              <a:cs typeface="Aktiv Grotesk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650">
              <a:latin typeface="Aktiv Grotesk"/>
              <a:cs typeface="Aktiv Grotesk"/>
            </a:endParaRPr>
          </a:p>
          <a:p>
            <a:pPr marL="339090" indent="-144780">
              <a:lnSpc>
                <a:spcPct val="100000"/>
              </a:lnSpc>
              <a:buChar char="•"/>
              <a:tabLst>
                <a:tab pos="339725" algn="l"/>
              </a:tabLst>
            </a:pP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How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 successfully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E21B6F"/>
                </a:solidFill>
                <a:latin typeface="Aktiv Grotesk"/>
                <a:cs typeface="Aktiv Grotesk"/>
              </a:rPr>
              <a:t>[insert outcome you</a:t>
            </a:r>
            <a:r>
              <a:rPr sz="1100" spc="-5" dirty="0">
                <a:solidFill>
                  <a:srgbClr val="E21B6F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E21B6F"/>
                </a:solidFill>
                <a:latin typeface="Aktiv Grotesk"/>
                <a:cs typeface="Aktiv Grotesk"/>
              </a:rPr>
              <a:t>want a</a:t>
            </a:r>
            <a:r>
              <a:rPr sz="1100" spc="-5" dirty="0">
                <a:solidFill>
                  <a:srgbClr val="E21B6F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E21B6F"/>
                </a:solidFill>
                <a:latin typeface="Aktiv Grotesk"/>
                <a:cs typeface="Aktiv Grotesk"/>
              </a:rPr>
              <a:t>client to </a:t>
            </a:r>
            <a:r>
              <a:rPr sz="1100" spc="-10" dirty="0">
                <a:solidFill>
                  <a:srgbClr val="E21B6F"/>
                </a:solidFill>
                <a:latin typeface="Aktiv Grotesk"/>
                <a:cs typeface="Aktiv Grotesk"/>
              </a:rPr>
              <a:t>achieve]</a:t>
            </a:r>
            <a:endParaRPr sz="1100">
              <a:latin typeface="Aktiv Grotesk"/>
              <a:cs typeface="Aktiv Grotesk"/>
            </a:endParaRPr>
          </a:p>
          <a:p>
            <a:pPr marL="339090" indent="-144780">
              <a:lnSpc>
                <a:spcPct val="100000"/>
              </a:lnSpc>
              <a:spcBef>
                <a:spcPts val="380"/>
              </a:spcBef>
              <a:buChar char="•"/>
              <a:tabLst>
                <a:tab pos="339725" algn="l"/>
              </a:tabLst>
            </a:pP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3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things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 need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 know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about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E21B6F"/>
                </a:solidFill>
                <a:latin typeface="Aktiv Grotesk"/>
                <a:cs typeface="Aktiv Grotesk"/>
              </a:rPr>
              <a:t>[insert product</a:t>
            </a:r>
            <a:r>
              <a:rPr sz="1100" spc="-5" dirty="0">
                <a:solidFill>
                  <a:srgbClr val="E21B6F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E21B6F"/>
                </a:solidFill>
                <a:latin typeface="Aktiv Grotesk"/>
                <a:cs typeface="Aktiv Grotesk"/>
              </a:rPr>
              <a:t>or </a:t>
            </a:r>
            <a:r>
              <a:rPr sz="1100" spc="-10" dirty="0">
                <a:solidFill>
                  <a:srgbClr val="E21B6F"/>
                </a:solidFill>
                <a:latin typeface="Aktiv Grotesk"/>
                <a:cs typeface="Aktiv Grotesk"/>
              </a:rPr>
              <a:t>service]</a:t>
            </a:r>
            <a:endParaRPr sz="1100">
              <a:latin typeface="Aktiv Grotesk"/>
              <a:cs typeface="Aktiv Grotesk"/>
            </a:endParaRPr>
          </a:p>
          <a:p>
            <a:pPr marL="339090" indent="-144780">
              <a:lnSpc>
                <a:spcPct val="100000"/>
              </a:lnSpc>
              <a:spcBef>
                <a:spcPts val="380"/>
              </a:spcBef>
              <a:buChar char="•"/>
              <a:tabLst>
                <a:tab pos="339725" algn="l"/>
              </a:tabLst>
            </a:pP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Proven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techniques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E21B6F"/>
                </a:solidFill>
                <a:latin typeface="Aktiv Grotesk"/>
                <a:cs typeface="Aktiv Grotesk"/>
              </a:rPr>
              <a:t>[insert</a:t>
            </a:r>
            <a:r>
              <a:rPr sz="1100" spc="-10" dirty="0">
                <a:solidFill>
                  <a:srgbClr val="E21B6F"/>
                </a:solidFill>
                <a:latin typeface="Aktiv Grotesk"/>
                <a:cs typeface="Aktiv Grotesk"/>
              </a:rPr>
              <a:t> outcome]</a:t>
            </a:r>
            <a:endParaRPr sz="1100">
              <a:latin typeface="Aktiv Grotesk"/>
              <a:cs typeface="Aktiv Grotesk"/>
            </a:endParaRPr>
          </a:p>
          <a:p>
            <a:pPr marL="339090" indent="-144780">
              <a:lnSpc>
                <a:spcPct val="100000"/>
              </a:lnSpc>
              <a:spcBef>
                <a:spcPts val="380"/>
              </a:spcBef>
              <a:buChar char="•"/>
              <a:tabLst>
                <a:tab pos="339725" algn="l"/>
              </a:tabLst>
            </a:pP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What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 need to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know to </a:t>
            </a:r>
            <a:r>
              <a:rPr sz="1100" dirty="0">
                <a:solidFill>
                  <a:srgbClr val="E21B6F"/>
                </a:solidFill>
                <a:latin typeface="Aktiv Grotesk"/>
                <a:cs typeface="Aktiv Grotesk"/>
              </a:rPr>
              <a:t>[insert </a:t>
            </a:r>
            <a:r>
              <a:rPr sz="1100" spc="-10" dirty="0">
                <a:solidFill>
                  <a:srgbClr val="E21B6F"/>
                </a:solidFill>
                <a:latin typeface="Aktiv Grotesk"/>
                <a:cs typeface="Aktiv Grotesk"/>
              </a:rPr>
              <a:t>outcome]</a:t>
            </a:r>
            <a:endParaRPr sz="1100">
              <a:latin typeface="Aktiv Grotesk"/>
              <a:cs typeface="Aktiv Grotesk"/>
            </a:endParaRPr>
          </a:p>
          <a:p>
            <a:pPr marL="339090" indent="-144780">
              <a:lnSpc>
                <a:spcPct val="100000"/>
              </a:lnSpc>
              <a:spcBef>
                <a:spcPts val="375"/>
              </a:spcBef>
              <a:buChar char="•"/>
              <a:tabLst>
                <a:tab pos="339725" algn="l"/>
              </a:tabLst>
            </a:pP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5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ways to fix your </a:t>
            </a:r>
            <a:r>
              <a:rPr sz="1100" dirty="0">
                <a:solidFill>
                  <a:srgbClr val="E21B6F"/>
                </a:solidFill>
                <a:latin typeface="Aktiv Grotesk"/>
                <a:cs typeface="Aktiv Grotesk"/>
              </a:rPr>
              <a:t>[insert client pain point] 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problem</a:t>
            </a:r>
            <a:endParaRPr sz="1100">
              <a:latin typeface="Aktiv Grotesk"/>
              <a:cs typeface="Aktiv Grotesk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25"/>
              </a:lnSpc>
            </a:pPr>
            <a:fld id="{81D60167-4931-47E6-BA6A-407CBD079E47}" type="slidenum">
              <a:rPr spc="-25" dirty="0"/>
              <a:t>25</a:t>
            </a:fld>
            <a:endParaRPr spc="-25" dirty="0"/>
          </a:p>
        </p:txBody>
      </p:sp>
      <p:sp>
        <p:nvSpPr>
          <p:cNvPr id="13" name="object 13"/>
          <p:cNvSpPr txBox="1"/>
          <p:nvPr/>
        </p:nvSpPr>
        <p:spPr>
          <a:xfrm>
            <a:off x="704650" y="3981682"/>
            <a:ext cx="4507865" cy="1080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What</a:t>
            </a:r>
            <a:r>
              <a:rPr sz="1200" b="1" spc="-2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are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your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customers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curious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about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or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trying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learn?</a:t>
            </a:r>
            <a:endParaRPr sz="1200">
              <a:latin typeface="Aktiv Grotesk"/>
              <a:cs typeface="Aktiv Grotesk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650">
              <a:latin typeface="Aktiv Grotesk"/>
              <a:cs typeface="Aktiv Grotesk"/>
            </a:endParaRPr>
          </a:p>
          <a:p>
            <a:pPr marL="339090" indent="-144780">
              <a:lnSpc>
                <a:spcPct val="100000"/>
              </a:lnSpc>
              <a:spcBef>
                <a:spcPts val="5"/>
              </a:spcBef>
              <a:buChar char="•"/>
              <a:tabLst>
                <a:tab pos="339725" algn="l"/>
              </a:tabLst>
            </a:pP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Considerations</a:t>
            </a:r>
            <a:r>
              <a:rPr sz="1100" spc="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when</a:t>
            </a:r>
            <a:r>
              <a:rPr sz="1100" spc="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E21B6F"/>
                </a:solidFill>
                <a:latin typeface="Aktiv Grotesk"/>
                <a:cs typeface="Aktiv Grotesk"/>
              </a:rPr>
              <a:t>[insert</a:t>
            </a:r>
            <a:r>
              <a:rPr sz="1100" spc="5" dirty="0">
                <a:solidFill>
                  <a:srgbClr val="E21B6F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E21B6F"/>
                </a:solidFill>
                <a:latin typeface="Aktiv Grotesk"/>
                <a:cs typeface="Aktiv Grotesk"/>
              </a:rPr>
              <a:t>service]</a:t>
            </a:r>
            <a:r>
              <a:rPr sz="1100" spc="5" dirty="0">
                <a:solidFill>
                  <a:srgbClr val="E21B6F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for</a:t>
            </a:r>
            <a:r>
              <a:rPr sz="1100" spc="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</a:t>
            </a:r>
            <a:r>
              <a:rPr sz="1100" spc="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first</a:t>
            </a:r>
            <a:r>
              <a:rPr sz="1100" spc="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20" dirty="0">
                <a:solidFill>
                  <a:srgbClr val="080827"/>
                </a:solidFill>
                <a:latin typeface="Aktiv Grotesk"/>
                <a:cs typeface="Aktiv Grotesk"/>
              </a:rPr>
              <a:t>time</a:t>
            </a:r>
            <a:endParaRPr sz="1100">
              <a:latin typeface="Aktiv Grotesk"/>
              <a:cs typeface="Aktiv Grotesk"/>
            </a:endParaRPr>
          </a:p>
          <a:p>
            <a:pPr marL="339090" indent="-144780">
              <a:lnSpc>
                <a:spcPct val="100000"/>
              </a:lnSpc>
              <a:spcBef>
                <a:spcPts val="375"/>
              </a:spcBef>
              <a:buChar char="•"/>
              <a:tabLst>
                <a:tab pos="339725" algn="l"/>
              </a:tabLst>
            </a:pP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3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things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they should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have taught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in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E21B6F"/>
                </a:solidFill>
                <a:latin typeface="Aktiv Grotesk"/>
                <a:cs typeface="Aktiv Grotesk"/>
              </a:rPr>
              <a:t>[college]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about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E21B6F"/>
                </a:solidFill>
                <a:latin typeface="Aktiv Grotesk"/>
                <a:cs typeface="Aktiv Grotesk"/>
              </a:rPr>
              <a:t>[insert </a:t>
            </a:r>
            <a:r>
              <a:rPr sz="1100" spc="-10" dirty="0">
                <a:solidFill>
                  <a:srgbClr val="E21B6F"/>
                </a:solidFill>
                <a:latin typeface="Aktiv Grotesk"/>
                <a:cs typeface="Aktiv Grotesk"/>
              </a:rPr>
              <a:t>service]</a:t>
            </a:r>
            <a:endParaRPr sz="1100">
              <a:latin typeface="Aktiv Grotesk"/>
              <a:cs typeface="Aktiv Grotesk"/>
            </a:endParaRPr>
          </a:p>
          <a:p>
            <a:pPr marL="339090" indent="-144780">
              <a:lnSpc>
                <a:spcPct val="100000"/>
              </a:lnSpc>
              <a:spcBef>
                <a:spcPts val="380"/>
              </a:spcBef>
              <a:buChar char="•"/>
              <a:tabLst>
                <a:tab pos="339725" algn="l"/>
              </a:tabLst>
            </a:pP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How to deal with</a:t>
            </a:r>
            <a:r>
              <a:rPr sz="1100" spc="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E21B6F"/>
                </a:solidFill>
                <a:latin typeface="Aktiv Grotesk"/>
                <a:cs typeface="Aktiv Grotesk"/>
              </a:rPr>
              <a:t>[insert customer pain</a:t>
            </a:r>
            <a:r>
              <a:rPr sz="1100" spc="5" dirty="0">
                <a:solidFill>
                  <a:srgbClr val="E21B6F"/>
                </a:solidFill>
                <a:latin typeface="Aktiv Grotesk"/>
                <a:cs typeface="Aktiv Grotesk"/>
              </a:rPr>
              <a:t> </a:t>
            </a:r>
            <a:r>
              <a:rPr sz="1100" spc="-10" dirty="0">
                <a:solidFill>
                  <a:srgbClr val="E21B6F"/>
                </a:solidFill>
                <a:latin typeface="Aktiv Grotesk"/>
                <a:cs typeface="Aktiv Grotesk"/>
              </a:rPr>
              <a:t>point]</a:t>
            </a:r>
            <a:endParaRPr sz="1100">
              <a:latin typeface="Aktiv Grotesk"/>
              <a:cs typeface="Aktiv Grotesk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Attract</a:t>
            </a:r>
            <a:r>
              <a:rPr spc="-20" dirty="0"/>
              <a:t> </a:t>
            </a:r>
            <a:r>
              <a:rPr dirty="0"/>
              <a:t>More</a:t>
            </a:r>
            <a:r>
              <a:rPr spc="-15" dirty="0"/>
              <a:t> </a:t>
            </a:r>
            <a:r>
              <a:rPr dirty="0"/>
              <a:t>Customers</a:t>
            </a:r>
            <a:r>
              <a:rPr spc="-15" dirty="0"/>
              <a:t> </a:t>
            </a:r>
            <a:r>
              <a:rPr dirty="0"/>
              <a:t>to</a:t>
            </a:r>
            <a:r>
              <a:rPr spc="-20" dirty="0"/>
              <a:t> </a:t>
            </a:r>
            <a:r>
              <a:rPr dirty="0"/>
              <a:t>Your</a:t>
            </a:r>
            <a:r>
              <a:rPr spc="-10" dirty="0"/>
              <a:t> Business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75">
              <a:lnSpc>
                <a:spcPct val="100000"/>
              </a:lnSpc>
              <a:spcBef>
                <a:spcPts val="100"/>
              </a:spcBef>
            </a:pPr>
            <a:r>
              <a:rPr dirty="0"/>
              <a:t>Marketing</a:t>
            </a:r>
            <a:r>
              <a:rPr spc="-20" dirty="0"/>
              <a:t> </a:t>
            </a:r>
            <a:r>
              <a:rPr spc="-10" dirty="0"/>
              <a:t>Strategy</a:t>
            </a:r>
          </a:p>
        </p:txBody>
      </p:sp>
      <p:sp>
        <p:nvSpPr>
          <p:cNvPr id="3" name="object 3"/>
          <p:cNvSpPr/>
          <p:nvPr/>
        </p:nvSpPr>
        <p:spPr>
          <a:xfrm>
            <a:off x="466199" y="1368004"/>
            <a:ext cx="6645909" cy="8867140"/>
          </a:xfrm>
          <a:custGeom>
            <a:avLst/>
            <a:gdLst/>
            <a:ahLst/>
            <a:cxnLst/>
            <a:rect l="l" t="t" r="r" b="b"/>
            <a:pathLst>
              <a:path w="6645909" h="8867140">
                <a:moveTo>
                  <a:pt x="152400" y="0"/>
                </a:move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400"/>
                </a:lnTo>
                <a:lnTo>
                  <a:pt x="0" y="8714397"/>
                </a:lnTo>
                <a:lnTo>
                  <a:pt x="7769" y="8762570"/>
                </a:lnTo>
                <a:lnTo>
                  <a:pt x="29405" y="8804405"/>
                </a:lnTo>
                <a:lnTo>
                  <a:pt x="62396" y="8837394"/>
                </a:lnTo>
                <a:lnTo>
                  <a:pt x="104231" y="8859028"/>
                </a:lnTo>
                <a:lnTo>
                  <a:pt x="152400" y="8866797"/>
                </a:lnTo>
                <a:lnTo>
                  <a:pt x="6493205" y="8866797"/>
                </a:lnTo>
                <a:lnTo>
                  <a:pt x="6541373" y="8859028"/>
                </a:lnTo>
                <a:lnTo>
                  <a:pt x="6583208" y="8837394"/>
                </a:lnTo>
                <a:lnTo>
                  <a:pt x="6616199" y="8804405"/>
                </a:lnTo>
                <a:lnTo>
                  <a:pt x="6637835" y="8762570"/>
                </a:lnTo>
                <a:lnTo>
                  <a:pt x="6645605" y="8714397"/>
                </a:lnTo>
                <a:lnTo>
                  <a:pt x="6645605" y="152400"/>
                </a:lnTo>
                <a:lnTo>
                  <a:pt x="6637835" y="104231"/>
                </a:lnTo>
                <a:lnTo>
                  <a:pt x="6616199" y="62396"/>
                </a:lnTo>
                <a:lnTo>
                  <a:pt x="6583208" y="29405"/>
                </a:lnTo>
                <a:lnTo>
                  <a:pt x="6541373" y="7769"/>
                </a:lnTo>
                <a:lnTo>
                  <a:pt x="6493205" y="0"/>
                </a:lnTo>
                <a:lnTo>
                  <a:pt x="152400" y="0"/>
                </a:lnTo>
                <a:close/>
              </a:path>
            </a:pathLst>
          </a:custGeom>
          <a:ln w="12700">
            <a:solidFill>
              <a:srgbClr val="EC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17624" y="1538087"/>
            <a:ext cx="610743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9100"/>
              </a:lnSpc>
              <a:spcBef>
                <a:spcPts val="100"/>
              </a:spcBef>
            </a:pP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Here,</a:t>
            </a:r>
            <a:r>
              <a:rPr sz="1100" spc="-2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should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list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every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single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online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platform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on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which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plan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have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presence,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along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with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an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explanation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of how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each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channel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fits into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your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wider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approach. Be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specific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as 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possible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here.</a:t>
            </a:r>
            <a:r>
              <a:rPr sz="1100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Don’t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just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write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“relevant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audience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forums”,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for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instance;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actually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state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which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ones.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Don’t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just</a:t>
            </a:r>
            <a:r>
              <a:rPr sz="1100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mention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Instagram;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say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that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you’re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going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leverage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posting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and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IGTV.</a:t>
            </a:r>
            <a:endParaRPr sz="1100">
              <a:latin typeface="Aktiv Grotesk"/>
              <a:cs typeface="Aktiv Grotesk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25"/>
              </a:lnSpc>
            </a:pPr>
            <a:fld id="{81D60167-4931-47E6-BA6A-407CBD079E47}" type="slidenum">
              <a:rPr spc="-25" dirty="0"/>
              <a:t>26</a:t>
            </a:fld>
            <a:endParaRPr spc="-25" dirty="0"/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719999" y="2519997"/>
          <a:ext cx="6104890" cy="66484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97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077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2460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ktiv Grotesk"/>
                          <a:cs typeface="Aktiv Grotesk"/>
                        </a:rPr>
                        <a:t>Strategy</a:t>
                      </a:r>
                      <a:r>
                        <a:rPr sz="1400" b="1" spc="-60" dirty="0">
                          <a:solidFill>
                            <a:srgbClr val="FFFFFF"/>
                          </a:solidFill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400" b="1" spc="-50" dirty="0">
                          <a:solidFill>
                            <a:srgbClr val="FFFFFF"/>
                          </a:solidFill>
                          <a:latin typeface="Aktiv Grotesk"/>
                          <a:cs typeface="Aktiv Grotesk"/>
                        </a:rPr>
                        <a:t>1</a:t>
                      </a:r>
                      <a:endParaRPr sz="1400">
                        <a:latin typeface="Aktiv Grotesk"/>
                        <a:cs typeface="Aktiv Grotesk"/>
                      </a:endParaRPr>
                    </a:p>
                  </a:txBody>
                  <a:tcPr marL="0" marR="0" marT="4445" marB="0">
                    <a:solidFill>
                      <a:srgbClr val="E21B6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74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</a:pPr>
                      <a:r>
                        <a:rPr sz="1200" spc="-10" dirty="0">
                          <a:latin typeface="Aktiv Grotesk"/>
                          <a:cs typeface="Aktiv Grotesk"/>
                        </a:rPr>
                        <a:t>Product/Service</a:t>
                      </a:r>
                      <a:endParaRPr sz="1200">
                        <a:latin typeface="Aktiv Grotesk"/>
                        <a:cs typeface="Aktiv Grotesk"/>
                      </a:endParaRPr>
                    </a:p>
                  </a:txBody>
                  <a:tcPr marL="0" marR="0" marT="0" marB="0">
                    <a:lnR w="12700">
                      <a:solidFill>
                        <a:srgbClr val="D9D4D4"/>
                      </a:solidFill>
                      <a:prstDash val="solid"/>
                    </a:lnR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50165" marR="119380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ktiv Grotesk"/>
                          <a:cs typeface="Aktiv Grotesk"/>
                        </a:rPr>
                        <a:t>[Describe</a:t>
                      </a:r>
                      <a:r>
                        <a:rPr sz="1200" spc="-1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the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products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or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services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you </a:t>
                      </a:r>
                      <a:r>
                        <a:rPr sz="1200" spc="-20" dirty="0">
                          <a:latin typeface="Aktiv Grotesk"/>
                          <a:cs typeface="Aktiv Grotesk"/>
                        </a:rPr>
                        <a:t>sell</a:t>
                      </a:r>
                      <a:r>
                        <a:rPr sz="1200" spc="50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to</a:t>
                      </a:r>
                      <a:r>
                        <a:rPr sz="1200" spc="-2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this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target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market.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How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will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this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product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solve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the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challenges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described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by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your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buyer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persona.</a:t>
                      </a:r>
                      <a:r>
                        <a:rPr sz="1200" spc="-2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What</a:t>
                      </a:r>
                      <a:r>
                        <a:rPr sz="1200" spc="-1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makes</a:t>
                      </a:r>
                      <a:r>
                        <a:rPr sz="1200" spc="-1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your</a:t>
                      </a:r>
                      <a:r>
                        <a:rPr sz="1200" spc="-1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product</a:t>
                      </a:r>
                      <a:r>
                        <a:rPr sz="1200" spc="-1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better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than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your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competitors?]</a:t>
                      </a:r>
                      <a:endParaRPr sz="1200">
                        <a:latin typeface="Aktiv Grotesk"/>
                        <a:cs typeface="Aktiv Grotesk"/>
                      </a:endParaRPr>
                    </a:p>
                  </a:txBody>
                  <a:tcPr marL="0" marR="0" marT="0" marB="0">
                    <a:lnL w="12700">
                      <a:solidFill>
                        <a:srgbClr val="D9D4D4"/>
                      </a:solidFill>
                      <a:prstDash val="solid"/>
                    </a:lnL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17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</a:pPr>
                      <a:r>
                        <a:rPr sz="1200" spc="-10" dirty="0">
                          <a:latin typeface="Aktiv Grotesk"/>
                          <a:cs typeface="Aktiv Grotesk"/>
                        </a:rPr>
                        <a:t>Price</a:t>
                      </a:r>
                      <a:endParaRPr sz="1200">
                        <a:latin typeface="Aktiv Grotesk"/>
                        <a:cs typeface="Aktiv Grotesk"/>
                      </a:endParaRPr>
                    </a:p>
                  </a:txBody>
                  <a:tcPr marL="0" marR="0" marT="0" marB="0">
                    <a:lnR w="12700">
                      <a:solidFill>
                        <a:srgbClr val="D9D4D4"/>
                      </a:solidFill>
                      <a:prstDash val="solid"/>
                    </a:lnR>
                    <a:lnT w="12700">
                      <a:solidFill>
                        <a:srgbClr val="D9D4D4"/>
                      </a:solidFill>
                      <a:prstDash val="solid"/>
                    </a:lnT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50165" marR="162560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ktiv Grotesk"/>
                          <a:cs typeface="Aktiv Grotesk"/>
                        </a:rPr>
                        <a:t>[How</a:t>
                      </a:r>
                      <a:r>
                        <a:rPr sz="1200" spc="-1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much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are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you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selling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this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product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spc="-25" dirty="0">
                          <a:latin typeface="Aktiv Grotesk"/>
                          <a:cs typeface="Aktiv Grotesk"/>
                        </a:rPr>
                        <a:t>or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service for? Is this a realistic budget. Are</a:t>
                      </a:r>
                      <a:r>
                        <a:rPr sz="1200" spc="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spc="-25" dirty="0">
                          <a:latin typeface="Aktiv Grotesk"/>
                          <a:cs typeface="Aktiv Grotesk"/>
                        </a:rPr>
                        <a:t>you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planning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on running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any 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discounts]</a:t>
                      </a:r>
                      <a:endParaRPr sz="1200">
                        <a:latin typeface="Aktiv Grotesk"/>
                        <a:cs typeface="Aktiv Grotesk"/>
                      </a:endParaRPr>
                    </a:p>
                  </a:txBody>
                  <a:tcPr marL="0" marR="0" marT="0" marB="0">
                    <a:lnL w="12700">
                      <a:solidFill>
                        <a:srgbClr val="D9D4D4"/>
                      </a:solidFill>
                      <a:prstDash val="solid"/>
                    </a:lnL>
                    <a:lnT w="12700">
                      <a:solidFill>
                        <a:srgbClr val="D9D4D4"/>
                      </a:solidFill>
                      <a:prstDash val="solid"/>
                    </a:lnT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17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</a:pPr>
                      <a:r>
                        <a:rPr sz="1200" spc="-10" dirty="0">
                          <a:latin typeface="Aktiv Grotesk"/>
                          <a:cs typeface="Aktiv Grotesk"/>
                        </a:rPr>
                        <a:t>Promotion</a:t>
                      </a:r>
                      <a:endParaRPr sz="1200">
                        <a:latin typeface="Aktiv Grotesk"/>
                        <a:cs typeface="Aktiv Grotesk"/>
                      </a:endParaRPr>
                    </a:p>
                  </a:txBody>
                  <a:tcPr marL="0" marR="0" marT="0" marB="0">
                    <a:lnR w="12700">
                      <a:solidFill>
                        <a:srgbClr val="D9D4D4"/>
                      </a:solidFill>
                      <a:prstDash val="solid"/>
                    </a:lnR>
                    <a:lnT w="12700">
                      <a:solidFill>
                        <a:srgbClr val="D9D4D4"/>
                      </a:solidFill>
                      <a:prstDash val="solid"/>
                    </a:lnT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50165" marR="200660" algn="just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ktiv Grotesk"/>
                          <a:cs typeface="Aktiv Grotesk"/>
                        </a:rPr>
                        <a:t>[How</a:t>
                      </a:r>
                      <a:r>
                        <a:rPr sz="1200" spc="-1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you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are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going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to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promote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this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product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or</a:t>
                      </a:r>
                      <a:r>
                        <a:rPr sz="1200" spc="-3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service.</a:t>
                      </a:r>
                      <a:r>
                        <a:rPr sz="1200" spc="-1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Affiliate</a:t>
                      </a:r>
                      <a:r>
                        <a:rPr sz="1200" spc="-2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marketing,</a:t>
                      </a:r>
                      <a:r>
                        <a:rPr sz="1200" spc="-1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LinkedIn</a:t>
                      </a:r>
                      <a:r>
                        <a:rPr sz="1200" spc="-1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spc="-20" dirty="0">
                          <a:latin typeface="Aktiv Grotesk"/>
                          <a:cs typeface="Aktiv Grotesk"/>
                        </a:rPr>
                        <a:t>Lead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Generation,</a:t>
                      </a:r>
                      <a:r>
                        <a:rPr sz="1200" spc="-2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PPC,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Email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Marketing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spc="-20" dirty="0">
                          <a:latin typeface="Aktiv Grotesk"/>
                          <a:cs typeface="Aktiv Grotesk"/>
                        </a:rPr>
                        <a:t>etc]</a:t>
                      </a:r>
                      <a:endParaRPr sz="1200">
                        <a:latin typeface="Aktiv Grotesk"/>
                        <a:cs typeface="Aktiv Grotesk"/>
                      </a:endParaRPr>
                    </a:p>
                  </a:txBody>
                  <a:tcPr marL="0" marR="0" marT="0" marB="0">
                    <a:lnL w="12700">
                      <a:solidFill>
                        <a:srgbClr val="D9D4D4"/>
                      </a:solidFill>
                      <a:prstDash val="solid"/>
                    </a:lnL>
                    <a:lnT w="12700">
                      <a:solidFill>
                        <a:srgbClr val="D9D4D4"/>
                      </a:solidFill>
                      <a:prstDash val="solid"/>
                    </a:lnT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17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</a:pPr>
                      <a:r>
                        <a:rPr sz="1200" spc="-10" dirty="0">
                          <a:latin typeface="Aktiv Grotesk"/>
                          <a:cs typeface="Aktiv Grotesk"/>
                        </a:rPr>
                        <a:t>People</a:t>
                      </a:r>
                      <a:endParaRPr sz="1200">
                        <a:latin typeface="Aktiv Grotesk"/>
                        <a:cs typeface="Aktiv Grotesk"/>
                      </a:endParaRPr>
                    </a:p>
                  </a:txBody>
                  <a:tcPr marL="0" marR="0" marT="0" marB="0">
                    <a:lnR w="12700">
                      <a:solidFill>
                        <a:srgbClr val="D9D4D4"/>
                      </a:solidFill>
                      <a:prstDash val="solid"/>
                    </a:lnR>
                    <a:lnT w="12700">
                      <a:solidFill>
                        <a:srgbClr val="D9D4D4"/>
                      </a:solidFill>
                      <a:prstDash val="solid"/>
                    </a:lnT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50165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ktiv Grotesk"/>
                          <a:cs typeface="Aktiv Grotesk"/>
                        </a:rPr>
                        <a:t>[Who will</a:t>
                      </a:r>
                      <a:r>
                        <a:rPr sz="1200" spc="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do</a:t>
                      </a:r>
                      <a:r>
                        <a:rPr sz="1200" spc="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this</a:t>
                      </a:r>
                      <a:r>
                        <a:rPr sz="1200" spc="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work?]</a:t>
                      </a:r>
                      <a:endParaRPr sz="1200">
                        <a:latin typeface="Aktiv Grotesk"/>
                        <a:cs typeface="Aktiv Grotesk"/>
                      </a:endParaRPr>
                    </a:p>
                  </a:txBody>
                  <a:tcPr marL="0" marR="0" marT="0" marB="0">
                    <a:lnL w="12700">
                      <a:solidFill>
                        <a:srgbClr val="D9D4D4"/>
                      </a:solidFill>
                      <a:prstDash val="solid"/>
                    </a:lnL>
                    <a:lnT w="12700">
                      <a:solidFill>
                        <a:srgbClr val="D9D4D4"/>
                      </a:solidFill>
                      <a:prstDash val="solid"/>
                    </a:lnT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417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</a:pPr>
                      <a:r>
                        <a:rPr sz="1200" spc="-10" dirty="0">
                          <a:latin typeface="Aktiv Grotesk"/>
                          <a:cs typeface="Aktiv Grotesk"/>
                        </a:rPr>
                        <a:t>Process</a:t>
                      </a:r>
                      <a:endParaRPr sz="1200">
                        <a:latin typeface="Aktiv Grotesk"/>
                        <a:cs typeface="Aktiv Grotesk"/>
                      </a:endParaRPr>
                    </a:p>
                  </a:txBody>
                  <a:tcPr marL="0" marR="0" marT="0" marB="0">
                    <a:lnR w="12700">
                      <a:solidFill>
                        <a:srgbClr val="D9D4D4"/>
                      </a:solidFill>
                      <a:prstDash val="solid"/>
                    </a:lnR>
                    <a:lnT w="12700">
                      <a:solidFill>
                        <a:srgbClr val="D9D4D4"/>
                      </a:solidFill>
                      <a:prstDash val="solid"/>
                    </a:lnT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50165" marR="74930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ktiv Grotesk"/>
                          <a:cs typeface="Aktiv Grotesk"/>
                        </a:rPr>
                        <a:t>[How</a:t>
                      </a:r>
                      <a:r>
                        <a:rPr sz="1200" spc="-2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will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the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product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be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delivered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to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spc="-20" dirty="0">
                          <a:latin typeface="Aktiv Grotesk"/>
                          <a:cs typeface="Aktiv Grotesk"/>
                        </a:rPr>
                        <a:t>your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customer?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Is</a:t>
                      </a:r>
                      <a:r>
                        <a:rPr sz="1200" spc="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it</a:t>
                      </a:r>
                      <a:r>
                        <a:rPr sz="1200" spc="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an</a:t>
                      </a:r>
                      <a:r>
                        <a:rPr sz="1200" spc="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ongoing</a:t>
                      </a:r>
                      <a:r>
                        <a:rPr sz="1200" spc="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service?</a:t>
                      </a:r>
                      <a:r>
                        <a:rPr sz="1200" spc="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How</a:t>
                      </a:r>
                      <a:r>
                        <a:rPr sz="1200" spc="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spc="-20" dirty="0">
                          <a:latin typeface="Aktiv Grotesk"/>
                          <a:cs typeface="Aktiv Grotesk"/>
                        </a:rPr>
                        <a:t>will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you</a:t>
                      </a:r>
                      <a:r>
                        <a:rPr sz="1200" spc="-1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support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their success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with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your 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product?]</a:t>
                      </a:r>
                      <a:endParaRPr sz="1200">
                        <a:latin typeface="Aktiv Grotesk"/>
                        <a:cs typeface="Aktiv Grotesk"/>
                      </a:endParaRPr>
                    </a:p>
                  </a:txBody>
                  <a:tcPr marL="0" marR="0" marT="0" marB="0">
                    <a:lnL w="12700">
                      <a:solidFill>
                        <a:srgbClr val="D9D4D4"/>
                      </a:solidFill>
                      <a:prstDash val="solid"/>
                    </a:lnL>
                    <a:lnT w="12700">
                      <a:solidFill>
                        <a:srgbClr val="D9D4D4"/>
                      </a:solidFill>
                      <a:prstDash val="solid"/>
                    </a:lnT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417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</a:pPr>
                      <a:r>
                        <a:rPr sz="1200" spc="-10" dirty="0">
                          <a:latin typeface="Aktiv Grotesk"/>
                          <a:cs typeface="Aktiv Grotesk"/>
                        </a:rPr>
                        <a:t>Process</a:t>
                      </a:r>
                      <a:endParaRPr sz="1200">
                        <a:latin typeface="Aktiv Grotesk"/>
                        <a:cs typeface="Aktiv Grotesk"/>
                      </a:endParaRPr>
                    </a:p>
                  </a:txBody>
                  <a:tcPr marL="0" marR="0" marT="0" marB="0">
                    <a:lnR w="12700">
                      <a:solidFill>
                        <a:srgbClr val="D9D4D4"/>
                      </a:solidFill>
                      <a:prstDash val="solid"/>
                    </a:lnR>
                    <a:lnT w="12700">
                      <a:solidFill>
                        <a:srgbClr val="D9D4D4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50165" marR="194310" algn="just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ktiv Grotesk"/>
                          <a:cs typeface="Aktiv Grotesk"/>
                        </a:rPr>
                        <a:t>[Where</a:t>
                      </a:r>
                      <a:r>
                        <a:rPr sz="1200" spc="-2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is</a:t>
                      </a:r>
                      <a:r>
                        <a:rPr sz="1200" spc="-1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your</a:t>
                      </a:r>
                      <a:r>
                        <a:rPr sz="1200" spc="-1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product</a:t>
                      </a:r>
                      <a:r>
                        <a:rPr sz="1200" spc="-1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displayed?</a:t>
                      </a:r>
                      <a:r>
                        <a:rPr sz="1200" spc="-1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If</a:t>
                      </a:r>
                      <a:r>
                        <a:rPr sz="1200" spc="-1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you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spc="-20" dirty="0">
                          <a:latin typeface="Aktiv Grotesk"/>
                          <a:cs typeface="Aktiv Grotesk"/>
                        </a:rPr>
                        <a:t>sell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an</a:t>
                      </a:r>
                      <a:r>
                        <a:rPr sz="1200" spc="-2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intangible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product,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how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would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customers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produce</a:t>
                      </a:r>
                      <a:r>
                        <a:rPr sz="1200" spc="-1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visible</a:t>
                      </a:r>
                      <a:r>
                        <a:rPr sz="1200" spc="-1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evidence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of</a:t>
                      </a:r>
                      <a:r>
                        <a:rPr sz="1200" spc="-1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your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business?]</a:t>
                      </a:r>
                      <a:endParaRPr sz="1200">
                        <a:latin typeface="Aktiv Grotesk"/>
                        <a:cs typeface="Aktiv Grotesk"/>
                      </a:endParaRPr>
                    </a:p>
                  </a:txBody>
                  <a:tcPr marL="0" marR="0" marT="0" marB="0">
                    <a:lnL w="12700">
                      <a:solidFill>
                        <a:srgbClr val="D9D4D4"/>
                      </a:solidFill>
                      <a:prstDash val="solid"/>
                    </a:lnL>
                    <a:lnT w="12700">
                      <a:solidFill>
                        <a:srgbClr val="D9D4D4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Marketing</a:t>
            </a:r>
            <a:r>
              <a:rPr spc="-20" dirty="0"/>
              <a:t> </a:t>
            </a:r>
            <a:r>
              <a:rPr spc="-10" dirty="0"/>
              <a:t>Strategy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05975" y="1538087"/>
            <a:ext cx="608901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9100"/>
              </a:lnSpc>
              <a:spcBef>
                <a:spcPts val="100"/>
              </a:spcBef>
            </a:pP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Here</a:t>
            </a:r>
            <a:r>
              <a:rPr sz="1100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should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list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exact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measurements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and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KPIs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that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you’re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going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use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judge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25" dirty="0">
                <a:solidFill>
                  <a:srgbClr val="080827"/>
                </a:solidFill>
                <a:latin typeface="Aktiv Grotesk"/>
                <a:cs typeface="Aktiv Grotesk"/>
              </a:rPr>
              <a:t>the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effectiveness</a:t>
            </a:r>
            <a:r>
              <a:rPr sz="1100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of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your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tactics.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Break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them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down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by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each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platform,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and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ensure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that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they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align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20" dirty="0">
                <a:solidFill>
                  <a:srgbClr val="080827"/>
                </a:solidFill>
                <a:latin typeface="Aktiv Grotesk"/>
                <a:cs typeface="Aktiv Grotesk"/>
              </a:rPr>
              <a:t>with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your</a:t>
            </a:r>
            <a:r>
              <a:rPr sz="1100" spc="-2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marketing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goals.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For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example,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if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simply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want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raise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brand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awareness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on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Facebook,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then</a:t>
            </a:r>
            <a:r>
              <a:rPr sz="1100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state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that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will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use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likes,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shares,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and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new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followers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judge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success.</a:t>
            </a:r>
            <a:endParaRPr sz="1100">
              <a:latin typeface="Aktiv Grotesk"/>
              <a:cs typeface="Aktiv Grotesk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719999" y="2602166"/>
          <a:ext cx="6107430" cy="51479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358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58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58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7995">
                <a:tc>
                  <a:txBody>
                    <a:bodyPr/>
                    <a:lstStyle/>
                    <a:p>
                      <a:pPr marL="143510">
                        <a:lnSpc>
                          <a:spcPct val="100000"/>
                        </a:lnSpc>
                        <a:spcBef>
                          <a:spcPts val="945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ktiv Grotesk"/>
                          <a:cs typeface="Aktiv Grotesk"/>
                        </a:rPr>
                        <a:t>Platform</a:t>
                      </a:r>
                      <a:endParaRPr sz="1400">
                        <a:latin typeface="Aktiv Grotesk"/>
                        <a:cs typeface="Aktiv Grotesk"/>
                      </a:endParaRPr>
                    </a:p>
                  </a:txBody>
                  <a:tcPr marL="0" marR="0" marT="120015" marB="0">
                    <a:lnR w="12700">
                      <a:solidFill>
                        <a:srgbClr val="D9D4D4"/>
                      </a:solidFill>
                      <a:prstDash val="solid"/>
                    </a:lnR>
                    <a:solidFill>
                      <a:srgbClr val="E21B6F"/>
                    </a:solidFill>
                  </a:tcPr>
                </a:tc>
                <a:tc>
                  <a:txBody>
                    <a:bodyPr/>
                    <a:lstStyle/>
                    <a:p>
                      <a:pPr marL="143510">
                        <a:lnSpc>
                          <a:spcPct val="100000"/>
                        </a:lnSpc>
                        <a:spcBef>
                          <a:spcPts val="945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ktiv Grotesk"/>
                          <a:cs typeface="Aktiv Grotesk"/>
                        </a:rPr>
                        <a:t>Expected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Aktiv Grotesk"/>
                          <a:cs typeface="Aktiv Grotesk"/>
                        </a:rPr>
                        <a:t>KPI</a:t>
                      </a:r>
                      <a:endParaRPr sz="1400">
                        <a:latin typeface="Aktiv Grotesk"/>
                        <a:cs typeface="Aktiv Grotesk"/>
                      </a:endParaRPr>
                    </a:p>
                  </a:txBody>
                  <a:tcPr marL="0" marR="0" marT="120015" marB="0">
                    <a:lnL w="12700">
                      <a:solidFill>
                        <a:srgbClr val="D9D4D4"/>
                      </a:solidFill>
                      <a:prstDash val="solid"/>
                    </a:lnL>
                    <a:lnR w="12700">
                      <a:solidFill>
                        <a:srgbClr val="D9D4D4"/>
                      </a:solidFill>
                      <a:prstDash val="solid"/>
                    </a:lnR>
                    <a:solidFill>
                      <a:srgbClr val="E21B6F"/>
                    </a:solidFill>
                  </a:tcPr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945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ktiv Grotesk"/>
                          <a:cs typeface="Aktiv Grotesk"/>
                        </a:rPr>
                        <a:t>Actual</a:t>
                      </a:r>
                      <a:r>
                        <a:rPr sz="1400" b="1" spc="-45" dirty="0">
                          <a:solidFill>
                            <a:srgbClr val="FFFFFF"/>
                          </a:solidFill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Aktiv Grotesk"/>
                          <a:cs typeface="Aktiv Grotesk"/>
                        </a:rPr>
                        <a:t>KPI</a:t>
                      </a:r>
                      <a:endParaRPr sz="1400">
                        <a:latin typeface="Aktiv Grotesk"/>
                        <a:cs typeface="Aktiv Grotesk"/>
                      </a:endParaRPr>
                    </a:p>
                  </a:txBody>
                  <a:tcPr marL="0" marR="0" marT="120015" marB="0">
                    <a:lnL w="12700">
                      <a:solidFill>
                        <a:srgbClr val="D9D4D4"/>
                      </a:solidFill>
                      <a:prstDash val="solid"/>
                    </a:lnL>
                    <a:solidFill>
                      <a:srgbClr val="E21B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7995">
                <a:tc>
                  <a:txBody>
                    <a:bodyPr/>
                    <a:lstStyle/>
                    <a:p>
                      <a:pPr marL="143510"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r>
                        <a:rPr sz="1200" dirty="0">
                          <a:latin typeface="Aktiv Grotesk"/>
                          <a:cs typeface="Aktiv Grotesk"/>
                        </a:rPr>
                        <a:t>[Platform</a:t>
                      </a:r>
                      <a:r>
                        <a:rPr sz="1200" spc="1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spc="-20" dirty="0">
                          <a:latin typeface="Aktiv Grotesk"/>
                          <a:cs typeface="Aktiv Grotesk"/>
                        </a:rPr>
                        <a:t>name]</a:t>
                      </a:r>
                      <a:endParaRPr sz="1200">
                        <a:latin typeface="Aktiv Grotesk"/>
                        <a:cs typeface="Aktiv Grotesk"/>
                      </a:endParaRPr>
                    </a:p>
                  </a:txBody>
                  <a:tcPr marL="0" marR="0" marT="136525" marB="0">
                    <a:lnR w="12700">
                      <a:solidFill>
                        <a:srgbClr val="D9D4D4"/>
                      </a:solidFill>
                      <a:prstDash val="solid"/>
                    </a:lnR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D9D4D4"/>
                      </a:solidFill>
                      <a:prstDash val="solid"/>
                    </a:lnL>
                    <a:lnR w="12700">
                      <a:solidFill>
                        <a:srgbClr val="D9D4D4"/>
                      </a:solidFill>
                      <a:prstDash val="solid"/>
                    </a:lnR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D9D4D4"/>
                      </a:solidFill>
                      <a:prstDash val="solid"/>
                    </a:lnL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79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D9D4D4"/>
                      </a:solidFill>
                      <a:prstDash val="solid"/>
                    </a:lnR>
                    <a:lnT w="12700">
                      <a:solidFill>
                        <a:srgbClr val="D9D4D4"/>
                      </a:solidFill>
                      <a:prstDash val="solid"/>
                    </a:lnT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D9D4D4"/>
                      </a:solidFill>
                      <a:prstDash val="solid"/>
                    </a:lnL>
                    <a:lnR w="12700">
                      <a:solidFill>
                        <a:srgbClr val="D9D4D4"/>
                      </a:solidFill>
                      <a:prstDash val="solid"/>
                    </a:lnR>
                    <a:lnT w="12700">
                      <a:solidFill>
                        <a:srgbClr val="D9D4D4"/>
                      </a:solidFill>
                      <a:prstDash val="solid"/>
                    </a:lnT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D9D4D4"/>
                      </a:solidFill>
                      <a:prstDash val="solid"/>
                    </a:lnL>
                    <a:lnT w="12700">
                      <a:solidFill>
                        <a:srgbClr val="D9D4D4"/>
                      </a:solidFill>
                      <a:prstDash val="solid"/>
                    </a:lnT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79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D9D4D4"/>
                      </a:solidFill>
                      <a:prstDash val="solid"/>
                    </a:lnR>
                    <a:lnT w="12700">
                      <a:solidFill>
                        <a:srgbClr val="D9D4D4"/>
                      </a:solidFill>
                      <a:prstDash val="solid"/>
                    </a:lnT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D9D4D4"/>
                      </a:solidFill>
                      <a:prstDash val="solid"/>
                    </a:lnL>
                    <a:lnR w="12700">
                      <a:solidFill>
                        <a:srgbClr val="D9D4D4"/>
                      </a:solidFill>
                      <a:prstDash val="solid"/>
                    </a:lnR>
                    <a:lnT w="12700">
                      <a:solidFill>
                        <a:srgbClr val="D9D4D4"/>
                      </a:solidFill>
                      <a:prstDash val="solid"/>
                    </a:lnT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D9D4D4"/>
                      </a:solidFill>
                      <a:prstDash val="solid"/>
                    </a:lnL>
                    <a:lnT w="12700">
                      <a:solidFill>
                        <a:srgbClr val="D9D4D4"/>
                      </a:solidFill>
                      <a:prstDash val="solid"/>
                    </a:lnT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79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D9D4D4"/>
                      </a:solidFill>
                      <a:prstDash val="solid"/>
                    </a:lnR>
                    <a:lnT w="12700">
                      <a:solidFill>
                        <a:srgbClr val="D9D4D4"/>
                      </a:solidFill>
                      <a:prstDash val="solid"/>
                    </a:lnT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D9D4D4"/>
                      </a:solidFill>
                      <a:prstDash val="solid"/>
                    </a:lnL>
                    <a:lnR w="12700">
                      <a:solidFill>
                        <a:srgbClr val="D9D4D4"/>
                      </a:solidFill>
                      <a:prstDash val="solid"/>
                    </a:lnR>
                    <a:lnT w="12700">
                      <a:solidFill>
                        <a:srgbClr val="D9D4D4"/>
                      </a:solidFill>
                      <a:prstDash val="solid"/>
                    </a:lnT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D9D4D4"/>
                      </a:solidFill>
                      <a:prstDash val="solid"/>
                    </a:lnL>
                    <a:lnT w="12700">
                      <a:solidFill>
                        <a:srgbClr val="D9D4D4"/>
                      </a:solidFill>
                      <a:prstDash val="solid"/>
                    </a:lnT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79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D9D4D4"/>
                      </a:solidFill>
                      <a:prstDash val="solid"/>
                    </a:lnR>
                    <a:lnT w="12700">
                      <a:solidFill>
                        <a:srgbClr val="D9D4D4"/>
                      </a:solidFill>
                      <a:prstDash val="solid"/>
                    </a:lnT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D9D4D4"/>
                      </a:solidFill>
                      <a:prstDash val="solid"/>
                    </a:lnL>
                    <a:lnR w="12700">
                      <a:solidFill>
                        <a:srgbClr val="D9D4D4"/>
                      </a:solidFill>
                      <a:prstDash val="solid"/>
                    </a:lnR>
                    <a:lnT w="12700">
                      <a:solidFill>
                        <a:srgbClr val="D9D4D4"/>
                      </a:solidFill>
                      <a:prstDash val="solid"/>
                    </a:lnT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D9D4D4"/>
                      </a:solidFill>
                      <a:prstDash val="solid"/>
                    </a:lnL>
                    <a:lnT w="12700">
                      <a:solidFill>
                        <a:srgbClr val="D9D4D4"/>
                      </a:solidFill>
                      <a:prstDash val="solid"/>
                    </a:lnT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79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D9D4D4"/>
                      </a:solidFill>
                      <a:prstDash val="solid"/>
                    </a:lnR>
                    <a:lnT w="12700">
                      <a:solidFill>
                        <a:srgbClr val="D9D4D4"/>
                      </a:solidFill>
                      <a:prstDash val="solid"/>
                    </a:lnT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D9D4D4"/>
                      </a:solidFill>
                      <a:prstDash val="solid"/>
                    </a:lnL>
                    <a:lnR w="12700">
                      <a:solidFill>
                        <a:srgbClr val="D9D4D4"/>
                      </a:solidFill>
                      <a:prstDash val="solid"/>
                    </a:lnR>
                    <a:lnT w="12700">
                      <a:solidFill>
                        <a:srgbClr val="D9D4D4"/>
                      </a:solidFill>
                      <a:prstDash val="solid"/>
                    </a:lnT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D9D4D4"/>
                      </a:solidFill>
                      <a:prstDash val="solid"/>
                    </a:lnL>
                    <a:lnT w="12700">
                      <a:solidFill>
                        <a:srgbClr val="D9D4D4"/>
                      </a:solidFill>
                      <a:prstDash val="solid"/>
                    </a:lnT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79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D9D4D4"/>
                      </a:solidFill>
                      <a:prstDash val="solid"/>
                    </a:lnR>
                    <a:lnT w="12700">
                      <a:solidFill>
                        <a:srgbClr val="D9D4D4"/>
                      </a:solidFill>
                      <a:prstDash val="solid"/>
                    </a:lnT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D9D4D4"/>
                      </a:solidFill>
                      <a:prstDash val="solid"/>
                    </a:lnL>
                    <a:lnR w="12700">
                      <a:solidFill>
                        <a:srgbClr val="D9D4D4"/>
                      </a:solidFill>
                      <a:prstDash val="solid"/>
                    </a:lnR>
                    <a:lnT w="12700">
                      <a:solidFill>
                        <a:srgbClr val="D9D4D4"/>
                      </a:solidFill>
                      <a:prstDash val="solid"/>
                    </a:lnT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D9D4D4"/>
                      </a:solidFill>
                      <a:prstDash val="solid"/>
                    </a:lnL>
                    <a:lnT w="12700">
                      <a:solidFill>
                        <a:srgbClr val="D9D4D4"/>
                      </a:solidFill>
                      <a:prstDash val="solid"/>
                    </a:lnT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79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D9D4D4"/>
                      </a:solidFill>
                      <a:prstDash val="solid"/>
                    </a:lnR>
                    <a:lnT w="12700">
                      <a:solidFill>
                        <a:srgbClr val="D9D4D4"/>
                      </a:solidFill>
                      <a:prstDash val="solid"/>
                    </a:lnT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D9D4D4"/>
                      </a:solidFill>
                      <a:prstDash val="solid"/>
                    </a:lnL>
                    <a:lnR w="12700">
                      <a:solidFill>
                        <a:srgbClr val="D9D4D4"/>
                      </a:solidFill>
                      <a:prstDash val="solid"/>
                    </a:lnR>
                    <a:lnT w="12700">
                      <a:solidFill>
                        <a:srgbClr val="D9D4D4"/>
                      </a:solidFill>
                      <a:prstDash val="solid"/>
                    </a:lnT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D9D4D4"/>
                      </a:solidFill>
                      <a:prstDash val="solid"/>
                    </a:lnL>
                    <a:lnT w="12700">
                      <a:solidFill>
                        <a:srgbClr val="D9D4D4"/>
                      </a:solidFill>
                      <a:prstDash val="solid"/>
                    </a:lnT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79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D9D4D4"/>
                      </a:solidFill>
                      <a:prstDash val="solid"/>
                    </a:lnR>
                    <a:lnT w="12700">
                      <a:solidFill>
                        <a:srgbClr val="D9D4D4"/>
                      </a:solidFill>
                      <a:prstDash val="solid"/>
                    </a:lnT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D9D4D4"/>
                      </a:solidFill>
                      <a:prstDash val="solid"/>
                    </a:lnL>
                    <a:lnR w="12700">
                      <a:solidFill>
                        <a:srgbClr val="D9D4D4"/>
                      </a:solidFill>
                      <a:prstDash val="solid"/>
                    </a:lnR>
                    <a:lnT w="12700">
                      <a:solidFill>
                        <a:srgbClr val="D9D4D4"/>
                      </a:solidFill>
                      <a:prstDash val="solid"/>
                    </a:lnT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D9D4D4"/>
                      </a:solidFill>
                      <a:prstDash val="solid"/>
                    </a:lnL>
                    <a:lnT w="12700">
                      <a:solidFill>
                        <a:srgbClr val="D9D4D4"/>
                      </a:solidFill>
                      <a:prstDash val="solid"/>
                    </a:lnT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679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D9D4D4"/>
                      </a:solidFill>
                      <a:prstDash val="solid"/>
                    </a:lnR>
                    <a:lnT w="12700">
                      <a:solidFill>
                        <a:srgbClr val="D9D4D4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D9D4D4"/>
                      </a:solidFill>
                      <a:prstDash val="solid"/>
                    </a:lnL>
                    <a:lnR w="12700">
                      <a:solidFill>
                        <a:srgbClr val="D9D4D4"/>
                      </a:solidFill>
                      <a:prstDash val="solid"/>
                    </a:lnR>
                    <a:lnT w="12700">
                      <a:solidFill>
                        <a:srgbClr val="D9D4D4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D9D4D4"/>
                      </a:solidFill>
                      <a:prstDash val="solid"/>
                    </a:lnL>
                    <a:lnT w="12700">
                      <a:solidFill>
                        <a:srgbClr val="D9D4D4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pSp>
        <p:nvGrpSpPr>
          <p:cNvPr id="5" name="object 5"/>
          <p:cNvGrpSpPr/>
          <p:nvPr/>
        </p:nvGrpSpPr>
        <p:grpSpPr>
          <a:xfrm>
            <a:off x="2111994" y="8064002"/>
            <a:ext cx="5448300" cy="1908175"/>
            <a:chOff x="2111994" y="8064002"/>
            <a:chExt cx="5448300" cy="1908175"/>
          </a:xfrm>
        </p:grpSpPr>
        <p:sp>
          <p:nvSpPr>
            <p:cNvPr id="6" name="object 6"/>
            <p:cNvSpPr/>
            <p:nvPr/>
          </p:nvSpPr>
          <p:spPr>
            <a:xfrm>
              <a:off x="2111984" y="8064004"/>
              <a:ext cx="5448300" cy="1908175"/>
            </a:xfrm>
            <a:custGeom>
              <a:avLst/>
              <a:gdLst/>
              <a:ahLst/>
              <a:cxnLst/>
              <a:rect l="l" t="t" r="r" b="b"/>
              <a:pathLst>
                <a:path w="5448300" h="1908175">
                  <a:moveTo>
                    <a:pt x="5448008" y="0"/>
                  </a:moveTo>
                  <a:lnTo>
                    <a:pt x="756005" y="0"/>
                  </a:lnTo>
                  <a:lnTo>
                    <a:pt x="708202" y="1485"/>
                  </a:lnTo>
                  <a:lnTo>
                    <a:pt x="661174" y="5892"/>
                  </a:lnTo>
                  <a:lnTo>
                    <a:pt x="615035" y="13119"/>
                  </a:lnTo>
                  <a:lnTo>
                    <a:pt x="569861" y="23088"/>
                  </a:lnTo>
                  <a:lnTo>
                    <a:pt x="525741" y="35712"/>
                  </a:lnTo>
                  <a:lnTo>
                    <a:pt x="482765" y="50888"/>
                  </a:lnTo>
                  <a:lnTo>
                    <a:pt x="441032" y="68541"/>
                  </a:lnTo>
                  <a:lnTo>
                    <a:pt x="400608" y="88582"/>
                  </a:lnTo>
                  <a:lnTo>
                    <a:pt x="361594" y="110909"/>
                  </a:lnTo>
                  <a:lnTo>
                    <a:pt x="324091" y="135458"/>
                  </a:lnTo>
                  <a:lnTo>
                    <a:pt x="288163" y="162115"/>
                  </a:lnTo>
                  <a:lnTo>
                    <a:pt x="253923" y="190804"/>
                  </a:lnTo>
                  <a:lnTo>
                    <a:pt x="221437" y="221424"/>
                  </a:lnTo>
                  <a:lnTo>
                    <a:pt x="190804" y="253911"/>
                  </a:lnTo>
                  <a:lnTo>
                    <a:pt x="162115" y="288163"/>
                  </a:lnTo>
                  <a:lnTo>
                    <a:pt x="135458" y="324078"/>
                  </a:lnTo>
                  <a:lnTo>
                    <a:pt x="110921" y="361594"/>
                  </a:lnTo>
                  <a:lnTo>
                    <a:pt x="88582" y="400596"/>
                  </a:lnTo>
                  <a:lnTo>
                    <a:pt x="68541" y="441020"/>
                  </a:lnTo>
                  <a:lnTo>
                    <a:pt x="50888" y="482765"/>
                  </a:lnTo>
                  <a:lnTo>
                    <a:pt x="35712" y="525729"/>
                  </a:lnTo>
                  <a:lnTo>
                    <a:pt x="23088" y="569849"/>
                  </a:lnTo>
                  <a:lnTo>
                    <a:pt x="13119" y="615022"/>
                  </a:lnTo>
                  <a:lnTo>
                    <a:pt x="5892" y="661162"/>
                  </a:lnTo>
                  <a:lnTo>
                    <a:pt x="1485" y="708190"/>
                  </a:lnTo>
                  <a:lnTo>
                    <a:pt x="0" y="755992"/>
                  </a:lnTo>
                  <a:lnTo>
                    <a:pt x="0" y="1151991"/>
                  </a:lnTo>
                  <a:lnTo>
                    <a:pt x="1485" y="1199807"/>
                  </a:lnTo>
                  <a:lnTo>
                    <a:pt x="5892" y="1246822"/>
                  </a:lnTo>
                  <a:lnTo>
                    <a:pt x="13119" y="1292961"/>
                  </a:lnTo>
                  <a:lnTo>
                    <a:pt x="23088" y="1338148"/>
                  </a:lnTo>
                  <a:lnTo>
                    <a:pt x="35712" y="1382255"/>
                  </a:lnTo>
                  <a:lnTo>
                    <a:pt x="50888" y="1425232"/>
                  </a:lnTo>
                  <a:lnTo>
                    <a:pt x="68541" y="1466977"/>
                  </a:lnTo>
                  <a:lnTo>
                    <a:pt x="88582" y="1507401"/>
                  </a:lnTo>
                  <a:lnTo>
                    <a:pt x="110921" y="1546402"/>
                  </a:lnTo>
                  <a:lnTo>
                    <a:pt x="135458" y="1583918"/>
                  </a:lnTo>
                  <a:lnTo>
                    <a:pt x="162115" y="1619834"/>
                  </a:lnTo>
                  <a:lnTo>
                    <a:pt x="190804" y="1654086"/>
                  </a:lnTo>
                  <a:lnTo>
                    <a:pt x="221437" y="1686572"/>
                  </a:lnTo>
                  <a:lnTo>
                    <a:pt x="253923" y="1717205"/>
                  </a:lnTo>
                  <a:lnTo>
                    <a:pt x="288163" y="1745894"/>
                  </a:lnTo>
                  <a:lnTo>
                    <a:pt x="324091" y="1772551"/>
                  </a:lnTo>
                  <a:lnTo>
                    <a:pt x="361594" y="1797088"/>
                  </a:lnTo>
                  <a:lnTo>
                    <a:pt x="400608" y="1819427"/>
                  </a:lnTo>
                  <a:lnTo>
                    <a:pt x="441032" y="1839455"/>
                  </a:lnTo>
                  <a:lnTo>
                    <a:pt x="482765" y="1857108"/>
                  </a:lnTo>
                  <a:lnTo>
                    <a:pt x="525741" y="1872297"/>
                  </a:lnTo>
                  <a:lnTo>
                    <a:pt x="569861" y="1884908"/>
                  </a:lnTo>
                  <a:lnTo>
                    <a:pt x="615035" y="1894878"/>
                  </a:lnTo>
                  <a:lnTo>
                    <a:pt x="661174" y="1902104"/>
                  </a:lnTo>
                  <a:lnTo>
                    <a:pt x="708202" y="1906511"/>
                  </a:lnTo>
                  <a:lnTo>
                    <a:pt x="756005" y="1907997"/>
                  </a:lnTo>
                  <a:lnTo>
                    <a:pt x="5448008" y="1907997"/>
                  </a:lnTo>
                  <a:lnTo>
                    <a:pt x="5448008" y="0"/>
                  </a:lnTo>
                  <a:close/>
                </a:path>
              </a:pathLst>
            </a:custGeom>
            <a:solidFill>
              <a:srgbClr val="0808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25023" y="9235516"/>
              <a:ext cx="207632" cy="8077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537993" y="8373059"/>
              <a:ext cx="788670" cy="1033780"/>
            </a:xfrm>
            <a:custGeom>
              <a:avLst/>
              <a:gdLst/>
              <a:ahLst/>
              <a:cxnLst/>
              <a:rect l="l" t="t" r="r" b="b"/>
              <a:pathLst>
                <a:path w="788670" h="1033779">
                  <a:moveTo>
                    <a:pt x="97510" y="487159"/>
                  </a:moveTo>
                  <a:lnTo>
                    <a:pt x="90678" y="461645"/>
                  </a:lnTo>
                  <a:lnTo>
                    <a:pt x="0" y="485940"/>
                  </a:lnTo>
                  <a:lnTo>
                    <a:pt x="6845" y="511454"/>
                  </a:lnTo>
                  <a:lnTo>
                    <a:pt x="97510" y="487159"/>
                  </a:lnTo>
                  <a:close/>
                </a:path>
                <a:path w="788670" h="1033779">
                  <a:moveTo>
                    <a:pt x="97510" y="300913"/>
                  </a:moveTo>
                  <a:lnTo>
                    <a:pt x="6845" y="276618"/>
                  </a:lnTo>
                  <a:lnTo>
                    <a:pt x="0" y="302120"/>
                  </a:lnTo>
                  <a:lnTo>
                    <a:pt x="90678" y="326415"/>
                  </a:lnTo>
                  <a:lnTo>
                    <a:pt x="97510" y="300913"/>
                  </a:lnTo>
                  <a:close/>
                </a:path>
                <a:path w="788670" h="1033779">
                  <a:moveTo>
                    <a:pt x="183807" y="165125"/>
                  </a:moveTo>
                  <a:lnTo>
                    <a:pt x="117436" y="98742"/>
                  </a:lnTo>
                  <a:lnTo>
                    <a:pt x="98767" y="117424"/>
                  </a:lnTo>
                  <a:lnTo>
                    <a:pt x="165138" y="183794"/>
                  </a:lnTo>
                  <a:lnTo>
                    <a:pt x="183807" y="165125"/>
                  </a:lnTo>
                  <a:close/>
                </a:path>
                <a:path w="788670" h="1033779">
                  <a:moveTo>
                    <a:pt x="326428" y="90678"/>
                  </a:moveTo>
                  <a:lnTo>
                    <a:pt x="302133" y="0"/>
                  </a:lnTo>
                  <a:lnTo>
                    <a:pt x="276618" y="6832"/>
                  </a:lnTo>
                  <a:lnTo>
                    <a:pt x="300913" y="97510"/>
                  </a:lnTo>
                  <a:lnTo>
                    <a:pt x="326428" y="90678"/>
                  </a:lnTo>
                  <a:close/>
                </a:path>
                <a:path w="788670" h="1033779">
                  <a:moveTo>
                    <a:pt x="345262" y="412864"/>
                  </a:moveTo>
                  <a:lnTo>
                    <a:pt x="341934" y="396468"/>
                  </a:lnTo>
                  <a:lnTo>
                    <a:pt x="332879" y="383044"/>
                  </a:lnTo>
                  <a:lnTo>
                    <a:pt x="319468" y="374002"/>
                  </a:lnTo>
                  <a:lnTo>
                    <a:pt x="303060" y="370674"/>
                  </a:lnTo>
                  <a:lnTo>
                    <a:pt x="286639" y="374002"/>
                  </a:lnTo>
                  <a:lnTo>
                    <a:pt x="273227" y="383044"/>
                  </a:lnTo>
                  <a:lnTo>
                    <a:pt x="264172" y="396468"/>
                  </a:lnTo>
                  <a:lnTo>
                    <a:pt x="260858" y="412864"/>
                  </a:lnTo>
                  <a:lnTo>
                    <a:pt x="264172" y="429272"/>
                  </a:lnTo>
                  <a:lnTo>
                    <a:pt x="273227" y="442683"/>
                  </a:lnTo>
                  <a:lnTo>
                    <a:pt x="286639" y="451739"/>
                  </a:lnTo>
                  <a:lnTo>
                    <a:pt x="303060" y="455053"/>
                  </a:lnTo>
                  <a:lnTo>
                    <a:pt x="345262" y="455053"/>
                  </a:lnTo>
                  <a:lnTo>
                    <a:pt x="345262" y="412864"/>
                  </a:lnTo>
                  <a:close/>
                </a:path>
                <a:path w="788670" h="1033779">
                  <a:moveTo>
                    <a:pt x="418807" y="472668"/>
                  </a:moveTo>
                  <a:lnTo>
                    <a:pt x="362851" y="472668"/>
                  </a:lnTo>
                  <a:lnTo>
                    <a:pt x="362851" y="732116"/>
                  </a:lnTo>
                  <a:lnTo>
                    <a:pt x="418807" y="732116"/>
                  </a:lnTo>
                  <a:lnTo>
                    <a:pt x="418807" y="472668"/>
                  </a:lnTo>
                  <a:close/>
                </a:path>
                <a:path w="788670" h="1033779">
                  <a:moveTo>
                    <a:pt x="494652" y="808596"/>
                  </a:moveTo>
                  <a:lnTo>
                    <a:pt x="287020" y="808596"/>
                  </a:lnTo>
                  <a:lnTo>
                    <a:pt x="287020" y="840371"/>
                  </a:lnTo>
                  <a:lnTo>
                    <a:pt x="494652" y="840371"/>
                  </a:lnTo>
                  <a:lnTo>
                    <a:pt x="494652" y="808596"/>
                  </a:lnTo>
                  <a:close/>
                </a:path>
                <a:path w="788670" h="1033779">
                  <a:moveTo>
                    <a:pt x="494652" y="753389"/>
                  </a:moveTo>
                  <a:lnTo>
                    <a:pt x="287020" y="753389"/>
                  </a:lnTo>
                  <a:lnTo>
                    <a:pt x="287020" y="785164"/>
                  </a:lnTo>
                  <a:lnTo>
                    <a:pt x="494652" y="785164"/>
                  </a:lnTo>
                  <a:lnTo>
                    <a:pt x="494652" y="753389"/>
                  </a:lnTo>
                  <a:close/>
                </a:path>
                <a:path w="788670" h="1033779">
                  <a:moveTo>
                    <a:pt x="511454" y="6832"/>
                  </a:moveTo>
                  <a:lnTo>
                    <a:pt x="485952" y="0"/>
                  </a:lnTo>
                  <a:lnTo>
                    <a:pt x="461645" y="90678"/>
                  </a:lnTo>
                  <a:lnTo>
                    <a:pt x="487159" y="97510"/>
                  </a:lnTo>
                  <a:lnTo>
                    <a:pt x="511454" y="6832"/>
                  </a:lnTo>
                  <a:close/>
                </a:path>
                <a:path w="788670" h="1033779">
                  <a:moveTo>
                    <a:pt x="520814" y="412864"/>
                  </a:moveTo>
                  <a:lnTo>
                    <a:pt x="517486" y="396468"/>
                  </a:lnTo>
                  <a:lnTo>
                    <a:pt x="508444" y="383044"/>
                  </a:lnTo>
                  <a:lnTo>
                    <a:pt x="495020" y="374002"/>
                  </a:lnTo>
                  <a:lnTo>
                    <a:pt x="478624" y="370674"/>
                  </a:lnTo>
                  <a:lnTo>
                    <a:pt x="462203" y="374002"/>
                  </a:lnTo>
                  <a:lnTo>
                    <a:pt x="448792" y="383044"/>
                  </a:lnTo>
                  <a:lnTo>
                    <a:pt x="439737" y="396468"/>
                  </a:lnTo>
                  <a:lnTo>
                    <a:pt x="436422" y="412864"/>
                  </a:lnTo>
                  <a:lnTo>
                    <a:pt x="436422" y="455053"/>
                  </a:lnTo>
                  <a:lnTo>
                    <a:pt x="478624" y="455053"/>
                  </a:lnTo>
                  <a:lnTo>
                    <a:pt x="495020" y="451739"/>
                  </a:lnTo>
                  <a:lnTo>
                    <a:pt x="508431" y="442683"/>
                  </a:lnTo>
                  <a:lnTo>
                    <a:pt x="517486" y="429272"/>
                  </a:lnTo>
                  <a:lnTo>
                    <a:pt x="520814" y="412864"/>
                  </a:lnTo>
                  <a:close/>
                </a:path>
                <a:path w="788670" h="1033779">
                  <a:moveTo>
                    <a:pt x="640613" y="1001572"/>
                  </a:moveTo>
                  <a:lnTo>
                    <a:pt x="141046" y="1001572"/>
                  </a:lnTo>
                  <a:lnTo>
                    <a:pt x="141046" y="1033348"/>
                  </a:lnTo>
                  <a:lnTo>
                    <a:pt x="640613" y="1033348"/>
                  </a:lnTo>
                  <a:lnTo>
                    <a:pt x="640613" y="1001572"/>
                  </a:lnTo>
                  <a:close/>
                </a:path>
                <a:path w="788670" h="1033779">
                  <a:moveTo>
                    <a:pt x="640613" y="391490"/>
                  </a:moveTo>
                  <a:lnTo>
                    <a:pt x="637222" y="353072"/>
                  </a:lnTo>
                  <a:lnTo>
                    <a:pt x="636562" y="345567"/>
                  </a:lnTo>
                  <a:lnTo>
                    <a:pt x="624903" y="302399"/>
                  </a:lnTo>
                  <a:lnTo>
                    <a:pt x="606361" y="262750"/>
                  </a:lnTo>
                  <a:lnTo>
                    <a:pt x="581647" y="227342"/>
                  </a:lnTo>
                  <a:lnTo>
                    <a:pt x="551484" y="196938"/>
                  </a:lnTo>
                  <a:lnTo>
                    <a:pt x="516597" y="172288"/>
                  </a:lnTo>
                  <a:lnTo>
                    <a:pt x="477710" y="154127"/>
                  </a:lnTo>
                  <a:lnTo>
                    <a:pt x="435546" y="143217"/>
                  </a:lnTo>
                  <a:lnTo>
                    <a:pt x="390829" y="140284"/>
                  </a:lnTo>
                  <a:lnTo>
                    <a:pt x="346100" y="143217"/>
                  </a:lnTo>
                  <a:lnTo>
                    <a:pt x="303936" y="154139"/>
                  </a:lnTo>
                  <a:lnTo>
                    <a:pt x="265049" y="172300"/>
                  </a:lnTo>
                  <a:lnTo>
                    <a:pt x="230174" y="196951"/>
                  </a:lnTo>
                  <a:lnTo>
                    <a:pt x="200012" y="227355"/>
                  </a:lnTo>
                  <a:lnTo>
                    <a:pt x="175298" y="262750"/>
                  </a:lnTo>
                  <a:lnTo>
                    <a:pt x="156756" y="302412"/>
                  </a:lnTo>
                  <a:lnTo>
                    <a:pt x="145097" y="345579"/>
                  </a:lnTo>
                  <a:lnTo>
                    <a:pt x="141058" y="391490"/>
                  </a:lnTo>
                  <a:lnTo>
                    <a:pt x="146456" y="444423"/>
                  </a:lnTo>
                  <a:lnTo>
                    <a:pt x="161925" y="493471"/>
                  </a:lnTo>
                  <a:lnTo>
                    <a:pt x="186321" y="537489"/>
                  </a:lnTo>
                  <a:lnTo>
                    <a:pt x="246888" y="608507"/>
                  </a:lnTo>
                  <a:lnTo>
                    <a:pt x="268465" y="646658"/>
                  </a:lnTo>
                  <a:lnTo>
                    <a:pt x="282194" y="688340"/>
                  </a:lnTo>
                  <a:lnTo>
                    <a:pt x="287020" y="732116"/>
                  </a:lnTo>
                  <a:lnTo>
                    <a:pt x="345249" y="732116"/>
                  </a:lnTo>
                  <a:lnTo>
                    <a:pt x="345249" y="472668"/>
                  </a:lnTo>
                  <a:lnTo>
                    <a:pt x="303060" y="472668"/>
                  </a:lnTo>
                  <a:lnTo>
                    <a:pt x="279793" y="467969"/>
                  </a:lnTo>
                  <a:lnTo>
                    <a:pt x="260781" y="455129"/>
                  </a:lnTo>
                  <a:lnTo>
                    <a:pt x="247954" y="436118"/>
                  </a:lnTo>
                  <a:lnTo>
                    <a:pt x="243255" y="412864"/>
                  </a:lnTo>
                  <a:lnTo>
                    <a:pt x="247967" y="389623"/>
                  </a:lnTo>
                  <a:lnTo>
                    <a:pt x="260794" y="370611"/>
                  </a:lnTo>
                  <a:lnTo>
                    <a:pt x="279806" y="357784"/>
                  </a:lnTo>
                  <a:lnTo>
                    <a:pt x="303060" y="353072"/>
                  </a:lnTo>
                  <a:lnTo>
                    <a:pt x="326301" y="357784"/>
                  </a:lnTo>
                  <a:lnTo>
                    <a:pt x="345300" y="370611"/>
                  </a:lnTo>
                  <a:lnTo>
                    <a:pt x="358140" y="389623"/>
                  </a:lnTo>
                  <a:lnTo>
                    <a:pt x="362851" y="412864"/>
                  </a:lnTo>
                  <a:lnTo>
                    <a:pt x="362851" y="455066"/>
                  </a:lnTo>
                  <a:lnTo>
                    <a:pt x="418820" y="455066"/>
                  </a:lnTo>
                  <a:lnTo>
                    <a:pt x="418820" y="412864"/>
                  </a:lnTo>
                  <a:lnTo>
                    <a:pt x="423519" y="389623"/>
                  </a:lnTo>
                  <a:lnTo>
                    <a:pt x="436346" y="370611"/>
                  </a:lnTo>
                  <a:lnTo>
                    <a:pt x="455358" y="357784"/>
                  </a:lnTo>
                  <a:lnTo>
                    <a:pt x="478624" y="353072"/>
                  </a:lnTo>
                  <a:lnTo>
                    <a:pt x="501865" y="357784"/>
                  </a:lnTo>
                  <a:lnTo>
                    <a:pt x="520865" y="370611"/>
                  </a:lnTo>
                  <a:lnTo>
                    <a:pt x="533704" y="389623"/>
                  </a:lnTo>
                  <a:lnTo>
                    <a:pt x="538416" y="412864"/>
                  </a:lnTo>
                  <a:lnTo>
                    <a:pt x="533704" y="436118"/>
                  </a:lnTo>
                  <a:lnTo>
                    <a:pt x="520877" y="455129"/>
                  </a:lnTo>
                  <a:lnTo>
                    <a:pt x="501865" y="467969"/>
                  </a:lnTo>
                  <a:lnTo>
                    <a:pt x="478624" y="472668"/>
                  </a:lnTo>
                  <a:lnTo>
                    <a:pt x="436422" y="472668"/>
                  </a:lnTo>
                  <a:lnTo>
                    <a:pt x="436422" y="732116"/>
                  </a:lnTo>
                  <a:lnTo>
                    <a:pt x="494652" y="732116"/>
                  </a:lnTo>
                  <a:lnTo>
                    <a:pt x="499465" y="688340"/>
                  </a:lnTo>
                  <a:lnTo>
                    <a:pt x="513194" y="646658"/>
                  </a:lnTo>
                  <a:lnTo>
                    <a:pt x="534771" y="608507"/>
                  </a:lnTo>
                  <a:lnTo>
                    <a:pt x="595337" y="537489"/>
                  </a:lnTo>
                  <a:lnTo>
                    <a:pt x="619734" y="493471"/>
                  </a:lnTo>
                  <a:lnTo>
                    <a:pt x="635203" y="444423"/>
                  </a:lnTo>
                  <a:lnTo>
                    <a:pt x="640613" y="391490"/>
                  </a:lnTo>
                  <a:close/>
                </a:path>
                <a:path w="788670" h="1033779">
                  <a:moveTo>
                    <a:pt x="689317" y="117424"/>
                  </a:moveTo>
                  <a:lnTo>
                    <a:pt x="670648" y="98742"/>
                  </a:lnTo>
                  <a:lnTo>
                    <a:pt x="604266" y="165125"/>
                  </a:lnTo>
                  <a:lnTo>
                    <a:pt x="622935" y="183794"/>
                  </a:lnTo>
                  <a:lnTo>
                    <a:pt x="689317" y="117424"/>
                  </a:lnTo>
                  <a:close/>
                </a:path>
                <a:path w="788670" h="1033779">
                  <a:moveTo>
                    <a:pt x="788060" y="485940"/>
                  </a:moveTo>
                  <a:lnTo>
                    <a:pt x="697395" y="461645"/>
                  </a:lnTo>
                  <a:lnTo>
                    <a:pt x="690562" y="487159"/>
                  </a:lnTo>
                  <a:lnTo>
                    <a:pt x="781227" y="511454"/>
                  </a:lnTo>
                  <a:lnTo>
                    <a:pt x="788060" y="485940"/>
                  </a:lnTo>
                  <a:close/>
                </a:path>
                <a:path w="788670" h="1033779">
                  <a:moveTo>
                    <a:pt x="788060" y="302120"/>
                  </a:moveTo>
                  <a:lnTo>
                    <a:pt x="781227" y="276618"/>
                  </a:lnTo>
                  <a:lnTo>
                    <a:pt x="690562" y="300913"/>
                  </a:lnTo>
                  <a:lnTo>
                    <a:pt x="697395" y="326415"/>
                  </a:lnTo>
                  <a:lnTo>
                    <a:pt x="788060" y="3021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2655912" y="8728061"/>
            <a:ext cx="4450715" cy="956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78535" marR="508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If</a:t>
            </a:r>
            <a:r>
              <a:rPr sz="1100" b="1" spc="-1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you</a:t>
            </a:r>
            <a:r>
              <a:rPr sz="1100" b="1" spc="-1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need</a:t>
            </a:r>
            <a:r>
              <a:rPr sz="1100" b="1" spc="-1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help</a:t>
            </a:r>
            <a:r>
              <a:rPr sz="1100" b="1" spc="-10" dirty="0">
                <a:solidFill>
                  <a:srgbClr val="FFFFFF"/>
                </a:solidFill>
                <a:latin typeface="Aktiv Grotesk"/>
                <a:cs typeface="Aktiv Grotesk"/>
              </a:rPr>
              <a:t> developing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your</a:t>
            </a:r>
            <a:r>
              <a:rPr sz="1100" b="1" spc="-1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marketing</a:t>
            </a:r>
            <a:r>
              <a:rPr sz="1100" b="1" spc="-10" dirty="0">
                <a:solidFill>
                  <a:srgbClr val="FFFFFF"/>
                </a:solidFill>
                <a:latin typeface="Aktiv Grotesk"/>
                <a:cs typeface="Aktiv Grotesk"/>
              </a:rPr>
              <a:t> strategy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get</a:t>
            </a:r>
            <a:r>
              <a:rPr sz="1100" b="1" spc="-1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in</a:t>
            </a:r>
            <a:r>
              <a:rPr sz="1100" b="1" spc="-1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touch</a:t>
            </a:r>
            <a:r>
              <a:rPr sz="1100" b="1" spc="-1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today</a:t>
            </a:r>
            <a:r>
              <a:rPr sz="1100" b="1" spc="-1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to</a:t>
            </a:r>
            <a:r>
              <a:rPr sz="1100" b="1" spc="-1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discuss</a:t>
            </a:r>
            <a:r>
              <a:rPr sz="1100" b="1" spc="-1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how</a:t>
            </a:r>
            <a:r>
              <a:rPr sz="1100" b="1" spc="-1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we</a:t>
            </a:r>
            <a:r>
              <a:rPr sz="1100" b="1" spc="-1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can</a:t>
            </a:r>
            <a:r>
              <a:rPr sz="1100" b="1" spc="-1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work</a:t>
            </a:r>
            <a:r>
              <a:rPr sz="1100" b="1" spc="-1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spc="-20" dirty="0">
                <a:solidFill>
                  <a:srgbClr val="FFFFFF"/>
                </a:solidFill>
                <a:latin typeface="Aktiv Grotesk"/>
                <a:cs typeface="Aktiv Grotesk"/>
              </a:rPr>
              <a:t>with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you</a:t>
            </a:r>
            <a:r>
              <a:rPr sz="1100" b="1" spc="-3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to</a:t>
            </a:r>
            <a:r>
              <a:rPr sz="1100" b="1" spc="-2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create</a:t>
            </a:r>
            <a:r>
              <a:rPr sz="1100" b="1" spc="-2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a</a:t>
            </a:r>
            <a:r>
              <a:rPr sz="1100" b="1" spc="-2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killer</a:t>
            </a:r>
            <a:r>
              <a:rPr sz="1100" b="1" spc="-2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marketing</a:t>
            </a:r>
            <a:r>
              <a:rPr sz="1100" b="1" spc="-2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Aktiv Grotesk"/>
                <a:cs typeface="Aktiv Grotesk"/>
              </a:rPr>
              <a:t>strategy</a:t>
            </a:r>
            <a:endParaRPr sz="1100">
              <a:latin typeface="Aktiv Grotesk"/>
              <a:cs typeface="Aktiv Grotesk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200">
              <a:latin typeface="Aktiv Grotesk"/>
              <a:cs typeface="Aktiv Grotesk"/>
            </a:endParaRPr>
          </a:p>
          <a:p>
            <a:pPr marL="12700">
              <a:lnSpc>
                <a:spcPct val="100000"/>
              </a:lnSpc>
            </a:pPr>
            <a:r>
              <a:rPr sz="1500" b="1" dirty="0">
                <a:solidFill>
                  <a:srgbClr val="FFFFFF"/>
                </a:solidFill>
                <a:latin typeface="Antonio"/>
                <a:cs typeface="Antonio"/>
              </a:rPr>
              <a:t>PRO </a:t>
            </a:r>
            <a:r>
              <a:rPr sz="1500" b="1" spc="-25" dirty="0">
                <a:solidFill>
                  <a:srgbClr val="FFFFFF"/>
                </a:solidFill>
                <a:latin typeface="Antonio"/>
                <a:cs typeface="Antonio"/>
              </a:rPr>
              <a:t>TIP</a:t>
            </a:r>
            <a:endParaRPr sz="1500">
              <a:latin typeface="Antonio"/>
              <a:cs typeface="Antonio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25"/>
              </a:lnSpc>
            </a:pPr>
            <a:fld id="{81D60167-4931-47E6-BA6A-407CBD079E47}" type="slidenum">
              <a:rPr spc="-25" dirty="0"/>
              <a:t>27</a:t>
            </a:fld>
            <a:endParaRPr spc="-25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75">
              <a:lnSpc>
                <a:spcPct val="100000"/>
              </a:lnSpc>
              <a:spcBef>
                <a:spcPts val="100"/>
              </a:spcBef>
            </a:pPr>
            <a:r>
              <a:rPr dirty="0"/>
              <a:t>Capture</a:t>
            </a:r>
            <a:r>
              <a:rPr spc="-30" dirty="0"/>
              <a:t> </a:t>
            </a:r>
            <a:r>
              <a:rPr dirty="0"/>
              <a:t>Lead’s</a:t>
            </a:r>
            <a:r>
              <a:rPr spc="-20" dirty="0"/>
              <a:t> </a:t>
            </a:r>
            <a:r>
              <a:rPr dirty="0"/>
              <a:t>Information</a:t>
            </a:r>
            <a:r>
              <a:rPr spc="-20" dirty="0"/>
              <a:t> </a:t>
            </a:r>
            <a:r>
              <a:rPr dirty="0"/>
              <a:t>to</a:t>
            </a:r>
            <a:r>
              <a:rPr spc="-20" dirty="0"/>
              <a:t> </a:t>
            </a:r>
            <a:r>
              <a:rPr dirty="0"/>
              <a:t>Follow</a:t>
            </a:r>
            <a:r>
              <a:rPr spc="-15" dirty="0"/>
              <a:t> </a:t>
            </a:r>
            <a:r>
              <a:rPr spc="-25" dirty="0"/>
              <a:t>Up</a:t>
            </a:r>
          </a:p>
        </p:txBody>
      </p:sp>
      <p:sp>
        <p:nvSpPr>
          <p:cNvPr id="3" name="object 3"/>
          <p:cNvSpPr/>
          <p:nvPr/>
        </p:nvSpPr>
        <p:spPr>
          <a:xfrm>
            <a:off x="466199" y="1368004"/>
            <a:ext cx="6645909" cy="8867140"/>
          </a:xfrm>
          <a:custGeom>
            <a:avLst/>
            <a:gdLst/>
            <a:ahLst/>
            <a:cxnLst/>
            <a:rect l="l" t="t" r="r" b="b"/>
            <a:pathLst>
              <a:path w="6645909" h="8867140">
                <a:moveTo>
                  <a:pt x="152400" y="0"/>
                </a:move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400"/>
                </a:lnTo>
                <a:lnTo>
                  <a:pt x="0" y="8714397"/>
                </a:lnTo>
                <a:lnTo>
                  <a:pt x="7769" y="8762570"/>
                </a:lnTo>
                <a:lnTo>
                  <a:pt x="29405" y="8804405"/>
                </a:lnTo>
                <a:lnTo>
                  <a:pt x="62396" y="8837394"/>
                </a:lnTo>
                <a:lnTo>
                  <a:pt x="104231" y="8859028"/>
                </a:lnTo>
                <a:lnTo>
                  <a:pt x="152400" y="8866797"/>
                </a:lnTo>
                <a:lnTo>
                  <a:pt x="6493205" y="8866797"/>
                </a:lnTo>
                <a:lnTo>
                  <a:pt x="6541373" y="8859028"/>
                </a:lnTo>
                <a:lnTo>
                  <a:pt x="6583208" y="8837394"/>
                </a:lnTo>
                <a:lnTo>
                  <a:pt x="6616199" y="8804405"/>
                </a:lnTo>
                <a:lnTo>
                  <a:pt x="6637835" y="8762570"/>
                </a:lnTo>
                <a:lnTo>
                  <a:pt x="6645605" y="8714397"/>
                </a:lnTo>
                <a:lnTo>
                  <a:pt x="6645605" y="152400"/>
                </a:lnTo>
                <a:lnTo>
                  <a:pt x="6637835" y="104231"/>
                </a:lnTo>
                <a:lnTo>
                  <a:pt x="6616199" y="62396"/>
                </a:lnTo>
                <a:lnTo>
                  <a:pt x="6583208" y="29405"/>
                </a:lnTo>
                <a:lnTo>
                  <a:pt x="6541373" y="7769"/>
                </a:lnTo>
                <a:lnTo>
                  <a:pt x="6493205" y="0"/>
                </a:lnTo>
                <a:lnTo>
                  <a:pt x="152400" y="0"/>
                </a:lnTo>
                <a:close/>
              </a:path>
            </a:pathLst>
          </a:custGeom>
          <a:ln w="12700">
            <a:solidFill>
              <a:srgbClr val="EC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17624" y="1538087"/>
            <a:ext cx="6109970" cy="3317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21920">
              <a:lnSpc>
                <a:spcPct val="109100"/>
              </a:lnSpc>
              <a:spcBef>
                <a:spcPts val="100"/>
              </a:spcBef>
            </a:pP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As</a:t>
            </a:r>
            <a:r>
              <a:rPr sz="1100" spc="-2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begin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attracting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more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customers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your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business,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you’ll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want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make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sure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nurture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those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relationships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so your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business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stays top-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of-</a:t>
            </a:r>
            <a:r>
              <a:rPr sz="1100" spc="-20" dirty="0">
                <a:solidFill>
                  <a:srgbClr val="080827"/>
                </a:solidFill>
                <a:latin typeface="Aktiv Grotesk"/>
                <a:cs typeface="Aktiv Grotesk"/>
              </a:rPr>
              <a:t>mind.</a:t>
            </a:r>
            <a:endParaRPr sz="1100">
              <a:latin typeface="Aktiv Grotesk"/>
              <a:cs typeface="Aktiv Grotesk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100">
              <a:latin typeface="Aktiv Grotesk"/>
              <a:cs typeface="Aktiv Grotesk"/>
            </a:endParaRPr>
          </a:p>
          <a:p>
            <a:pPr marL="12700" marR="384810">
              <a:lnSpc>
                <a:spcPct val="109100"/>
              </a:lnSpc>
            </a:pP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Collecting</a:t>
            </a:r>
            <a:r>
              <a:rPr sz="1100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leads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involves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carefully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strategizing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lead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capture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methods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that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will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guarantee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success.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Gather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contact information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and organize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it in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one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central place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for later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follow </a:t>
            </a:r>
            <a:r>
              <a:rPr sz="1100" spc="-25" dirty="0">
                <a:solidFill>
                  <a:srgbClr val="080827"/>
                </a:solidFill>
                <a:latin typeface="Aktiv Grotesk"/>
                <a:cs typeface="Aktiv Grotesk"/>
              </a:rPr>
              <a:t>up.</a:t>
            </a:r>
            <a:endParaRPr sz="1100">
              <a:latin typeface="Aktiv Grotesk"/>
              <a:cs typeface="Aktiv Grotesk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100">
              <a:latin typeface="Aktiv Grotesk"/>
              <a:cs typeface="Aktiv Grotesk"/>
            </a:endParaRPr>
          </a:p>
          <a:p>
            <a:pPr marL="12700" marR="19050">
              <a:lnSpc>
                <a:spcPct val="109100"/>
              </a:lnSpc>
            </a:pP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</a:t>
            </a:r>
            <a:r>
              <a:rPr sz="1100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first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step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in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lead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capture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ensuring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your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website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relevant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and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offers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value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target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audience.</a:t>
            </a:r>
            <a:r>
              <a:rPr sz="1100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Think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of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your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website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as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“lead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capture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machine,”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converting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prospects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into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solid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customers</a:t>
            </a:r>
            <a:r>
              <a:rPr sz="1100" spc="-2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by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moving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them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through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sales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funnel.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20" dirty="0">
                <a:solidFill>
                  <a:srgbClr val="080827"/>
                </a:solidFill>
                <a:latin typeface="Aktiv Grotesk"/>
                <a:cs typeface="Aktiv Grotesk"/>
              </a:rPr>
              <a:t>Your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website’s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homepage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is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where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you’ll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make</a:t>
            </a:r>
            <a:r>
              <a:rPr sz="1100" spc="-3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your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first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impression.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Make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sure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its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terminology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is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relevant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your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target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audience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25" dirty="0">
                <a:solidFill>
                  <a:srgbClr val="080827"/>
                </a:solidFill>
                <a:latin typeface="Aktiv Grotesk"/>
                <a:cs typeface="Aktiv Grotesk"/>
              </a:rPr>
              <a:t>and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includes</a:t>
            </a:r>
            <a:r>
              <a:rPr sz="1100" spc="-2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SEO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keywords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they’re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searching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for.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20" dirty="0">
                <a:solidFill>
                  <a:srgbClr val="080827"/>
                </a:solidFill>
                <a:latin typeface="Aktiv Grotesk"/>
                <a:cs typeface="Aktiv Grotesk"/>
              </a:rPr>
              <a:t>You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also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want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make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sure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your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business’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contact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information</a:t>
            </a:r>
            <a:r>
              <a:rPr sz="1100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accurate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and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easy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find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on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site.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If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you’re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going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attract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leads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by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enticing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them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with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special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offer,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make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it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specific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your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target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audience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possible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so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 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visitor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knows</a:t>
            </a:r>
            <a:r>
              <a:rPr sz="1100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exactly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what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they’re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getting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and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your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business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doesn’t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appear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too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impersonal.</a:t>
            </a:r>
            <a:endParaRPr sz="1100">
              <a:latin typeface="Aktiv Grotesk"/>
              <a:cs typeface="Aktiv Grotesk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100">
              <a:latin typeface="Aktiv Grotesk"/>
              <a:cs typeface="Aktiv Grotesk"/>
            </a:endParaRPr>
          </a:p>
          <a:p>
            <a:pPr marL="12700" marR="5080">
              <a:lnSpc>
                <a:spcPct val="109100"/>
              </a:lnSpc>
              <a:spcBef>
                <a:spcPts val="5"/>
              </a:spcBef>
            </a:pP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Ensure</a:t>
            </a:r>
            <a:r>
              <a:rPr sz="1100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that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your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content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is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compelling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enough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prompt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your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visitors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relinquish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their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contact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information</a:t>
            </a:r>
            <a:r>
              <a:rPr sz="1100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willingly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and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be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excited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about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doing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it,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knowing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they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will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get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something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great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25" dirty="0">
                <a:solidFill>
                  <a:srgbClr val="080827"/>
                </a:solidFill>
                <a:latin typeface="Aktiv Grotesk"/>
                <a:cs typeface="Aktiv Grotesk"/>
              </a:rPr>
              <a:t>in 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return.</a:t>
            </a:r>
            <a:endParaRPr sz="1100">
              <a:latin typeface="Aktiv Grotesk"/>
              <a:cs typeface="Aktiv Grotesk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25"/>
              </a:lnSpc>
            </a:pPr>
            <a:fld id="{81D60167-4931-47E6-BA6A-407CBD079E47}" type="slidenum">
              <a:rPr spc="-25" dirty="0"/>
              <a:t>28</a:t>
            </a:fld>
            <a:endParaRPr spc="-25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718675" y="1605966"/>
          <a:ext cx="6104890" cy="40220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97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077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7990">
                <a:tc gridSpan="2"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ktiv Grotesk"/>
                          <a:cs typeface="Aktiv Grotesk"/>
                        </a:rPr>
                        <a:t>Website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Aktiv Grotesk"/>
                          <a:cs typeface="Aktiv Grotesk"/>
                        </a:rPr>
                        <a:t>/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Aktiv Grotesk"/>
                          <a:cs typeface="Aktiv Grotesk"/>
                        </a:rPr>
                        <a:t>Page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400" b="1" spc="-50" dirty="0">
                          <a:solidFill>
                            <a:srgbClr val="FFFFFF"/>
                          </a:solidFill>
                          <a:latin typeface="Aktiv Grotesk"/>
                          <a:cs typeface="Aktiv Grotesk"/>
                        </a:rPr>
                        <a:t>1</a:t>
                      </a:r>
                      <a:endParaRPr sz="1400">
                        <a:latin typeface="Aktiv Grotesk"/>
                        <a:cs typeface="Aktiv Grotesk"/>
                      </a:endParaRPr>
                    </a:p>
                  </a:txBody>
                  <a:tcPr marL="0" marR="0" marT="99695" marB="0">
                    <a:solidFill>
                      <a:srgbClr val="E21B6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13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ktiv Grotesk"/>
                          <a:cs typeface="Aktiv Grotesk"/>
                        </a:rPr>
                        <a:t>Purpose of 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channel</a:t>
                      </a:r>
                      <a:endParaRPr sz="1200">
                        <a:latin typeface="Aktiv Grotesk"/>
                        <a:cs typeface="Aktiv Grotesk"/>
                      </a:endParaRPr>
                    </a:p>
                  </a:txBody>
                  <a:tcPr marL="0" marR="0" marT="0" marB="0">
                    <a:lnR w="12700">
                      <a:solidFill>
                        <a:srgbClr val="D9D4D4"/>
                      </a:solidFill>
                      <a:prstDash val="solid"/>
                    </a:lnR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50165" marR="231140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ktiv Grotesk"/>
                          <a:cs typeface="Aktiv Grotesk"/>
                        </a:rPr>
                        <a:t>[e.g.</a:t>
                      </a:r>
                      <a:r>
                        <a:rPr sz="1200" spc="-2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online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learning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platform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/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spc="-20" dirty="0">
                          <a:latin typeface="Aktiv Grotesk"/>
                          <a:cs typeface="Aktiv Grotesk"/>
                        </a:rPr>
                        <a:t>gated</a:t>
                      </a:r>
                      <a:r>
                        <a:rPr sz="1200" spc="50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content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to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capture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email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addresses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for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spc="-20" dirty="0">
                          <a:latin typeface="Aktiv Grotesk"/>
                          <a:cs typeface="Aktiv Grotesk"/>
                        </a:rPr>
                        <a:t>lead 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generation]</a:t>
                      </a:r>
                      <a:endParaRPr sz="1200">
                        <a:latin typeface="Aktiv Grotesk"/>
                        <a:cs typeface="Aktiv Grotesk"/>
                      </a:endParaRPr>
                    </a:p>
                  </a:txBody>
                  <a:tcPr marL="0" marR="0" marT="0" marB="0">
                    <a:lnL w="12700">
                      <a:solidFill>
                        <a:srgbClr val="D9D4D4"/>
                      </a:solidFill>
                      <a:prstDash val="solid"/>
                    </a:lnL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16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50165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ktiv Grotesk"/>
                          <a:cs typeface="Aktiv Grotesk"/>
                        </a:rPr>
                        <a:t>Metrics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to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measure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success</a:t>
                      </a:r>
                      <a:endParaRPr sz="1200">
                        <a:latin typeface="Aktiv Grotesk"/>
                        <a:cs typeface="Aktiv Grotesk"/>
                      </a:endParaRPr>
                    </a:p>
                  </a:txBody>
                  <a:tcPr marL="0" marR="0" marT="0" marB="0">
                    <a:lnR w="12700">
                      <a:solidFill>
                        <a:srgbClr val="D9D4D4"/>
                      </a:solidFill>
                      <a:prstDash val="solid"/>
                    </a:lnR>
                    <a:lnT w="12700">
                      <a:solidFill>
                        <a:srgbClr val="D9D4D4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50165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ktiv Grotesk"/>
                          <a:cs typeface="Aktiv Grotesk"/>
                        </a:rPr>
                        <a:t>[e.g.</a:t>
                      </a:r>
                      <a:r>
                        <a:rPr sz="1200" spc="-2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No.</a:t>
                      </a:r>
                      <a:r>
                        <a:rPr sz="1200" spc="-2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of</a:t>
                      </a:r>
                      <a:r>
                        <a:rPr sz="1200" spc="-2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downloads]</a:t>
                      </a:r>
                      <a:endParaRPr sz="1200">
                        <a:latin typeface="Aktiv Grotesk"/>
                        <a:cs typeface="Aktiv Grotesk"/>
                      </a:endParaRPr>
                    </a:p>
                  </a:txBody>
                  <a:tcPr marL="0" marR="0" marT="0" marB="0">
                    <a:lnL w="12700">
                      <a:solidFill>
                        <a:srgbClr val="D9D4D4"/>
                      </a:solidFill>
                      <a:prstDash val="solid"/>
                    </a:lnL>
                    <a:lnT w="12700">
                      <a:solidFill>
                        <a:srgbClr val="D9D4D4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7990">
                <a:tc gridSpan="2"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ktiv Grotesk"/>
                          <a:cs typeface="Aktiv Grotesk"/>
                        </a:rPr>
                        <a:t>Website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Aktiv Grotesk"/>
                          <a:cs typeface="Aktiv Grotesk"/>
                        </a:rPr>
                        <a:t>/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Aktiv Grotesk"/>
                          <a:cs typeface="Aktiv Grotesk"/>
                        </a:rPr>
                        <a:t>Page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400" b="1" spc="-50" dirty="0">
                          <a:solidFill>
                            <a:srgbClr val="FFFFFF"/>
                          </a:solidFill>
                          <a:latin typeface="Aktiv Grotesk"/>
                          <a:cs typeface="Aktiv Grotesk"/>
                        </a:rPr>
                        <a:t>2</a:t>
                      </a:r>
                      <a:endParaRPr sz="1400">
                        <a:latin typeface="Aktiv Grotesk"/>
                        <a:cs typeface="Aktiv Grotesk"/>
                      </a:endParaRPr>
                    </a:p>
                  </a:txBody>
                  <a:tcPr marL="0" marR="0" marT="99695" marB="0">
                    <a:solidFill>
                      <a:srgbClr val="E21B6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13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ktiv Grotesk"/>
                          <a:cs typeface="Aktiv Grotesk"/>
                        </a:rPr>
                        <a:t>Purpose of 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channel</a:t>
                      </a:r>
                      <a:endParaRPr sz="1200">
                        <a:latin typeface="Aktiv Grotesk"/>
                        <a:cs typeface="Aktiv Grotesk"/>
                      </a:endParaRPr>
                    </a:p>
                  </a:txBody>
                  <a:tcPr marL="0" marR="0" marT="0" marB="0">
                    <a:lnR w="12700">
                      <a:solidFill>
                        <a:srgbClr val="D9D4D4"/>
                      </a:solidFill>
                      <a:prstDash val="solid"/>
                    </a:lnR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50165" marR="231140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ktiv Grotesk"/>
                          <a:cs typeface="Aktiv Grotesk"/>
                        </a:rPr>
                        <a:t>[e.g.</a:t>
                      </a:r>
                      <a:r>
                        <a:rPr sz="1200" spc="-2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online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learning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platform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/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spc="-20" dirty="0">
                          <a:latin typeface="Aktiv Grotesk"/>
                          <a:cs typeface="Aktiv Grotesk"/>
                        </a:rPr>
                        <a:t>gated</a:t>
                      </a:r>
                      <a:r>
                        <a:rPr sz="1200" spc="50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content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to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capture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email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addresses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for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spc="-20" dirty="0">
                          <a:latin typeface="Aktiv Grotesk"/>
                          <a:cs typeface="Aktiv Grotesk"/>
                        </a:rPr>
                        <a:t>lead 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generation]</a:t>
                      </a:r>
                      <a:endParaRPr sz="1200">
                        <a:latin typeface="Aktiv Grotesk"/>
                        <a:cs typeface="Aktiv Grotesk"/>
                      </a:endParaRPr>
                    </a:p>
                  </a:txBody>
                  <a:tcPr marL="0" marR="0" marT="0" marB="0">
                    <a:lnL w="12700">
                      <a:solidFill>
                        <a:srgbClr val="D9D4D4"/>
                      </a:solidFill>
                      <a:prstDash val="solid"/>
                    </a:lnL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16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50165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ktiv Grotesk"/>
                          <a:cs typeface="Aktiv Grotesk"/>
                        </a:rPr>
                        <a:t>Metrics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to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measure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success</a:t>
                      </a:r>
                      <a:endParaRPr sz="1200">
                        <a:latin typeface="Aktiv Grotesk"/>
                        <a:cs typeface="Aktiv Grotesk"/>
                      </a:endParaRPr>
                    </a:p>
                  </a:txBody>
                  <a:tcPr marL="0" marR="0" marT="0" marB="0">
                    <a:lnR w="12700">
                      <a:solidFill>
                        <a:srgbClr val="D9D4D4"/>
                      </a:solidFill>
                      <a:prstDash val="solid"/>
                    </a:lnR>
                    <a:lnT w="12700">
                      <a:solidFill>
                        <a:srgbClr val="D9D4D4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50165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ktiv Grotesk"/>
                          <a:cs typeface="Aktiv Grotesk"/>
                        </a:rPr>
                        <a:t>[e.g.</a:t>
                      </a:r>
                      <a:r>
                        <a:rPr sz="1200" spc="-2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No.</a:t>
                      </a:r>
                      <a:r>
                        <a:rPr sz="1200" spc="-2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of</a:t>
                      </a:r>
                      <a:r>
                        <a:rPr sz="1200" spc="-2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downloads]</a:t>
                      </a:r>
                      <a:endParaRPr sz="1200">
                        <a:latin typeface="Aktiv Grotesk"/>
                        <a:cs typeface="Aktiv Grotesk"/>
                      </a:endParaRPr>
                    </a:p>
                  </a:txBody>
                  <a:tcPr marL="0" marR="0" marT="0" marB="0">
                    <a:lnL w="12700">
                      <a:solidFill>
                        <a:srgbClr val="D9D4D4"/>
                      </a:solidFill>
                      <a:prstDash val="solid"/>
                    </a:lnL>
                    <a:lnT w="12700">
                      <a:solidFill>
                        <a:srgbClr val="D9D4D4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25"/>
              </a:lnSpc>
            </a:pPr>
            <a:fld id="{81D60167-4931-47E6-BA6A-407CBD079E47}" type="slidenum">
              <a:rPr spc="-25" dirty="0"/>
              <a:t>29</a:t>
            </a:fld>
            <a:endParaRPr spc="-25" dirty="0"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718675" y="5947943"/>
          <a:ext cx="6104890" cy="40220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97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077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7990">
                <a:tc gridSpan="2"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ktiv Grotesk"/>
                          <a:cs typeface="Aktiv Grotesk"/>
                        </a:rPr>
                        <a:t>Social Network</a:t>
                      </a:r>
                      <a:r>
                        <a:rPr sz="1400" b="1" spc="5" dirty="0">
                          <a:solidFill>
                            <a:srgbClr val="FFFFFF"/>
                          </a:solidFill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400" b="1" spc="-50" dirty="0">
                          <a:solidFill>
                            <a:srgbClr val="FFFFFF"/>
                          </a:solidFill>
                          <a:latin typeface="Aktiv Grotesk"/>
                          <a:cs typeface="Aktiv Grotesk"/>
                        </a:rPr>
                        <a:t>1</a:t>
                      </a:r>
                      <a:endParaRPr sz="1400">
                        <a:latin typeface="Aktiv Grotesk"/>
                        <a:cs typeface="Aktiv Grotesk"/>
                      </a:endParaRPr>
                    </a:p>
                  </a:txBody>
                  <a:tcPr marL="0" marR="0" marT="99695" marB="0">
                    <a:solidFill>
                      <a:srgbClr val="E21B6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13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ktiv Grotesk"/>
                          <a:cs typeface="Aktiv Grotesk"/>
                        </a:rPr>
                        <a:t>Purpose of 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channel</a:t>
                      </a:r>
                      <a:endParaRPr sz="1200">
                        <a:latin typeface="Aktiv Grotesk"/>
                        <a:cs typeface="Aktiv Grotesk"/>
                      </a:endParaRPr>
                    </a:p>
                  </a:txBody>
                  <a:tcPr marL="0" marR="0" marT="0" marB="0">
                    <a:lnR w="12700">
                      <a:solidFill>
                        <a:srgbClr val="D9D4D4"/>
                      </a:solidFill>
                      <a:prstDash val="solid"/>
                    </a:lnR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50165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ktiv Grotesk"/>
                          <a:cs typeface="Aktiv Grotesk"/>
                        </a:rPr>
                        <a:t>[e.g.</a:t>
                      </a:r>
                      <a:r>
                        <a:rPr sz="1200" spc="-2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Brand</a:t>
                      </a:r>
                      <a:r>
                        <a:rPr sz="1200" spc="-2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Awareness]</a:t>
                      </a:r>
                      <a:endParaRPr sz="1200">
                        <a:latin typeface="Aktiv Grotesk"/>
                        <a:cs typeface="Aktiv Grotesk"/>
                      </a:endParaRPr>
                    </a:p>
                  </a:txBody>
                  <a:tcPr marL="0" marR="0" marT="0" marB="0">
                    <a:lnL w="12700">
                      <a:solidFill>
                        <a:srgbClr val="D9D4D4"/>
                      </a:solidFill>
                      <a:prstDash val="solid"/>
                    </a:lnL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16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50165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ktiv Grotesk"/>
                          <a:cs typeface="Aktiv Grotesk"/>
                        </a:rPr>
                        <a:t>Metrics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to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measure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success</a:t>
                      </a:r>
                      <a:endParaRPr sz="1200">
                        <a:latin typeface="Aktiv Grotesk"/>
                        <a:cs typeface="Aktiv Grotesk"/>
                      </a:endParaRPr>
                    </a:p>
                  </a:txBody>
                  <a:tcPr marL="0" marR="0" marT="0" marB="0">
                    <a:lnR w="12700">
                      <a:solidFill>
                        <a:srgbClr val="D9D4D4"/>
                      </a:solidFill>
                      <a:prstDash val="solid"/>
                    </a:lnR>
                    <a:lnT w="12700">
                      <a:solidFill>
                        <a:srgbClr val="D9D4D4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50165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ktiv Grotesk"/>
                          <a:cs typeface="Aktiv Grotesk"/>
                        </a:rPr>
                        <a:t>[e.g.</a:t>
                      </a:r>
                      <a:r>
                        <a:rPr sz="1200" spc="-2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Increase</a:t>
                      </a:r>
                      <a:r>
                        <a:rPr sz="1200" spc="-1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in</a:t>
                      </a:r>
                      <a:r>
                        <a:rPr sz="1200" spc="-1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contacts</a:t>
                      </a:r>
                      <a:r>
                        <a:rPr sz="1200" spc="-1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via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social]</a:t>
                      </a:r>
                      <a:endParaRPr sz="1200">
                        <a:latin typeface="Aktiv Grotesk"/>
                        <a:cs typeface="Aktiv Grotesk"/>
                      </a:endParaRPr>
                    </a:p>
                  </a:txBody>
                  <a:tcPr marL="0" marR="0" marT="0" marB="0">
                    <a:lnL w="12700">
                      <a:solidFill>
                        <a:srgbClr val="D9D4D4"/>
                      </a:solidFill>
                      <a:prstDash val="solid"/>
                    </a:lnL>
                    <a:lnT w="12700">
                      <a:solidFill>
                        <a:srgbClr val="D9D4D4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7990">
                <a:tc gridSpan="2"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ktiv Grotesk"/>
                          <a:cs typeface="Aktiv Grotesk"/>
                        </a:rPr>
                        <a:t>Social Network</a:t>
                      </a:r>
                      <a:r>
                        <a:rPr sz="1400" b="1" spc="5" dirty="0">
                          <a:solidFill>
                            <a:srgbClr val="FFFFFF"/>
                          </a:solidFill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400" b="1" spc="-50" dirty="0">
                          <a:solidFill>
                            <a:srgbClr val="FFFFFF"/>
                          </a:solidFill>
                          <a:latin typeface="Aktiv Grotesk"/>
                          <a:cs typeface="Aktiv Grotesk"/>
                        </a:rPr>
                        <a:t>2</a:t>
                      </a:r>
                      <a:endParaRPr sz="1400">
                        <a:latin typeface="Aktiv Grotesk"/>
                        <a:cs typeface="Aktiv Grotesk"/>
                      </a:endParaRPr>
                    </a:p>
                  </a:txBody>
                  <a:tcPr marL="0" marR="0" marT="99695" marB="0">
                    <a:solidFill>
                      <a:srgbClr val="E21B6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13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ktiv Grotesk"/>
                          <a:cs typeface="Aktiv Grotesk"/>
                        </a:rPr>
                        <a:t>Purpose of 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channel</a:t>
                      </a:r>
                      <a:endParaRPr sz="1200">
                        <a:latin typeface="Aktiv Grotesk"/>
                        <a:cs typeface="Aktiv Grotesk"/>
                      </a:endParaRPr>
                    </a:p>
                  </a:txBody>
                  <a:tcPr marL="0" marR="0" marT="0" marB="0">
                    <a:lnR w="12700">
                      <a:solidFill>
                        <a:srgbClr val="D9D4D4"/>
                      </a:solidFill>
                      <a:prstDash val="solid"/>
                    </a:lnR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50165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ktiv Grotesk"/>
                          <a:cs typeface="Aktiv Grotesk"/>
                        </a:rPr>
                        <a:t>[e.g.</a:t>
                      </a:r>
                      <a:r>
                        <a:rPr sz="1200" spc="-2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Brand</a:t>
                      </a:r>
                      <a:r>
                        <a:rPr sz="1200" spc="-2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Awareness]</a:t>
                      </a:r>
                      <a:endParaRPr sz="1200">
                        <a:latin typeface="Aktiv Grotesk"/>
                        <a:cs typeface="Aktiv Grotesk"/>
                      </a:endParaRPr>
                    </a:p>
                  </a:txBody>
                  <a:tcPr marL="0" marR="0" marT="0" marB="0">
                    <a:lnL w="12700">
                      <a:solidFill>
                        <a:srgbClr val="D9D4D4"/>
                      </a:solidFill>
                      <a:prstDash val="solid"/>
                    </a:lnL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16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50165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ktiv Grotesk"/>
                          <a:cs typeface="Aktiv Grotesk"/>
                        </a:rPr>
                        <a:t>Metrics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to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measure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success</a:t>
                      </a:r>
                      <a:endParaRPr sz="1200">
                        <a:latin typeface="Aktiv Grotesk"/>
                        <a:cs typeface="Aktiv Grotesk"/>
                      </a:endParaRPr>
                    </a:p>
                  </a:txBody>
                  <a:tcPr marL="0" marR="0" marT="0" marB="0">
                    <a:lnR w="12700">
                      <a:solidFill>
                        <a:srgbClr val="D9D4D4"/>
                      </a:solidFill>
                      <a:prstDash val="solid"/>
                    </a:lnR>
                    <a:lnT w="12700">
                      <a:solidFill>
                        <a:srgbClr val="D9D4D4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50165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ktiv Grotesk"/>
                          <a:cs typeface="Aktiv Grotesk"/>
                        </a:rPr>
                        <a:t>[e.g.</a:t>
                      </a:r>
                      <a:r>
                        <a:rPr sz="1200" spc="-2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Increase</a:t>
                      </a:r>
                      <a:r>
                        <a:rPr sz="1200" spc="-1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in</a:t>
                      </a:r>
                      <a:r>
                        <a:rPr sz="1200" spc="-1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contacts</a:t>
                      </a:r>
                      <a:r>
                        <a:rPr sz="1200" spc="-1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via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social]</a:t>
                      </a:r>
                      <a:endParaRPr sz="1200">
                        <a:latin typeface="Aktiv Grotesk"/>
                        <a:cs typeface="Aktiv Grotesk"/>
                      </a:endParaRPr>
                    </a:p>
                  </a:txBody>
                  <a:tcPr marL="0" marR="0" marT="0" marB="0">
                    <a:lnL w="12700">
                      <a:solidFill>
                        <a:srgbClr val="D9D4D4"/>
                      </a:solidFill>
                      <a:prstDash val="solid"/>
                    </a:lnL>
                    <a:lnT w="12700">
                      <a:solidFill>
                        <a:srgbClr val="D9D4D4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453500" y="752881"/>
            <a:ext cx="210883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dirty="0">
                <a:solidFill>
                  <a:srgbClr val="E21B6F"/>
                </a:solidFill>
                <a:latin typeface="Antonio"/>
                <a:cs typeface="Antonio"/>
              </a:rPr>
              <a:t>Routes</a:t>
            </a:r>
            <a:r>
              <a:rPr sz="2500" b="1" spc="-20" dirty="0">
                <a:solidFill>
                  <a:srgbClr val="E21B6F"/>
                </a:solidFill>
                <a:latin typeface="Antonio"/>
                <a:cs typeface="Antonio"/>
              </a:rPr>
              <a:t> </a:t>
            </a:r>
            <a:r>
              <a:rPr sz="2500" b="1" dirty="0">
                <a:solidFill>
                  <a:srgbClr val="E21B6F"/>
                </a:solidFill>
                <a:latin typeface="Antonio"/>
                <a:cs typeface="Antonio"/>
              </a:rPr>
              <a:t>to</a:t>
            </a:r>
            <a:r>
              <a:rPr sz="2500" b="1" spc="-15" dirty="0">
                <a:solidFill>
                  <a:srgbClr val="E21B6F"/>
                </a:solidFill>
                <a:latin typeface="Antonio"/>
                <a:cs typeface="Antonio"/>
              </a:rPr>
              <a:t> </a:t>
            </a:r>
            <a:r>
              <a:rPr sz="2500" b="1" spc="-10" dirty="0">
                <a:solidFill>
                  <a:srgbClr val="E21B6F"/>
                </a:solidFill>
                <a:latin typeface="Antonio"/>
                <a:cs typeface="Antonio"/>
              </a:rPr>
              <a:t>Market</a:t>
            </a:r>
            <a:endParaRPr sz="2500">
              <a:latin typeface="Antonio"/>
              <a:cs typeface="Antoni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7299" y="752881"/>
            <a:ext cx="5347970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/>
              <a:t>Creating</a:t>
            </a:r>
            <a:r>
              <a:rPr spc="-25" dirty="0"/>
              <a:t> </a:t>
            </a:r>
            <a:r>
              <a:rPr dirty="0"/>
              <a:t>a</a:t>
            </a:r>
            <a:r>
              <a:rPr spc="-15" dirty="0"/>
              <a:t> </a:t>
            </a:r>
            <a:r>
              <a:rPr dirty="0"/>
              <a:t>sales</a:t>
            </a:r>
            <a:r>
              <a:rPr spc="-15" dirty="0"/>
              <a:t> </a:t>
            </a:r>
            <a:r>
              <a:rPr dirty="0"/>
              <a:t>and</a:t>
            </a:r>
            <a:r>
              <a:rPr spc="-20" dirty="0"/>
              <a:t> </a:t>
            </a:r>
            <a:r>
              <a:rPr dirty="0"/>
              <a:t>marketing</a:t>
            </a:r>
            <a:r>
              <a:rPr spc="-10" dirty="0"/>
              <a:t> </a:t>
            </a:r>
            <a:r>
              <a:rPr dirty="0"/>
              <a:t>strategy</a:t>
            </a:r>
            <a:r>
              <a:rPr spc="-15" dirty="0"/>
              <a:t> </a:t>
            </a:r>
            <a:r>
              <a:rPr spc="-25" dirty="0"/>
              <a:t>for </a:t>
            </a:r>
            <a:r>
              <a:rPr dirty="0"/>
              <a:t>your</a:t>
            </a:r>
            <a:r>
              <a:rPr spc="-35" dirty="0"/>
              <a:t> </a:t>
            </a:r>
            <a:r>
              <a:rPr dirty="0"/>
              <a:t>small</a:t>
            </a:r>
            <a:r>
              <a:rPr spc="-20" dirty="0"/>
              <a:t> </a:t>
            </a:r>
            <a:r>
              <a:rPr dirty="0"/>
              <a:t>business</a:t>
            </a:r>
            <a:r>
              <a:rPr spc="-20" dirty="0"/>
              <a:t> </a:t>
            </a:r>
            <a:r>
              <a:rPr dirty="0"/>
              <a:t>can</a:t>
            </a:r>
            <a:r>
              <a:rPr spc="-20" dirty="0"/>
              <a:t> </a:t>
            </a:r>
            <a:r>
              <a:rPr dirty="0"/>
              <a:t>be</a:t>
            </a:r>
            <a:r>
              <a:rPr spc="-20" dirty="0"/>
              <a:t> </a:t>
            </a:r>
            <a:r>
              <a:rPr spc="-10" dirty="0"/>
              <a:t>daunting.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07299" y="1814600"/>
            <a:ext cx="5801995" cy="2639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4737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It’s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strategic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plan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that includes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tactics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and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tools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that are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precisely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targeted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 </a:t>
            </a:r>
            <a:r>
              <a:rPr sz="1100" spc="-25" dirty="0">
                <a:solidFill>
                  <a:srgbClr val="080827"/>
                </a:solidFill>
                <a:latin typeface="Aktiv Grotesk"/>
                <a:cs typeface="Aktiv Grotesk"/>
              </a:rPr>
              <a:t>the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audience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that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you’re trying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 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attract.</a:t>
            </a:r>
            <a:endParaRPr sz="1100">
              <a:latin typeface="Aktiv Grotesk"/>
              <a:cs typeface="Aktiv Grotesk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Aktiv Grotesk"/>
              <a:cs typeface="Aktiv Grotesk"/>
            </a:endParaRPr>
          </a:p>
          <a:p>
            <a:pPr marL="12700" marR="234315">
              <a:lnSpc>
                <a:spcPct val="100000"/>
              </a:lnSpc>
            </a:pP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</a:t>
            </a:r>
            <a:r>
              <a:rPr sz="1100" spc="-3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Personalized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Growth</a:t>
            </a:r>
            <a:r>
              <a:rPr sz="1100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Planner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framework</a:t>
            </a:r>
            <a:r>
              <a:rPr sz="1100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has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proven</a:t>
            </a:r>
            <a:r>
              <a:rPr sz="1100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ideas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and</a:t>
            </a:r>
            <a:r>
              <a:rPr sz="1100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innovative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strategies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designed</a:t>
            </a:r>
            <a:r>
              <a:rPr sz="1100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help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get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more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customers,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grow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your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sales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and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save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20" dirty="0">
                <a:solidFill>
                  <a:srgbClr val="080827"/>
                </a:solidFill>
                <a:latin typeface="Aktiv Grotesk"/>
                <a:cs typeface="Aktiv Grotesk"/>
              </a:rPr>
              <a:t>time.</a:t>
            </a:r>
            <a:endParaRPr sz="1100">
              <a:latin typeface="Aktiv Grotesk"/>
              <a:cs typeface="Aktiv Grotesk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Aktiv Grotesk"/>
              <a:cs typeface="Aktiv Grotesk"/>
            </a:endParaRPr>
          </a:p>
          <a:p>
            <a:pPr marL="12700" marR="65405">
              <a:lnSpc>
                <a:spcPct val="100000"/>
              </a:lnSpc>
            </a:pP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This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planner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contains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everything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 need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keep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your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small business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on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track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for </a:t>
            </a:r>
            <a:r>
              <a:rPr sz="1100" spc="-25" dirty="0">
                <a:solidFill>
                  <a:srgbClr val="080827"/>
                </a:solidFill>
                <a:latin typeface="Aktiv Grotesk"/>
                <a:cs typeface="Aktiv Grotesk"/>
              </a:rPr>
              <a:t>the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next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week,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month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and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20" dirty="0">
                <a:solidFill>
                  <a:srgbClr val="080827"/>
                </a:solidFill>
                <a:latin typeface="Aktiv Grotesk"/>
                <a:cs typeface="Aktiv Grotesk"/>
              </a:rPr>
              <a:t>year.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20" dirty="0">
                <a:solidFill>
                  <a:srgbClr val="080827"/>
                </a:solidFill>
                <a:latin typeface="Aktiv Grotesk"/>
                <a:cs typeface="Aktiv Grotesk"/>
              </a:rPr>
              <a:t>You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can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use this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planner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record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ideas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and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insights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about </a:t>
            </a:r>
            <a:r>
              <a:rPr sz="1100" spc="-25" dirty="0">
                <a:solidFill>
                  <a:srgbClr val="080827"/>
                </a:solidFill>
                <a:latin typeface="Aktiv Grotesk"/>
                <a:cs typeface="Aktiv Grotesk"/>
              </a:rPr>
              <a:t>the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biggest</a:t>
            </a:r>
            <a:r>
              <a:rPr sz="1100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opportunities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see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in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your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marketing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and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sales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strategies.</a:t>
            </a:r>
            <a:endParaRPr sz="1100">
              <a:latin typeface="Aktiv Grotesk"/>
              <a:cs typeface="Aktiv Grotesk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Aktiv Grotesk"/>
              <a:cs typeface="Aktiv Grotesk"/>
            </a:endParaRPr>
          </a:p>
          <a:p>
            <a:pPr marL="12700" marR="5715">
              <a:lnSpc>
                <a:spcPct val="100000"/>
              </a:lnSpc>
            </a:pPr>
            <a:r>
              <a:rPr sz="1100" spc="-20" dirty="0">
                <a:solidFill>
                  <a:srgbClr val="080827"/>
                </a:solidFill>
                <a:latin typeface="Aktiv Grotesk"/>
                <a:cs typeface="Aktiv Grotesk"/>
              </a:rPr>
              <a:t>Yes,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it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will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be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hard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work.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And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yes,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Pink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Elephant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Media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will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be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right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here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with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do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25" dirty="0">
                <a:solidFill>
                  <a:srgbClr val="080827"/>
                </a:solidFill>
                <a:latin typeface="Aktiv Grotesk"/>
                <a:cs typeface="Aktiv Grotesk"/>
              </a:rPr>
              <a:t>it.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Let’s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create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sales and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marketing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strategy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together,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 one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step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at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 </a:t>
            </a:r>
            <a:r>
              <a:rPr sz="1100" spc="-20" dirty="0">
                <a:solidFill>
                  <a:srgbClr val="080827"/>
                </a:solidFill>
                <a:latin typeface="Aktiv Grotesk"/>
                <a:cs typeface="Aktiv Grotesk"/>
              </a:rPr>
              <a:t>time</a:t>
            </a:r>
            <a:endParaRPr sz="1100">
              <a:latin typeface="Aktiv Grotesk"/>
              <a:cs typeface="Aktiv Grotesk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050">
              <a:latin typeface="Aktiv Grotesk"/>
              <a:cs typeface="Aktiv Grotesk"/>
            </a:endParaRPr>
          </a:p>
          <a:p>
            <a:pPr marL="12700" marR="165100">
              <a:lnSpc>
                <a:spcPct val="100000"/>
              </a:lnSpc>
            </a:pPr>
            <a:r>
              <a:rPr sz="1400" b="1" dirty="0">
                <a:solidFill>
                  <a:srgbClr val="080827"/>
                </a:solidFill>
                <a:latin typeface="Aktiv Grotesk"/>
                <a:cs typeface="Aktiv Grotesk"/>
              </a:rPr>
              <a:t>The</a:t>
            </a:r>
            <a:r>
              <a:rPr sz="1400" b="1" spc="-2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400" b="1" dirty="0">
                <a:solidFill>
                  <a:srgbClr val="080827"/>
                </a:solidFill>
                <a:latin typeface="Aktiv Grotesk"/>
                <a:cs typeface="Aktiv Grotesk"/>
              </a:rPr>
              <a:t>personalized</a:t>
            </a:r>
            <a:r>
              <a:rPr sz="14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400" b="1" dirty="0">
                <a:solidFill>
                  <a:srgbClr val="080827"/>
                </a:solidFill>
                <a:latin typeface="Aktiv Grotesk"/>
                <a:cs typeface="Aktiv Grotesk"/>
              </a:rPr>
              <a:t>growth</a:t>
            </a:r>
            <a:r>
              <a:rPr sz="14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400" b="1" dirty="0">
                <a:solidFill>
                  <a:srgbClr val="080827"/>
                </a:solidFill>
                <a:latin typeface="Aktiv Grotesk"/>
                <a:cs typeface="Aktiv Grotesk"/>
              </a:rPr>
              <a:t>planner</a:t>
            </a:r>
            <a:r>
              <a:rPr sz="1400" b="1" spc="-2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400" b="1" dirty="0">
                <a:solidFill>
                  <a:srgbClr val="080827"/>
                </a:solidFill>
                <a:latin typeface="Aktiv Grotesk"/>
                <a:cs typeface="Aktiv Grotesk"/>
              </a:rPr>
              <a:t>framework</a:t>
            </a:r>
            <a:r>
              <a:rPr sz="14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400" b="1" dirty="0">
                <a:solidFill>
                  <a:srgbClr val="080827"/>
                </a:solidFill>
                <a:latin typeface="Aktiv Grotesk"/>
                <a:cs typeface="Aktiv Grotesk"/>
              </a:rPr>
              <a:t>will</a:t>
            </a:r>
            <a:r>
              <a:rPr sz="14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400" b="1" dirty="0">
                <a:solidFill>
                  <a:srgbClr val="080827"/>
                </a:solidFill>
                <a:latin typeface="Aktiv Grotesk"/>
                <a:cs typeface="Aktiv Grotesk"/>
              </a:rPr>
              <a:t>help</a:t>
            </a:r>
            <a:r>
              <a:rPr sz="1400" b="1" spc="-2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400" b="1" dirty="0">
                <a:solidFill>
                  <a:srgbClr val="080827"/>
                </a:solidFill>
                <a:latin typeface="Aktiv Grotesk"/>
                <a:cs typeface="Aktiv Grotesk"/>
              </a:rPr>
              <a:t>you</a:t>
            </a:r>
            <a:r>
              <a:rPr sz="14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400" b="1" dirty="0">
                <a:solidFill>
                  <a:srgbClr val="080827"/>
                </a:solidFill>
                <a:latin typeface="Aktiv Grotesk"/>
                <a:cs typeface="Aktiv Grotesk"/>
              </a:rPr>
              <a:t>get</a:t>
            </a:r>
            <a:r>
              <a:rPr sz="14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more </a:t>
            </a:r>
            <a:r>
              <a:rPr sz="1400" b="1" dirty="0">
                <a:solidFill>
                  <a:srgbClr val="080827"/>
                </a:solidFill>
                <a:latin typeface="Aktiv Grotesk"/>
                <a:cs typeface="Aktiv Grotesk"/>
              </a:rPr>
              <a:t>leads,</a:t>
            </a:r>
            <a:r>
              <a:rPr sz="1400" b="1" spc="-4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400" b="1" dirty="0">
                <a:solidFill>
                  <a:srgbClr val="080827"/>
                </a:solidFill>
                <a:latin typeface="Aktiv Grotesk"/>
                <a:cs typeface="Aktiv Grotesk"/>
              </a:rPr>
              <a:t>grow</a:t>
            </a:r>
            <a:r>
              <a:rPr sz="1400" b="1" spc="-2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400" b="1" dirty="0">
                <a:solidFill>
                  <a:srgbClr val="080827"/>
                </a:solidFill>
                <a:latin typeface="Aktiv Grotesk"/>
                <a:cs typeface="Aktiv Grotesk"/>
              </a:rPr>
              <a:t>your</a:t>
            </a:r>
            <a:r>
              <a:rPr sz="1400" b="1" spc="-2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400" b="1" dirty="0">
                <a:solidFill>
                  <a:srgbClr val="080827"/>
                </a:solidFill>
                <a:latin typeface="Aktiv Grotesk"/>
                <a:cs typeface="Aktiv Grotesk"/>
              </a:rPr>
              <a:t>sales</a:t>
            </a:r>
            <a:r>
              <a:rPr sz="1400" b="1" spc="-3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400" b="1" dirty="0">
                <a:solidFill>
                  <a:srgbClr val="080827"/>
                </a:solidFill>
                <a:latin typeface="Aktiv Grotesk"/>
                <a:cs typeface="Aktiv Grotesk"/>
              </a:rPr>
              <a:t>and</a:t>
            </a:r>
            <a:r>
              <a:rPr sz="1400" b="1" spc="-2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400" b="1" dirty="0">
                <a:solidFill>
                  <a:srgbClr val="080827"/>
                </a:solidFill>
                <a:latin typeface="Aktiv Grotesk"/>
                <a:cs typeface="Aktiv Grotesk"/>
              </a:rPr>
              <a:t>save</a:t>
            </a:r>
            <a:r>
              <a:rPr sz="1400" b="1" spc="-2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400" b="1" spc="-10" dirty="0">
                <a:solidFill>
                  <a:srgbClr val="080827"/>
                </a:solidFill>
                <a:latin typeface="Aktiv Grotesk"/>
                <a:cs typeface="Aktiv Grotesk"/>
              </a:rPr>
              <a:t>time.</a:t>
            </a:r>
            <a:endParaRPr sz="1400">
              <a:latin typeface="Aktiv Grotesk"/>
              <a:cs typeface="Aktiv Grotesk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7560309" cy="10692130"/>
            <a:chOff x="0" y="0"/>
            <a:chExt cx="7560309" cy="10692130"/>
          </a:xfrm>
        </p:grpSpPr>
        <p:sp>
          <p:nvSpPr>
            <p:cNvPr id="5" name="object 5"/>
            <p:cNvSpPr/>
            <p:nvPr/>
          </p:nvSpPr>
          <p:spPr>
            <a:xfrm>
              <a:off x="6929996" y="0"/>
              <a:ext cx="630555" cy="10692130"/>
            </a:xfrm>
            <a:custGeom>
              <a:avLst/>
              <a:gdLst/>
              <a:ahLst/>
              <a:cxnLst/>
              <a:rect l="l" t="t" r="r" b="b"/>
              <a:pathLst>
                <a:path w="630554" h="10692130">
                  <a:moveTo>
                    <a:pt x="629996" y="0"/>
                  </a:moveTo>
                  <a:lnTo>
                    <a:pt x="0" y="0"/>
                  </a:lnTo>
                  <a:lnTo>
                    <a:pt x="0" y="10692003"/>
                  </a:lnTo>
                  <a:lnTo>
                    <a:pt x="629996" y="10692003"/>
                  </a:lnTo>
                  <a:lnTo>
                    <a:pt x="629996" y="0"/>
                  </a:lnTo>
                  <a:close/>
                </a:path>
              </a:pathLst>
            </a:custGeom>
            <a:solidFill>
              <a:srgbClr val="E21B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135270"/>
              <a:ext cx="6929996" cy="5556731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2075">
              <a:lnSpc>
                <a:spcPts val="925"/>
              </a:lnSpc>
            </a:pPr>
            <a:fld id="{81D60167-4931-47E6-BA6A-407CBD079E47}" type="slidenum">
              <a:rPr dirty="0"/>
              <a:t>3</a:t>
            </a:fld>
            <a:endParaRPr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75">
              <a:lnSpc>
                <a:spcPct val="100000"/>
              </a:lnSpc>
              <a:spcBef>
                <a:spcPts val="100"/>
              </a:spcBef>
            </a:pPr>
            <a:r>
              <a:rPr dirty="0"/>
              <a:t>Routes</a:t>
            </a:r>
            <a:r>
              <a:rPr spc="-20" dirty="0"/>
              <a:t> </a:t>
            </a:r>
            <a:r>
              <a:rPr dirty="0"/>
              <a:t>to</a:t>
            </a:r>
            <a:r>
              <a:rPr spc="-15" dirty="0"/>
              <a:t> </a:t>
            </a:r>
            <a:r>
              <a:rPr spc="-10" dirty="0"/>
              <a:t>Market</a:t>
            </a:r>
          </a:p>
        </p:txBody>
      </p:sp>
      <p:sp>
        <p:nvSpPr>
          <p:cNvPr id="3" name="object 3"/>
          <p:cNvSpPr/>
          <p:nvPr/>
        </p:nvSpPr>
        <p:spPr>
          <a:xfrm>
            <a:off x="466199" y="1368004"/>
            <a:ext cx="6645909" cy="8867140"/>
          </a:xfrm>
          <a:custGeom>
            <a:avLst/>
            <a:gdLst/>
            <a:ahLst/>
            <a:cxnLst/>
            <a:rect l="l" t="t" r="r" b="b"/>
            <a:pathLst>
              <a:path w="6645909" h="8867140">
                <a:moveTo>
                  <a:pt x="152400" y="0"/>
                </a:move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400"/>
                </a:lnTo>
                <a:lnTo>
                  <a:pt x="0" y="8714397"/>
                </a:lnTo>
                <a:lnTo>
                  <a:pt x="7769" y="8762570"/>
                </a:lnTo>
                <a:lnTo>
                  <a:pt x="29405" y="8804405"/>
                </a:lnTo>
                <a:lnTo>
                  <a:pt x="62396" y="8837394"/>
                </a:lnTo>
                <a:lnTo>
                  <a:pt x="104231" y="8859028"/>
                </a:lnTo>
                <a:lnTo>
                  <a:pt x="152400" y="8866797"/>
                </a:lnTo>
                <a:lnTo>
                  <a:pt x="6493205" y="8866797"/>
                </a:lnTo>
                <a:lnTo>
                  <a:pt x="6541373" y="8859028"/>
                </a:lnTo>
                <a:lnTo>
                  <a:pt x="6583208" y="8837394"/>
                </a:lnTo>
                <a:lnTo>
                  <a:pt x="6616199" y="8804405"/>
                </a:lnTo>
                <a:lnTo>
                  <a:pt x="6637835" y="8762570"/>
                </a:lnTo>
                <a:lnTo>
                  <a:pt x="6645605" y="8714397"/>
                </a:lnTo>
                <a:lnTo>
                  <a:pt x="6645605" y="152400"/>
                </a:lnTo>
                <a:lnTo>
                  <a:pt x="6637835" y="104231"/>
                </a:lnTo>
                <a:lnTo>
                  <a:pt x="6616199" y="62396"/>
                </a:lnTo>
                <a:lnTo>
                  <a:pt x="6583208" y="29405"/>
                </a:lnTo>
                <a:lnTo>
                  <a:pt x="6541373" y="7769"/>
                </a:lnTo>
                <a:lnTo>
                  <a:pt x="6493205" y="0"/>
                </a:lnTo>
                <a:lnTo>
                  <a:pt x="152400" y="0"/>
                </a:lnTo>
                <a:close/>
              </a:path>
            </a:pathLst>
          </a:custGeom>
          <a:ln w="12700">
            <a:solidFill>
              <a:srgbClr val="EC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17624" y="4605906"/>
            <a:ext cx="3691254" cy="662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Some</a:t>
            </a:r>
            <a:r>
              <a:rPr sz="1200" b="1" spc="-2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examples</a:t>
            </a:r>
            <a:r>
              <a:rPr sz="1200" b="1" spc="-2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capture</a:t>
            </a:r>
            <a:r>
              <a:rPr sz="1200" b="1" spc="-2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information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include:</a:t>
            </a:r>
            <a:endParaRPr sz="1200">
              <a:latin typeface="Aktiv Grotesk"/>
              <a:cs typeface="Aktiv Grotesk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650">
              <a:latin typeface="Aktiv Grotesk"/>
              <a:cs typeface="Aktiv Grotesk"/>
            </a:endParaRPr>
          </a:p>
          <a:p>
            <a:pPr marL="587375">
              <a:lnSpc>
                <a:spcPct val="100000"/>
              </a:lnSpc>
              <a:tabLst>
                <a:tab pos="3035300" algn="l"/>
              </a:tabLst>
            </a:pP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Discussion </a:t>
            </a:r>
            <a:r>
              <a:rPr sz="1200" spc="-20" dirty="0">
                <a:solidFill>
                  <a:srgbClr val="080827"/>
                </a:solidFill>
                <a:latin typeface="Aktiv Grotesk"/>
                <a:cs typeface="Aktiv Grotesk"/>
              </a:rPr>
              <a:t>board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	</a:t>
            </a: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Webform</a:t>
            </a:r>
            <a:endParaRPr sz="1200">
              <a:latin typeface="Aktiv Grotesk"/>
              <a:cs typeface="Aktiv Grotesk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719998" y="4953928"/>
            <a:ext cx="2862580" cy="1986914"/>
            <a:chOff x="719998" y="4953928"/>
            <a:chExt cx="2862580" cy="1986914"/>
          </a:xfrm>
        </p:grpSpPr>
        <p:sp>
          <p:nvSpPr>
            <p:cNvPr id="6" name="object 6"/>
            <p:cNvSpPr/>
            <p:nvPr/>
          </p:nvSpPr>
          <p:spPr>
            <a:xfrm>
              <a:off x="726348" y="4960278"/>
              <a:ext cx="401320" cy="422275"/>
            </a:xfrm>
            <a:custGeom>
              <a:avLst/>
              <a:gdLst/>
              <a:ahLst/>
              <a:cxnLst/>
              <a:rect l="l" t="t" r="r" b="b"/>
              <a:pathLst>
                <a:path w="401319" h="422275">
                  <a:moveTo>
                    <a:pt x="108000" y="0"/>
                  </a:moveTo>
                  <a:lnTo>
                    <a:pt x="65960" y="8488"/>
                  </a:lnTo>
                  <a:lnTo>
                    <a:pt x="31630" y="31635"/>
                  </a:lnTo>
                  <a:lnTo>
                    <a:pt x="8486" y="65965"/>
                  </a:lnTo>
                  <a:lnTo>
                    <a:pt x="0" y="108000"/>
                  </a:lnTo>
                  <a:lnTo>
                    <a:pt x="0" y="313817"/>
                  </a:lnTo>
                  <a:lnTo>
                    <a:pt x="8486" y="355852"/>
                  </a:lnTo>
                  <a:lnTo>
                    <a:pt x="31630" y="390182"/>
                  </a:lnTo>
                  <a:lnTo>
                    <a:pt x="65960" y="413329"/>
                  </a:lnTo>
                  <a:lnTo>
                    <a:pt x="108000" y="421817"/>
                  </a:lnTo>
                  <a:lnTo>
                    <a:pt x="293306" y="421817"/>
                  </a:lnTo>
                  <a:lnTo>
                    <a:pt x="335341" y="413329"/>
                  </a:lnTo>
                  <a:lnTo>
                    <a:pt x="369671" y="390182"/>
                  </a:lnTo>
                  <a:lnTo>
                    <a:pt x="392818" y="355852"/>
                  </a:lnTo>
                  <a:lnTo>
                    <a:pt x="401307" y="313817"/>
                  </a:lnTo>
                  <a:lnTo>
                    <a:pt x="401307" y="108000"/>
                  </a:lnTo>
                  <a:lnTo>
                    <a:pt x="392818" y="65965"/>
                  </a:lnTo>
                  <a:lnTo>
                    <a:pt x="369671" y="31635"/>
                  </a:lnTo>
                  <a:lnTo>
                    <a:pt x="335341" y="8488"/>
                  </a:lnTo>
                  <a:lnTo>
                    <a:pt x="293306" y="0"/>
                  </a:lnTo>
                  <a:lnTo>
                    <a:pt x="108000" y="0"/>
                  </a:lnTo>
                  <a:close/>
                </a:path>
              </a:pathLst>
            </a:custGeom>
            <a:ln w="12700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174349" y="4960278"/>
              <a:ext cx="401320" cy="422275"/>
            </a:xfrm>
            <a:custGeom>
              <a:avLst/>
              <a:gdLst/>
              <a:ahLst/>
              <a:cxnLst/>
              <a:rect l="l" t="t" r="r" b="b"/>
              <a:pathLst>
                <a:path w="401320" h="422275">
                  <a:moveTo>
                    <a:pt x="108000" y="0"/>
                  </a:moveTo>
                  <a:lnTo>
                    <a:pt x="65960" y="8488"/>
                  </a:lnTo>
                  <a:lnTo>
                    <a:pt x="31630" y="31635"/>
                  </a:lnTo>
                  <a:lnTo>
                    <a:pt x="8486" y="65965"/>
                  </a:lnTo>
                  <a:lnTo>
                    <a:pt x="0" y="108000"/>
                  </a:lnTo>
                  <a:lnTo>
                    <a:pt x="0" y="313817"/>
                  </a:lnTo>
                  <a:lnTo>
                    <a:pt x="8486" y="355852"/>
                  </a:lnTo>
                  <a:lnTo>
                    <a:pt x="31630" y="390182"/>
                  </a:lnTo>
                  <a:lnTo>
                    <a:pt x="65960" y="413329"/>
                  </a:lnTo>
                  <a:lnTo>
                    <a:pt x="108000" y="421817"/>
                  </a:lnTo>
                  <a:lnTo>
                    <a:pt x="293306" y="421817"/>
                  </a:lnTo>
                  <a:lnTo>
                    <a:pt x="335341" y="413329"/>
                  </a:lnTo>
                  <a:lnTo>
                    <a:pt x="369671" y="390182"/>
                  </a:lnTo>
                  <a:lnTo>
                    <a:pt x="392818" y="355852"/>
                  </a:lnTo>
                  <a:lnTo>
                    <a:pt x="401307" y="313817"/>
                  </a:lnTo>
                  <a:lnTo>
                    <a:pt x="401307" y="108000"/>
                  </a:lnTo>
                  <a:lnTo>
                    <a:pt x="392818" y="65965"/>
                  </a:lnTo>
                  <a:lnTo>
                    <a:pt x="369671" y="31635"/>
                  </a:lnTo>
                  <a:lnTo>
                    <a:pt x="335341" y="8488"/>
                  </a:lnTo>
                  <a:lnTo>
                    <a:pt x="293306" y="0"/>
                  </a:lnTo>
                  <a:lnTo>
                    <a:pt x="108000" y="0"/>
                  </a:lnTo>
                  <a:close/>
                </a:path>
              </a:pathLst>
            </a:custGeom>
            <a:ln w="12700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26348" y="5477655"/>
              <a:ext cx="401320" cy="422275"/>
            </a:xfrm>
            <a:custGeom>
              <a:avLst/>
              <a:gdLst/>
              <a:ahLst/>
              <a:cxnLst/>
              <a:rect l="l" t="t" r="r" b="b"/>
              <a:pathLst>
                <a:path w="401319" h="422275">
                  <a:moveTo>
                    <a:pt x="108000" y="0"/>
                  </a:moveTo>
                  <a:lnTo>
                    <a:pt x="65960" y="8488"/>
                  </a:lnTo>
                  <a:lnTo>
                    <a:pt x="31630" y="31635"/>
                  </a:lnTo>
                  <a:lnTo>
                    <a:pt x="8486" y="65965"/>
                  </a:lnTo>
                  <a:lnTo>
                    <a:pt x="0" y="108000"/>
                  </a:lnTo>
                  <a:lnTo>
                    <a:pt x="0" y="313817"/>
                  </a:lnTo>
                  <a:lnTo>
                    <a:pt x="8486" y="355852"/>
                  </a:lnTo>
                  <a:lnTo>
                    <a:pt x="31630" y="390182"/>
                  </a:lnTo>
                  <a:lnTo>
                    <a:pt x="65960" y="413329"/>
                  </a:lnTo>
                  <a:lnTo>
                    <a:pt x="108000" y="421817"/>
                  </a:lnTo>
                  <a:lnTo>
                    <a:pt x="293306" y="421817"/>
                  </a:lnTo>
                  <a:lnTo>
                    <a:pt x="335341" y="413329"/>
                  </a:lnTo>
                  <a:lnTo>
                    <a:pt x="369671" y="390182"/>
                  </a:lnTo>
                  <a:lnTo>
                    <a:pt x="392818" y="355852"/>
                  </a:lnTo>
                  <a:lnTo>
                    <a:pt x="401307" y="313817"/>
                  </a:lnTo>
                  <a:lnTo>
                    <a:pt x="401307" y="108000"/>
                  </a:lnTo>
                  <a:lnTo>
                    <a:pt x="392818" y="65965"/>
                  </a:lnTo>
                  <a:lnTo>
                    <a:pt x="369671" y="31635"/>
                  </a:lnTo>
                  <a:lnTo>
                    <a:pt x="335341" y="8488"/>
                  </a:lnTo>
                  <a:lnTo>
                    <a:pt x="293306" y="0"/>
                  </a:lnTo>
                  <a:lnTo>
                    <a:pt x="108000" y="0"/>
                  </a:lnTo>
                  <a:close/>
                </a:path>
              </a:pathLst>
            </a:custGeom>
            <a:ln w="12700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174349" y="5477655"/>
              <a:ext cx="401320" cy="422275"/>
            </a:xfrm>
            <a:custGeom>
              <a:avLst/>
              <a:gdLst/>
              <a:ahLst/>
              <a:cxnLst/>
              <a:rect l="l" t="t" r="r" b="b"/>
              <a:pathLst>
                <a:path w="401320" h="422275">
                  <a:moveTo>
                    <a:pt x="108000" y="0"/>
                  </a:moveTo>
                  <a:lnTo>
                    <a:pt x="65960" y="8488"/>
                  </a:lnTo>
                  <a:lnTo>
                    <a:pt x="31630" y="31635"/>
                  </a:lnTo>
                  <a:lnTo>
                    <a:pt x="8486" y="65965"/>
                  </a:lnTo>
                  <a:lnTo>
                    <a:pt x="0" y="108000"/>
                  </a:lnTo>
                  <a:lnTo>
                    <a:pt x="0" y="313817"/>
                  </a:lnTo>
                  <a:lnTo>
                    <a:pt x="8486" y="355852"/>
                  </a:lnTo>
                  <a:lnTo>
                    <a:pt x="31630" y="390182"/>
                  </a:lnTo>
                  <a:lnTo>
                    <a:pt x="65960" y="413329"/>
                  </a:lnTo>
                  <a:lnTo>
                    <a:pt x="108000" y="421817"/>
                  </a:lnTo>
                  <a:lnTo>
                    <a:pt x="293306" y="421817"/>
                  </a:lnTo>
                  <a:lnTo>
                    <a:pt x="335341" y="413329"/>
                  </a:lnTo>
                  <a:lnTo>
                    <a:pt x="369671" y="390182"/>
                  </a:lnTo>
                  <a:lnTo>
                    <a:pt x="392818" y="355852"/>
                  </a:lnTo>
                  <a:lnTo>
                    <a:pt x="401307" y="313817"/>
                  </a:lnTo>
                  <a:lnTo>
                    <a:pt x="401307" y="108000"/>
                  </a:lnTo>
                  <a:lnTo>
                    <a:pt x="392818" y="65965"/>
                  </a:lnTo>
                  <a:lnTo>
                    <a:pt x="369671" y="31635"/>
                  </a:lnTo>
                  <a:lnTo>
                    <a:pt x="335341" y="8488"/>
                  </a:lnTo>
                  <a:lnTo>
                    <a:pt x="293306" y="0"/>
                  </a:lnTo>
                  <a:lnTo>
                    <a:pt x="108000" y="0"/>
                  </a:lnTo>
                  <a:close/>
                </a:path>
              </a:pathLst>
            </a:custGeom>
            <a:ln w="12700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26348" y="5995025"/>
              <a:ext cx="401320" cy="422275"/>
            </a:xfrm>
            <a:custGeom>
              <a:avLst/>
              <a:gdLst/>
              <a:ahLst/>
              <a:cxnLst/>
              <a:rect l="l" t="t" r="r" b="b"/>
              <a:pathLst>
                <a:path w="401319" h="422275">
                  <a:moveTo>
                    <a:pt x="108000" y="0"/>
                  </a:moveTo>
                  <a:lnTo>
                    <a:pt x="65960" y="8488"/>
                  </a:lnTo>
                  <a:lnTo>
                    <a:pt x="31630" y="31635"/>
                  </a:lnTo>
                  <a:lnTo>
                    <a:pt x="8486" y="65965"/>
                  </a:lnTo>
                  <a:lnTo>
                    <a:pt x="0" y="108000"/>
                  </a:lnTo>
                  <a:lnTo>
                    <a:pt x="0" y="313817"/>
                  </a:lnTo>
                  <a:lnTo>
                    <a:pt x="8486" y="355852"/>
                  </a:lnTo>
                  <a:lnTo>
                    <a:pt x="31630" y="390182"/>
                  </a:lnTo>
                  <a:lnTo>
                    <a:pt x="65960" y="413329"/>
                  </a:lnTo>
                  <a:lnTo>
                    <a:pt x="108000" y="421817"/>
                  </a:lnTo>
                  <a:lnTo>
                    <a:pt x="293306" y="421817"/>
                  </a:lnTo>
                  <a:lnTo>
                    <a:pt x="335341" y="413329"/>
                  </a:lnTo>
                  <a:lnTo>
                    <a:pt x="369671" y="390182"/>
                  </a:lnTo>
                  <a:lnTo>
                    <a:pt x="392818" y="355852"/>
                  </a:lnTo>
                  <a:lnTo>
                    <a:pt x="401307" y="313817"/>
                  </a:lnTo>
                  <a:lnTo>
                    <a:pt x="401307" y="108000"/>
                  </a:lnTo>
                  <a:lnTo>
                    <a:pt x="392818" y="65965"/>
                  </a:lnTo>
                  <a:lnTo>
                    <a:pt x="369671" y="31635"/>
                  </a:lnTo>
                  <a:lnTo>
                    <a:pt x="335341" y="8488"/>
                  </a:lnTo>
                  <a:lnTo>
                    <a:pt x="293306" y="0"/>
                  </a:lnTo>
                  <a:lnTo>
                    <a:pt x="108000" y="0"/>
                  </a:lnTo>
                  <a:close/>
                </a:path>
              </a:pathLst>
            </a:custGeom>
            <a:ln w="12700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174349" y="5995025"/>
              <a:ext cx="401320" cy="422275"/>
            </a:xfrm>
            <a:custGeom>
              <a:avLst/>
              <a:gdLst/>
              <a:ahLst/>
              <a:cxnLst/>
              <a:rect l="l" t="t" r="r" b="b"/>
              <a:pathLst>
                <a:path w="401320" h="422275">
                  <a:moveTo>
                    <a:pt x="108000" y="0"/>
                  </a:moveTo>
                  <a:lnTo>
                    <a:pt x="65960" y="8488"/>
                  </a:lnTo>
                  <a:lnTo>
                    <a:pt x="31630" y="31635"/>
                  </a:lnTo>
                  <a:lnTo>
                    <a:pt x="8486" y="65965"/>
                  </a:lnTo>
                  <a:lnTo>
                    <a:pt x="0" y="108000"/>
                  </a:lnTo>
                  <a:lnTo>
                    <a:pt x="0" y="313817"/>
                  </a:lnTo>
                  <a:lnTo>
                    <a:pt x="8486" y="355852"/>
                  </a:lnTo>
                  <a:lnTo>
                    <a:pt x="31630" y="390182"/>
                  </a:lnTo>
                  <a:lnTo>
                    <a:pt x="65960" y="413329"/>
                  </a:lnTo>
                  <a:lnTo>
                    <a:pt x="108000" y="421817"/>
                  </a:lnTo>
                  <a:lnTo>
                    <a:pt x="293306" y="421817"/>
                  </a:lnTo>
                  <a:lnTo>
                    <a:pt x="335341" y="413329"/>
                  </a:lnTo>
                  <a:lnTo>
                    <a:pt x="369671" y="390182"/>
                  </a:lnTo>
                  <a:lnTo>
                    <a:pt x="392818" y="355852"/>
                  </a:lnTo>
                  <a:lnTo>
                    <a:pt x="401307" y="313817"/>
                  </a:lnTo>
                  <a:lnTo>
                    <a:pt x="401307" y="108000"/>
                  </a:lnTo>
                  <a:lnTo>
                    <a:pt x="392818" y="65965"/>
                  </a:lnTo>
                  <a:lnTo>
                    <a:pt x="369671" y="31635"/>
                  </a:lnTo>
                  <a:lnTo>
                    <a:pt x="335341" y="8488"/>
                  </a:lnTo>
                  <a:lnTo>
                    <a:pt x="293306" y="0"/>
                  </a:lnTo>
                  <a:lnTo>
                    <a:pt x="108000" y="0"/>
                  </a:lnTo>
                  <a:close/>
                </a:path>
              </a:pathLst>
            </a:custGeom>
            <a:ln w="12700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26348" y="6512401"/>
              <a:ext cx="401320" cy="422275"/>
            </a:xfrm>
            <a:custGeom>
              <a:avLst/>
              <a:gdLst/>
              <a:ahLst/>
              <a:cxnLst/>
              <a:rect l="l" t="t" r="r" b="b"/>
              <a:pathLst>
                <a:path w="401319" h="422275">
                  <a:moveTo>
                    <a:pt x="108000" y="0"/>
                  </a:moveTo>
                  <a:lnTo>
                    <a:pt x="65960" y="8488"/>
                  </a:lnTo>
                  <a:lnTo>
                    <a:pt x="31630" y="31635"/>
                  </a:lnTo>
                  <a:lnTo>
                    <a:pt x="8486" y="65965"/>
                  </a:lnTo>
                  <a:lnTo>
                    <a:pt x="0" y="108000"/>
                  </a:lnTo>
                  <a:lnTo>
                    <a:pt x="0" y="313816"/>
                  </a:lnTo>
                  <a:lnTo>
                    <a:pt x="8486" y="355852"/>
                  </a:lnTo>
                  <a:lnTo>
                    <a:pt x="31630" y="390182"/>
                  </a:lnTo>
                  <a:lnTo>
                    <a:pt x="65960" y="413329"/>
                  </a:lnTo>
                  <a:lnTo>
                    <a:pt x="108000" y="421817"/>
                  </a:lnTo>
                  <a:lnTo>
                    <a:pt x="293306" y="421817"/>
                  </a:lnTo>
                  <a:lnTo>
                    <a:pt x="335341" y="413329"/>
                  </a:lnTo>
                  <a:lnTo>
                    <a:pt x="369671" y="390182"/>
                  </a:lnTo>
                  <a:lnTo>
                    <a:pt x="392818" y="355852"/>
                  </a:lnTo>
                  <a:lnTo>
                    <a:pt x="401307" y="313816"/>
                  </a:lnTo>
                  <a:lnTo>
                    <a:pt x="401307" y="108000"/>
                  </a:lnTo>
                  <a:lnTo>
                    <a:pt x="392818" y="65965"/>
                  </a:lnTo>
                  <a:lnTo>
                    <a:pt x="369671" y="31635"/>
                  </a:lnTo>
                  <a:lnTo>
                    <a:pt x="335341" y="8488"/>
                  </a:lnTo>
                  <a:lnTo>
                    <a:pt x="293306" y="0"/>
                  </a:lnTo>
                  <a:lnTo>
                    <a:pt x="108000" y="0"/>
                  </a:lnTo>
                  <a:close/>
                </a:path>
              </a:pathLst>
            </a:custGeom>
            <a:ln w="12700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174349" y="6512401"/>
              <a:ext cx="401320" cy="422275"/>
            </a:xfrm>
            <a:custGeom>
              <a:avLst/>
              <a:gdLst/>
              <a:ahLst/>
              <a:cxnLst/>
              <a:rect l="l" t="t" r="r" b="b"/>
              <a:pathLst>
                <a:path w="401320" h="422275">
                  <a:moveTo>
                    <a:pt x="108000" y="0"/>
                  </a:moveTo>
                  <a:lnTo>
                    <a:pt x="65960" y="8488"/>
                  </a:lnTo>
                  <a:lnTo>
                    <a:pt x="31630" y="31635"/>
                  </a:lnTo>
                  <a:lnTo>
                    <a:pt x="8486" y="65965"/>
                  </a:lnTo>
                  <a:lnTo>
                    <a:pt x="0" y="108000"/>
                  </a:lnTo>
                  <a:lnTo>
                    <a:pt x="0" y="313816"/>
                  </a:lnTo>
                  <a:lnTo>
                    <a:pt x="8486" y="355852"/>
                  </a:lnTo>
                  <a:lnTo>
                    <a:pt x="31630" y="390182"/>
                  </a:lnTo>
                  <a:lnTo>
                    <a:pt x="65960" y="413329"/>
                  </a:lnTo>
                  <a:lnTo>
                    <a:pt x="108000" y="421817"/>
                  </a:lnTo>
                  <a:lnTo>
                    <a:pt x="293306" y="421817"/>
                  </a:lnTo>
                  <a:lnTo>
                    <a:pt x="335341" y="413329"/>
                  </a:lnTo>
                  <a:lnTo>
                    <a:pt x="369671" y="390182"/>
                  </a:lnTo>
                  <a:lnTo>
                    <a:pt x="392818" y="355852"/>
                  </a:lnTo>
                  <a:lnTo>
                    <a:pt x="401307" y="313816"/>
                  </a:lnTo>
                  <a:lnTo>
                    <a:pt x="401307" y="108000"/>
                  </a:lnTo>
                  <a:lnTo>
                    <a:pt x="392818" y="65965"/>
                  </a:lnTo>
                  <a:lnTo>
                    <a:pt x="369671" y="31635"/>
                  </a:lnTo>
                  <a:lnTo>
                    <a:pt x="335341" y="8488"/>
                  </a:lnTo>
                  <a:lnTo>
                    <a:pt x="293306" y="0"/>
                  </a:lnTo>
                  <a:lnTo>
                    <a:pt x="108000" y="0"/>
                  </a:lnTo>
                  <a:close/>
                </a:path>
              </a:pathLst>
            </a:custGeom>
            <a:ln w="12700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1292299" y="5577866"/>
            <a:ext cx="13309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Networking</a:t>
            </a:r>
            <a:r>
              <a:rPr sz="1200" spc="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Events</a:t>
            </a:r>
            <a:endParaRPr sz="1200">
              <a:latin typeface="Aktiv Grotesk"/>
              <a:cs typeface="Aktiv Grotesk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740301" y="5486426"/>
            <a:ext cx="15455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Lead Generation </a:t>
            </a:r>
            <a:r>
              <a:rPr sz="1200" spc="-25" dirty="0">
                <a:solidFill>
                  <a:srgbClr val="080827"/>
                </a:solidFill>
                <a:latin typeface="Aktiv Grotesk"/>
                <a:cs typeface="Aktiv Grotesk"/>
              </a:rPr>
              <a:t>Card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(on</a:t>
            </a:r>
            <a:r>
              <a:rPr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social</a:t>
            </a:r>
            <a:r>
              <a:rPr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media)</a:t>
            </a:r>
            <a:endParaRPr sz="1200">
              <a:latin typeface="Aktiv Grotesk"/>
              <a:cs typeface="Aktiv Grotesk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92299" y="6003803"/>
            <a:ext cx="11753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Have</a:t>
            </a:r>
            <a:r>
              <a:rPr sz="1200" spc="-3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employees </a:t>
            </a:r>
            <a:r>
              <a:rPr sz="1200" spc="-25" dirty="0">
                <a:solidFill>
                  <a:srgbClr val="080827"/>
                </a:solidFill>
                <a:latin typeface="Aktiv Grotesk"/>
                <a:cs typeface="Aktiv Grotesk"/>
              </a:rPr>
              <a:t>ask</a:t>
            </a:r>
            <a:endParaRPr sz="1200">
              <a:latin typeface="Aktiv Grotesk"/>
              <a:cs typeface="Aktiv Grotesk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740301" y="6095243"/>
            <a:ext cx="12731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Drawing / </a:t>
            </a: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Contest</a:t>
            </a:r>
            <a:endParaRPr sz="1200">
              <a:latin typeface="Aktiv Grotesk"/>
              <a:cs typeface="Aktiv Grotesk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292299" y="6612619"/>
            <a:ext cx="444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080827"/>
                </a:solidFill>
                <a:latin typeface="Aktiv Grotesk"/>
                <a:cs typeface="Aktiv Grotesk"/>
              </a:rPr>
              <a:t>Demo</a:t>
            </a:r>
            <a:endParaRPr sz="1200">
              <a:latin typeface="Aktiv Grotesk"/>
              <a:cs typeface="Aktiv Grotesk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740301" y="6612619"/>
            <a:ext cx="10877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Badge </a:t>
            </a: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Scanner</a:t>
            </a:r>
            <a:endParaRPr sz="1200">
              <a:latin typeface="Aktiv Grotesk"/>
              <a:cs typeface="Aktiv Grotesk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17624" y="1545714"/>
            <a:ext cx="5857875" cy="662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How</a:t>
            </a:r>
            <a:r>
              <a:rPr sz="1200" b="1" spc="-2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many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visitors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am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I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attracting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and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collecting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each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month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using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the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following?</a:t>
            </a:r>
            <a:endParaRPr sz="1200">
              <a:latin typeface="Aktiv Grotesk"/>
              <a:cs typeface="Aktiv Grotesk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650">
              <a:latin typeface="Aktiv Grotesk"/>
              <a:cs typeface="Aktiv Grotesk"/>
            </a:endParaRPr>
          </a:p>
          <a:p>
            <a:pPr marL="12700">
              <a:lnSpc>
                <a:spcPct val="100000"/>
              </a:lnSpc>
              <a:tabLst>
                <a:tab pos="3237865" algn="l"/>
              </a:tabLst>
            </a:pP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Website: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	</a:t>
            </a: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Networking:</a:t>
            </a:r>
            <a:endParaRPr sz="1200">
              <a:latin typeface="Aktiv Grotesk"/>
              <a:cs typeface="Aktiv Grotesk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691675" y="1893693"/>
            <a:ext cx="6122670" cy="8078470"/>
            <a:chOff x="691675" y="1893693"/>
            <a:chExt cx="6122670" cy="8078470"/>
          </a:xfrm>
        </p:grpSpPr>
        <p:sp>
          <p:nvSpPr>
            <p:cNvPr id="22" name="object 22"/>
            <p:cNvSpPr/>
            <p:nvPr/>
          </p:nvSpPr>
          <p:spPr>
            <a:xfrm>
              <a:off x="2130348" y="1900043"/>
              <a:ext cx="1215390" cy="422275"/>
            </a:xfrm>
            <a:custGeom>
              <a:avLst/>
              <a:gdLst/>
              <a:ahLst/>
              <a:cxnLst/>
              <a:rect l="l" t="t" r="r" b="b"/>
              <a:pathLst>
                <a:path w="1215389" h="422275">
                  <a:moveTo>
                    <a:pt x="108000" y="0"/>
                  </a:moveTo>
                  <a:lnTo>
                    <a:pt x="65960" y="8488"/>
                  </a:lnTo>
                  <a:lnTo>
                    <a:pt x="31630" y="31635"/>
                  </a:lnTo>
                  <a:lnTo>
                    <a:pt x="8486" y="65965"/>
                  </a:lnTo>
                  <a:lnTo>
                    <a:pt x="0" y="108000"/>
                  </a:lnTo>
                  <a:lnTo>
                    <a:pt x="0" y="313817"/>
                  </a:lnTo>
                  <a:lnTo>
                    <a:pt x="8486" y="355852"/>
                  </a:lnTo>
                  <a:lnTo>
                    <a:pt x="31630" y="390182"/>
                  </a:lnTo>
                  <a:lnTo>
                    <a:pt x="65960" y="413329"/>
                  </a:lnTo>
                  <a:lnTo>
                    <a:pt x="108000" y="421817"/>
                  </a:lnTo>
                  <a:lnTo>
                    <a:pt x="1106906" y="421817"/>
                  </a:lnTo>
                  <a:lnTo>
                    <a:pt x="1148942" y="413329"/>
                  </a:lnTo>
                  <a:lnTo>
                    <a:pt x="1183271" y="390182"/>
                  </a:lnTo>
                  <a:lnTo>
                    <a:pt x="1206419" y="355852"/>
                  </a:lnTo>
                  <a:lnTo>
                    <a:pt x="1214907" y="313817"/>
                  </a:lnTo>
                  <a:lnTo>
                    <a:pt x="1214907" y="108000"/>
                  </a:lnTo>
                  <a:lnTo>
                    <a:pt x="1206419" y="65965"/>
                  </a:lnTo>
                  <a:lnTo>
                    <a:pt x="1183271" y="31635"/>
                  </a:lnTo>
                  <a:lnTo>
                    <a:pt x="1148942" y="8488"/>
                  </a:lnTo>
                  <a:lnTo>
                    <a:pt x="1106906" y="0"/>
                  </a:lnTo>
                  <a:lnTo>
                    <a:pt x="108000" y="0"/>
                  </a:lnTo>
                  <a:close/>
                </a:path>
              </a:pathLst>
            </a:custGeom>
            <a:ln w="12699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355949" y="1900043"/>
              <a:ext cx="1215390" cy="422275"/>
            </a:xfrm>
            <a:custGeom>
              <a:avLst/>
              <a:gdLst/>
              <a:ahLst/>
              <a:cxnLst/>
              <a:rect l="l" t="t" r="r" b="b"/>
              <a:pathLst>
                <a:path w="1215390" h="422275">
                  <a:moveTo>
                    <a:pt x="108000" y="0"/>
                  </a:moveTo>
                  <a:lnTo>
                    <a:pt x="65960" y="8488"/>
                  </a:lnTo>
                  <a:lnTo>
                    <a:pt x="31630" y="31635"/>
                  </a:lnTo>
                  <a:lnTo>
                    <a:pt x="8486" y="65965"/>
                  </a:lnTo>
                  <a:lnTo>
                    <a:pt x="0" y="108000"/>
                  </a:lnTo>
                  <a:lnTo>
                    <a:pt x="0" y="313817"/>
                  </a:lnTo>
                  <a:lnTo>
                    <a:pt x="8486" y="355852"/>
                  </a:lnTo>
                  <a:lnTo>
                    <a:pt x="31630" y="390182"/>
                  </a:lnTo>
                  <a:lnTo>
                    <a:pt x="65960" y="413329"/>
                  </a:lnTo>
                  <a:lnTo>
                    <a:pt x="108000" y="421817"/>
                  </a:lnTo>
                  <a:lnTo>
                    <a:pt x="1106906" y="421817"/>
                  </a:lnTo>
                  <a:lnTo>
                    <a:pt x="1148942" y="413329"/>
                  </a:lnTo>
                  <a:lnTo>
                    <a:pt x="1183271" y="390182"/>
                  </a:lnTo>
                  <a:lnTo>
                    <a:pt x="1206419" y="355852"/>
                  </a:lnTo>
                  <a:lnTo>
                    <a:pt x="1214907" y="313817"/>
                  </a:lnTo>
                  <a:lnTo>
                    <a:pt x="1214907" y="108000"/>
                  </a:lnTo>
                  <a:lnTo>
                    <a:pt x="1206419" y="65965"/>
                  </a:lnTo>
                  <a:lnTo>
                    <a:pt x="1183271" y="31635"/>
                  </a:lnTo>
                  <a:lnTo>
                    <a:pt x="1148942" y="8488"/>
                  </a:lnTo>
                  <a:lnTo>
                    <a:pt x="1106906" y="0"/>
                  </a:lnTo>
                  <a:lnTo>
                    <a:pt x="108000" y="0"/>
                  </a:lnTo>
                  <a:close/>
                </a:path>
              </a:pathLst>
            </a:custGeom>
            <a:ln w="12699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130348" y="2397861"/>
              <a:ext cx="1215390" cy="422275"/>
            </a:xfrm>
            <a:custGeom>
              <a:avLst/>
              <a:gdLst/>
              <a:ahLst/>
              <a:cxnLst/>
              <a:rect l="l" t="t" r="r" b="b"/>
              <a:pathLst>
                <a:path w="1215389" h="422275">
                  <a:moveTo>
                    <a:pt x="108000" y="0"/>
                  </a:moveTo>
                  <a:lnTo>
                    <a:pt x="65960" y="8488"/>
                  </a:lnTo>
                  <a:lnTo>
                    <a:pt x="31630" y="31635"/>
                  </a:lnTo>
                  <a:lnTo>
                    <a:pt x="8486" y="65965"/>
                  </a:lnTo>
                  <a:lnTo>
                    <a:pt x="0" y="108000"/>
                  </a:lnTo>
                  <a:lnTo>
                    <a:pt x="0" y="313817"/>
                  </a:lnTo>
                  <a:lnTo>
                    <a:pt x="8486" y="355852"/>
                  </a:lnTo>
                  <a:lnTo>
                    <a:pt x="31630" y="390182"/>
                  </a:lnTo>
                  <a:lnTo>
                    <a:pt x="65960" y="413329"/>
                  </a:lnTo>
                  <a:lnTo>
                    <a:pt x="108000" y="421817"/>
                  </a:lnTo>
                  <a:lnTo>
                    <a:pt x="1106906" y="421817"/>
                  </a:lnTo>
                  <a:lnTo>
                    <a:pt x="1148942" y="413329"/>
                  </a:lnTo>
                  <a:lnTo>
                    <a:pt x="1183271" y="390182"/>
                  </a:lnTo>
                  <a:lnTo>
                    <a:pt x="1206419" y="355852"/>
                  </a:lnTo>
                  <a:lnTo>
                    <a:pt x="1214907" y="313817"/>
                  </a:lnTo>
                  <a:lnTo>
                    <a:pt x="1214907" y="108000"/>
                  </a:lnTo>
                  <a:lnTo>
                    <a:pt x="1206419" y="65965"/>
                  </a:lnTo>
                  <a:lnTo>
                    <a:pt x="1183271" y="31635"/>
                  </a:lnTo>
                  <a:lnTo>
                    <a:pt x="1148942" y="8488"/>
                  </a:lnTo>
                  <a:lnTo>
                    <a:pt x="1106906" y="0"/>
                  </a:lnTo>
                  <a:lnTo>
                    <a:pt x="108000" y="0"/>
                  </a:lnTo>
                  <a:close/>
                </a:path>
              </a:pathLst>
            </a:custGeom>
            <a:ln w="12699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355949" y="2397861"/>
              <a:ext cx="1215390" cy="422275"/>
            </a:xfrm>
            <a:custGeom>
              <a:avLst/>
              <a:gdLst/>
              <a:ahLst/>
              <a:cxnLst/>
              <a:rect l="l" t="t" r="r" b="b"/>
              <a:pathLst>
                <a:path w="1215390" h="422275">
                  <a:moveTo>
                    <a:pt x="108000" y="0"/>
                  </a:moveTo>
                  <a:lnTo>
                    <a:pt x="65960" y="8488"/>
                  </a:lnTo>
                  <a:lnTo>
                    <a:pt x="31630" y="31635"/>
                  </a:lnTo>
                  <a:lnTo>
                    <a:pt x="8486" y="65965"/>
                  </a:lnTo>
                  <a:lnTo>
                    <a:pt x="0" y="108000"/>
                  </a:lnTo>
                  <a:lnTo>
                    <a:pt x="0" y="313817"/>
                  </a:lnTo>
                  <a:lnTo>
                    <a:pt x="8486" y="355852"/>
                  </a:lnTo>
                  <a:lnTo>
                    <a:pt x="31630" y="390182"/>
                  </a:lnTo>
                  <a:lnTo>
                    <a:pt x="65960" y="413329"/>
                  </a:lnTo>
                  <a:lnTo>
                    <a:pt x="108000" y="421817"/>
                  </a:lnTo>
                  <a:lnTo>
                    <a:pt x="1106906" y="421817"/>
                  </a:lnTo>
                  <a:lnTo>
                    <a:pt x="1148942" y="413329"/>
                  </a:lnTo>
                  <a:lnTo>
                    <a:pt x="1183271" y="390182"/>
                  </a:lnTo>
                  <a:lnTo>
                    <a:pt x="1206419" y="355852"/>
                  </a:lnTo>
                  <a:lnTo>
                    <a:pt x="1214907" y="313817"/>
                  </a:lnTo>
                  <a:lnTo>
                    <a:pt x="1214907" y="108000"/>
                  </a:lnTo>
                  <a:lnTo>
                    <a:pt x="1206419" y="65965"/>
                  </a:lnTo>
                  <a:lnTo>
                    <a:pt x="1183271" y="31635"/>
                  </a:lnTo>
                  <a:lnTo>
                    <a:pt x="1148942" y="8488"/>
                  </a:lnTo>
                  <a:lnTo>
                    <a:pt x="1106906" y="0"/>
                  </a:lnTo>
                  <a:lnTo>
                    <a:pt x="108000" y="0"/>
                  </a:lnTo>
                  <a:close/>
                </a:path>
              </a:pathLst>
            </a:custGeom>
            <a:ln w="12699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130348" y="2895678"/>
              <a:ext cx="1215390" cy="422275"/>
            </a:xfrm>
            <a:custGeom>
              <a:avLst/>
              <a:gdLst/>
              <a:ahLst/>
              <a:cxnLst/>
              <a:rect l="l" t="t" r="r" b="b"/>
              <a:pathLst>
                <a:path w="1215389" h="422275">
                  <a:moveTo>
                    <a:pt x="108000" y="0"/>
                  </a:moveTo>
                  <a:lnTo>
                    <a:pt x="65960" y="8488"/>
                  </a:lnTo>
                  <a:lnTo>
                    <a:pt x="31630" y="31635"/>
                  </a:lnTo>
                  <a:lnTo>
                    <a:pt x="8486" y="65965"/>
                  </a:lnTo>
                  <a:lnTo>
                    <a:pt x="0" y="108000"/>
                  </a:lnTo>
                  <a:lnTo>
                    <a:pt x="0" y="313817"/>
                  </a:lnTo>
                  <a:lnTo>
                    <a:pt x="8486" y="355852"/>
                  </a:lnTo>
                  <a:lnTo>
                    <a:pt x="31630" y="390182"/>
                  </a:lnTo>
                  <a:lnTo>
                    <a:pt x="65960" y="413329"/>
                  </a:lnTo>
                  <a:lnTo>
                    <a:pt x="108000" y="421817"/>
                  </a:lnTo>
                  <a:lnTo>
                    <a:pt x="1106906" y="421817"/>
                  </a:lnTo>
                  <a:lnTo>
                    <a:pt x="1148942" y="413329"/>
                  </a:lnTo>
                  <a:lnTo>
                    <a:pt x="1183271" y="390182"/>
                  </a:lnTo>
                  <a:lnTo>
                    <a:pt x="1206419" y="355852"/>
                  </a:lnTo>
                  <a:lnTo>
                    <a:pt x="1214907" y="313817"/>
                  </a:lnTo>
                  <a:lnTo>
                    <a:pt x="1214907" y="108000"/>
                  </a:lnTo>
                  <a:lnTo>
                    <a:pt x="1206419" y="65965"/>
                  </a:lnTo>
                  <a:lnTo>
                    <a:pt x="1183271" y="31635"/>
                  </a:lnTo>
                  <a:lnTo>
                    <a:pt x="1148942" y="8488"/>
                  </a:lnTo>
                  <a:lnTo>
                    <a:pt x="1106906" y="0"/>
                  </a:lnTo>
                  <a:lnTo>
                    <a:pt x="108000" y="0"/>
                  </a:lnTo>
                  <a:close/>
                </a:path>
              </a:pathLst>
            </a:custGeom>
            <a:ln w="12699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355949" y="2895678"/>
              <a:ext cx="1215390" cy="422275"/>
            </a:xfrm>
            <a:custGeom>
              <a:avLst/>
              <a:gdLst/>
              <a:ahLst/>
              <a:cxnLst/>
              <a:rect l="l" t="t" r="r" b="b"/>
              <a:pathLst>
                <a:path w="1215390" h="422275">
                  <a:moveTo>
                    <a:pt x="108000" y="0"/>
                  </a:moveTo>
                  <a:lnTo>
                    <a:pt x="65960" y="8488"/>
                  </a:lnTo>
                  <a:lnTo>
                    <a:pt x="31630" y="31635"/>
                  </a:lnTo>
                  <a:lnTo>
                    <a:pt x="8486" y="65965"/>
                  </a:lnTo>
                  <a:lnTo>
                    <a:pt x="0" y="108000"/>
                  </a:lnTo>
                  <a:lnTo>
                    <a:pt x="0" y="313817"/>
                  </a:lnTo>
                  <a:lnTo>
                    <a:pt x="8486" y="355852"/>
                  </a:lnTo>
                  <a:lnTo>
                    <a:pt x="31630" y="390182"/>
                  </a:lnTo>
                  <a:lnTo>
                    <a:pt x="65960" y="413329"/>
                  </a:lnTo>
                  <a:lnTo>
                    <a:pt x="108000" y="421817"/>
                  </a:lnTo>
                  <a:lnTo>
                    <a:pt x="1106906" y="421817"/>
                  </a:lnTo>
                  <a:lnTo>
                    <a:pt x="1148942" y="413329"/>
                  </a:lnTo>
                  <a:lnTo>
                    <a:pt x="1183271" y="390182"/>
                  </a:lnTo>
                  <a:lnTo>
                    <a:pt x="1206419" y="355852"/>
                  </a:lnTo>
                  <a:lnTo>
                    <a:pt x="1214907" y="313817"/>
                  </a:lnTo>
                  <a:lnTo>
                    <a:pt x="1214907" y="108000"/>
                  </a:lnTo>
                  <a:lnTo>
                    <a:pt x="1206419" y="65965"/>
                  </a:lnTo>
                  <a:lnTo>
                    <a:pt x="1183271" y="31635"/>
                  </a:lnTo>
                  <a:lnTo>
                    <a:pt x="1148942" y="8488"/>
                  </a:lnTo>
                  <a:lnTo>
                    <a:pt x="1106906" y="0"/>
                  </a:lnTo>
                  <a:lnTo>
                    <a:pt x="108000" y="0"/>
                  </a:lnTo>
                  <a:close/>
                </a:path>
              </a:pathLst>
            </a:custGeom>
            <a:ln w="12699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130348" y="3393502"/>
              <a:ext cx="1215390" cy="422275"/>
            </a:xfrm>
            <a:custGeom>
              <a:avLst/>
              <a:gdLst/>
              <a:ahLst/>
              <a:cxnLst/>
              <a:rect l="l" t="t" r="r" b="b"/>
              <a:pathLst>
                <a:path w="1215389" h="422275">
                  <a:moveTo>
                    <a:pt x="108000" y="0"/>
                  </a:moveTo>
                  <a:lnTo>
                    <a:pt x="65960" y="8488"/>
                  </a:lnTo>
                  <a:lnTo>
                    <a:pt x="31630" y="31635"/>
                  </a:lnTo>
                  <a:lnTo>
                    <a:pt x="8486" y="65965"/>
                  </a:lnTo>
                  <a:lnTo>
                    <a:pt x="0" y="108000"/>
                  </a:lnTo>
                  <a:lnTo>
                    <a:pt x="0" y="313817"/>
                  </a:lnTo>
                  <a:lnTo>
                    <a:pt x="8486" y="355852"/>
                  </a:lnTo>
                  <a:lnTo>
                    <a:pt x="31630" y="390182"/>
                  </a:lnTo>
                  <a:lnTo>
                    <a:pt x="65960" y="413329"/>
                  </a:lnTo>
                  <a:lnTo>
                    <a:pt x="108000" y="421817"/>
                  </a:lnTo>
                  <a:lnTo>
                    <a:pt x="1106906" y="421817"/>
                  </a:lnTo>
                  <a:lnTo>
                    <a:pt x="1148942" y="413329"/>
                  </a:lnTo>
                  <a:lnTo>
                    <a:pt x="1183271" y="390182"/>
                  </a:lnTo>
                  <a:lnTo>
                    <a:pt x="1206419" y="355852"/>
                  </a:lnTo>
                  <a:lnTo>
                    <a:pt x="1214907" y="313817"/>
                  </a:lnTo>
                  <a:lnTo>
                    <a:pt x="1214907" y="108000"/>
                  </a:lnTo>
                  <a:lnTo>
                    <a:pt x="1206419" y="65965"/>
                  </a:lnTo>
                  <a:lnTo>
                    <a:pt x="1183271" y="31635"/>
                  </a:lnTo>
                  <a:lnTo>
                    <a:pt x="1148942" y="8488"/>
                  </a:lnTo>
                  <a:lnTo>
                    <a:pt x="1106906" y="0"/>
                  </a:lnTo>
                  <a:lnTo>
                    <a:pt x="108000" y="0"/>
                  </a:lnTo>
                  <a:close/>
                </a:path>
              </a:pathLst>
            </a:custGeom>
            <a:ln w="12699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355949" y="3393502"/>
              <a:ext cx="1215390" cy="422275"/>
            </a:xfrm>
            <a:custGeom>
              <a:avLst/>
              <a:gdLst/>
              <a:ahLst/>
              <a:cxnLst/>
              <a:rect l="l" t="t" r="r" b="b"/>
              <a:pathLst>
                <a:path w="1215390" h="422275">
                  <a:moveTo>
                    <a:pt x="108000" y="0"/>
                  </a:moveTo>
                  <a:lnTo>
                    <a:pt x="65960" y="8488"/>
                  </a:lnTo>
                  <a:lnTo>
                    <a:pt x="31630" y="31635"/>
                  </a:lnTo>
                  <a:lnTo>
                    <a:pt x="8486" y="65965"/>
                  </a:lnTo>
                  <a:lnTo>
                    <a:pt x="0" y="108000"/>
                  </a:lnTo>
                  <a:lnTo>
                    <a:pt x="0" y="313817"/>
                  </a:lnTo>
                  <a:lnTo>
                    <a:pt x="8486" y="355852"/>
                  </a:lnTo>
                  <a:lnTo>
                    <a:pt x="31630" y="390182"/>
                  </a:lnTo>
                  <a:lnTo>
                    <a:pt x="65960" y="413329"/>
                  </a:lnTo>
                  <a:lnTo>
                    <a:pt x="108000" y="421817"/>
                  </a:lnTo>
                  <a:lnTo>
                    <a:pt x="1106906" y="421817"/>
                  </a:lnTo>
                  <a:lnTo>
                    <a:pt x="1148942" y="413329"/>
                  </a:lnTo>
                  <a:lnTo>
                    <a:pt x="1183271" y="390182"/>
                  </a:lnTo>
                  <a:lnTo>
                    <a:pt x="1206419" y="355852"/>
                  </a:lnTo>
                  <a:lnTo>
                    <a:pt x="1214907" y="313817"/>
                  </a:lnTo>
                  <a:lnTo>
                    <a:pt x="1214907" y="108000"/>
                  </a:lnTo>
                  <a:lnTo>
                    <a:pt x="1206419" y="65965"/>
                  </a:lnTo>
                  <a:lnTo>
                    <a:pt x="1183271" y="31635"/>
                  </a:lnTo>
                  <a:lnTo>
                    <a:pt x="1148942" y="8488"/>
                  </a:lnTo>
                  <a:lnTo>
                    <a:pt x="1106906" y="0"/>
                  </a:lnTo>
                  <a:lnTo>
                    <a:pt x="108000" y="0"/>
                  </a:lnTo>
                  <a:close/>
                </a:path>
              </a:pathLst>
            </a:custGeom>
            <a:ln w="12699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2130348" y="3891320"/>
              <a:ext cx="1215390" cy="422275"/>
            </a:xfrm>
            <a:custGeom>
              <a:avLst/>
              <a:gdLst/>
              <a:ahLst/>
              <a:cxnLst/>
              <a:rect l="l" t="t" r="r" b="b"/>
              <a:pathLst>
                <a:path w="1215389" h="422275">
                  <a:moveTo>
                    <a:pt x="108000" y="0"/>
                  </a:moveTo>
                  <a:lnTo>
                    <a:pt x="65960" y="8488"/>
                  </a:lnTo>
                  <a:lnTo>
                    <a:pt x="31630" y="31635"/>
                  </a:lnTo>
                  <a:lnTo>
                    <a:pt x="8486" y="65965"/>
                  </a:lnTo>
                  <a:lnTo>
                    <a:pt x="0" y="108000"/>
                  </a:lnTo>
                  <a:lnTo>
                    <a:pt x="0" y="313817"/>
                  </a:lnTo>
                  <a:lnTo>
                    <a:pt x="8486" y="355852"/>
                  </a:lnTo>
                  <a:lnTo>
                    <a:pt x="31630" y="390182"/>
                  </a:lnTo>
                  <a:lnTo>
                    <a:pt x="65960" y="413329"/>
                  </a:lnTo>
                  <a:lnTo>
                    <a:pt x="108000" y="421817"/>
                  </a:lnTo>
                  <a:lnTo>
                    <a:pt x="1106906" y="421817"/>
                  </a:lnTo>
                  <a:lnTo>
                    <a:pt x="1148942" y="413329"/>
                  </a:lnTo>
                  <a:lnTo>
                    <a:pt x="1183271" y="390182"/>
                  </a:lnTo>
                  <a:lnTo>
                    <a:pt x="1206419" y="355852"/>
                  </a:lnTo>
                  <a:lnTo>
                    <a:pt x="1214907" y="313817"/>
                  </a:lnTo>
                  <a:lnTo>
                    <a:pt x="1214907" y="108000"/>
                  </a:lnTo>
                  <a:lnTo>
                    <a:pt x="1206419" y="65965"/>
                  </a:lnTo>
                  <a:lnTo>
                    <a:pt x="1183271" y="31635"/>
                  </a:lnTo>
                  <a:lnTo>
                    <a:pt x="1148942" y="8488"/>
                  </a:lnTo>
                  <a:lnTo>
                    <a:pt x="1106906" y="0"/>
                  </a:lnTo>
                  <a:lnTo>
                    <a:pt x="108000" y="0"/>
                  </a:lnTo>
                  <a:close/>
                </a:path>
              </a:pathLst>
            </a:custGeom>
            <a:ln w="12699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355949" y="3891320"/>
              <a:ext cx="1215390" cy="422275"/>
            </a:xfrm>
            <a:custGeom>
              <a:avLst/>
              <a:gdLst/>
              <a:ahLst/>
              <a:cxnLst/>
              <a:rect l="l" t="t" r="r" b="b"/>
              <a:pathLst>
                <a:path w="1215390" h="422275">
                  <a:moveTo>
                    <a:pt x="108000" y="0"/>
                  </a:moveTo>
                  <a:lnTo>
                    <a:pt x="65960" y="8488"/>
                  </a:lnTo>
                  <a:lnTo>
                    <a:pt x="31630" y="31635"/>
                  </a:lnTo>
                  <a:lnTo>
                    <a:pt x="8486" y="65965"/>
                  </a:lnTo>
                  <a:lnTo>
                    <a:pt x="0" y="108000"/>
                  </a:lnTo>
                  <a:lnTo>
                    <a:pt x="0" y="313817"/>
                  </a:lnTo>
                  <a:lnTo>
                    <a:pt x="8486" y="355852"/>
                  </a:lnTo>
                  <a:lnTo>
                    <a:pt x="31630" y="390182"/>
                  </a:lnTo>
                  <a:lnTo>
                    <a:pt x="65960" y="413329"/>
                  </a:lnTo>
                  <a:lnTo>
                    <a:pt x="108000" y="421817"/>
                  </a:lnTo>
                  <a:lnTo>
                    <a:pt x="1106906" y="421817"/>
                  </a:lnTo>
                  <a:lnTo>
                    <a:pt x="1148942" y="413329"/>
                  </a:lnTo>
                  <a:lnTo>
                    <a:pt x="1183271" y="390182"/>
                  </a:lnTo>
                  <a:lnTo>
                    <a:pt x="1206419" y="355852"/>
                  </a:lnTo>
                  <a:lnTo>
                    <a:pt x="1214907" y="313817"/>
                  </a:lnTo>
                  <a:lnTo>
                    <a:pt x="1214907" y="108000"/>
                  </a:lnTo>
                  <a:lnTo>
                    <a:pt x="1206419" y="65965"/>
                  </a:lnTo>
                  <a:lnTo>
                    <a:pt x="1183271" y="31635"/>
                  </a:lnTo>
                  <a:lnTo>
                    <a:pt x="1148942" y="8488"/>
                  </a:lnTo>
                  <a:lnTo>
                    <a:pt x="1106906" y="0"/>
                  </a:lnTo>
                  <a:lnTo>
                    <a:pt x="108000" y="0"/>
                  </a:lnTo>
                  <a:close/>
                </a:path>
              </a:pathLst>
            </a:custGeom>
            <a:ln w="12699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98025" y="7538254"/>
              <a:ext cx="6109970" cy="868044"/>
            </a:xfrm>
            <a:custGeom>
              <a:avLst/>
              <a:gdLst/>
              <a:ahLst/>
              <a:cxnLst/>
              <a:rect l="l" t="t" r="r" b="b"/>
              <a:pathLst>
                <a:path w="6109970" h="868045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399"/>
                  </a:lnTo>
                  <a:lnTo>
                    <a:pt x="0" y="715492"/>
                  </a:lnTo>
                  <a:lnTo>
                    <a:pt x="7769" y="763660"/>
                  </a:lnTo>
                  <a:lnTo>
                    <a:pt x="29405" y="805495"/>
                  </a:lnTo>
                  <a:lnTo>
                    <a:pt x="62396" y="838486"/>
                  </a:lnTo>
                  <a:lnTo>
                    <a:pt x="104231" y="860122"/>
                  </a:lnTo>
                  <a:lnTo>
                    <a:pt x="152400" y="867892"/>
                  </a:lnTo>
                  <a:lnTo>
                    <a:pt x="5957544" y="867892"/>
                  </a:lnTo>
                  <a:lnTo>
                    <a:pt x="6005717" y="860122"/>
                  </a:lnTo>
                  <a:lnTo>
                    <a:pt x="6047553" y="838486"/>
                  </a:lnTo>
                  <a:lnTo>
                    <a:pt x="6080542" y="805495"/>
                  </a:lnTo>
                  <a:lnTo>
                    <a:pt x="6102175" y="763660"/>
                  </a:lnTo>
                  <a:lnTo>
                    <a:pt x="6109944" y="715492"/>
                  </a:lnTo>
                  <a:lnTo>
                    <a:pt x="6109944" y="152399"/>
                  </a:lnTo>
                  <a:lnTo>
                    <a:pt x="6102175" y="104231"/>
                  </a:lnTo>
                  <a:lnTo>
                    <a:pt x="6080542" y="62396"/>
                  </a:lnTo>
                  <a:lnTo>
                    <a:pt x="6047553" y="29405"/>
                  </a:lnTo>
                  <a:lnTo>
                    <a:pt x="6005717" y="7769"/>
                  </a:lnTo>
                  <a:lnTo>
                    <a:pt x="5957544" y="0"/>
                  </a:lnTo>
                  <a:lnTo>
                    <a:pt x="152400" y="0"/>
                  </a:lnTo>
                  <a:close/>
                </a:path>
              </a:pathLst>
            </a:custGeom>
            <a:ln w="12700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698025" y="9097762"/>
              <a:ext cx="6109970" cy="868044"/>
            </a:xfrm>
            <a:custGeom>
              <a:avLst/>
              <a:gdLst/>
              <a:ahLst/>
              <a:cxnLst/>
              <a:rect l="l" t="t" r="r" b="b"/>
              <a:pathLst>
                <a:path w="6109970" h="868045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715492"/>
                  </a:lnTo>
                  <a:lnTo>
                    <a:pt x="7769" y="763660"/>
                  </a:lnTo>
                  <a:lnTo>
                    <a:pt x="29405" y="805495"/>
                  </a:lnTo>
                  <a:lnTo>
                    <a:pt x="62396" y="838486"/>
                  </a:lnTo>
                  <a:lnTo>
                    <a:pt x="104231" y="860122"/>
                  </a:lnTo>
                  <a:lnTo>
                    <a:pt x="152400" y="867892"/>
                  </a:lnTo>
                  <a:lnTo>
                    <a:pt x="5957544" y="867892"/>
                  </a:lnTo>
                  <a:lnTo>
                    <a:pt x="6005717" y="860122"/>
                  </a:lnTo>
                  <a:lnTo>
                    <a:pt x="6047553" y="838486"/>
                  </a:lnTo>
                  <a:lnTo>
                    <a:pt x="6080542" y="805495"/>
                  </a:lnTo>
                  <a:lnTo>
                    <a:pt x="6102175" y="763660"/>
                  </a:lnTo>
                  <a:lnTo>
                    <a:pt x="6109944" y="715492"/>
                  </a:lnTo>
                  <a:lnTo>
                    <a:pt x="6109944" y="152400"/>
                  </a:lnTo>
                  <a:lnTo>
                    <a:pt x="6102175" y="104231"/>
                  </a:lnTo>
                  <a:lnTo>
                    <a:pt x="6080542" y="62396"/>
                  </a:lnTo>
                  <a:lnTo>
                    <a:pt x="6047553" y="29405"/>
                  </a:lnTo>
                  <a:lnTo>
                    <a:pt x="6005717" y="7769"/>
                  </a:lnTo>
                  <a:lnTo>
                    <a:pt x="5957544" y="0"/>
                  </a:lnTo>
                  <a:lnTo>
                    <a:pt x="152400" y="0"/>
                  </a:lnTo>
                  <a:close/>
                </a:path>
              </a:pathLst>
            </a:custGeom>
            <a:ln w="12700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717624" y="2498076"/>
            <a:ext cx="5321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Events:</a:t>
            </a:r>
            <a:endParaRPr sz="1200">
              <a:latin typeface="Aktiv Grotesk"/>
              <a:cs typeface="Aktiv Grotesk"/>
            </a:endParaRPr>
          </a:p>
        </p:txBody>
      </p:sp>
      <p:sp>
        <p:nvSpPr>
          <p:cNvPr id="44" name="object 4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25"/>
              </a:lnSpc>
            </a:pPr>
            <a:fld id="{81D60167-4931-47E6-BA6A-407CBD079E47}" type="slidenum">
              <a:rPr spc="-25" dirty="0"/>
              <a:t>30</a:t>
            </a:fld>
            <a:endParaRPr spc="-25" dirty="0"/>
          </a:p>
        </p:txBody>
      </p:sp>
      <p:sp>
        <p:nvSpPr>
          <p:cNvPr id="35" name="object 35"/>
          <p:cNvSpPr txBox="1"/>
          <p:nvPr/>
        </p:nvSpPr>
        <p:spPr>
          <a:xfrm>
            <a:off x="3943170" y="2498076"/>
            <a:ext cx="9423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Social </a:t>
            </a: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Media:</a:t>
            </a:r>
            <a:endParaRPr sz="1200">
              <a:latin typeface="Aktiv Grotesk"/>
              <a:cs typeface="Aktiv Grotesk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17624" y="2995894"/>
            <a:ext cx="3727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Blog:</a:t>
            </a:r>
            <a:endParaRPr sz="1200">
              <a:latin typeface="Aktiv Grotesk"/>
              <a:cs typeface="Aktiv Grotesk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943170" y="2995894"/>
            <a:ext cx="3587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080827"/>
                </a:solidFill>
                <a:latin typeface="Aktiv Grotesk"/>
                <a:cs typeface="Aktiv Grotesk"/>
              </a:rPr>
              <a:t>PPC:</a:t>
            </a:r>
            <a:endParaRPr sz="1200">
              <a:latin typeface="Aktiv Grotesk"/>
              <a:cs typeface="Aktiv Grotesk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17624" y="3493714"/>
            <a:ext cx="12522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Email </a:t>
            </a: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Campaigns:</a:t>
            </a:r>
            <a:endParaRPr sz="1200">
              <a:latin typeface="Aktiv Grotesk"/>
              <a:cs typeface="Aktiv Grotesk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943170" y="3493714"/>
            <a:ext cx="7283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SEO/SEM:</a:t>
            </a:r>
            <a:endParaRPr sz="1200">
              <a:latin typeface="Aktiv Grotesk"/>
              <a:cs typeface="Aktiv Grotesk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17624" y="3991532"/>
            <a:ext cx="5073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Phone:</a:t>
            </a:r>
            <a:endParaRPr sz="1200">
              <a:latin typeface="Aktiv Grotesk"/>
              <a:cs typeface="Aktiv Grotesk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943170" y="3991532"/>
            <a:ext cx="5664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080827"/>
                </a:solidFill>
                <a:latin typeface="Aktiv Grotesk"/>
                <a:cs typeface="Aktiv Grotesk"/>
              </a:rPr>
              <a:t>Walk-</a:t>
            </a:r>
            <a:r>
              <a:rPr sz="1200" spc="-25" dirty="0">
                <a:solidFill>
                  <a:srgbClr val="080827"/>
                </a:solidFill>
                <a:latin typeface="Aktiv Grotesk"/>
                <a:cs typeface="Aktiv Grotesk"/>
              </a:rPr>
              <a:t>in:</a:t>
            </a:r>
            <a:endParaRPr sz="1200">
              <a:latin typeface="Aktiv Grotesk"/>
              <a:cs typeface="Aktiv Grotesk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81624" y="7235727"/>
            <a:ext cx="21005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Other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lead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capture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methods:</a:t>
            </a:r>
            <a:endParaRPr sz="1200">
              <a:latin typeface="Aktiv Grotesk"/>
              <a:cs typeface="Aktiv Grotesk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81624" y="8608699"/>
            <a:ext cx="55949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What</a:t>
            </a:r>
            <a:r>
              <a:rPr sz="1200" b="1" spc="-3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can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I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use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organize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potential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customers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once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I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have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their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information?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(Database,</a:t>
            </a:r>
            <a:r>
              <a:rPr sz="1200" b="1" spc="-4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spreadsheets,</a:t>
            </a:r>
            <a:r>
              <a:rPr sz="1200" b="1" spc="-3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CRM,</a:t>
            </a:r>
            <a:r>
              <a:rPr sz="1200" b="1" spc="-3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etc.)</a:t>
            </a:r>
            <a:endParaRPr sz="1200">
              <a:latin typeface="Aktiv Grotesk"/>
              <a:cs typeface="Aktiv Grotesk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/>
              <a:t>Routes</a:t>
            </a:r>
            <a:r>
              <a:rPr spc="-20" dirty="0"/>
              <a:t> </a:t>
            </a:r>
            <a:r>
              <a:rPr dirty="0"/>
              <a:t>to</a:t>
            </a:r>
            <a:r>
              <a:rPr spc="-15" dirty="0"/>
              <a:t> </a:t>
            </a:r>
            <a:r>
              <a:rPr spc="-10" dirty="0"/>
              <a:t>Market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07299" y="1545714"/>
            <a:ext cx="25869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Where</a:t>
            </a:r>
            <a:r>
              <a:rPr sz="1200" b="1" spc="-2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are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my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lead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collection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gaps?</a:t>
            </a:r>
            <a:endParaRPr sz="1200">
              <a:latin typeface="Aktiv Grotesk"/>
              <a:cs typeface="Aktiv Grotesk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17350" y="1841895"/>
            <a:ext cx="6122670" cy="6326505"/>
            <a:chOff x="717350" y="1841895"/>
            <a:chExt cx="6122670" cy="6326505"/>
          </a:xfrm>
        </p:grpSpPr>
        <p:sp>
          <p:nvSpPr>
            <p:cNvPr id="5" name="object 5"/>
            <p:cNvSpPr/>
            <p:nvPr/>
          </p:nvSpPr>
          <p:spPr>
            <a:xfrm>
              <a:off x="723700" y="1848245"/>
              <a:ext cx="6109970" cy="1521460"/>
            </a:xfrm>
            <a:custGeom>
              <a:avLst/>
              <a:gdLst/>
              <a:ahLst/>
              <a:cxnLst/>
              <a:rect l="l" t="t" r="r" b="b"/>
              <a:pathLst>
                <a:path w="6109970" h="1521460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1368602"/>
                  </a:lnTo>
                  <a:lnTo>
                    <a:pt x="7769" y="1416770"/>
                  </a:lnTo>
                  <a:lnTo>
                    <a:pt x="29405" y="1458605"/>
                  </a:lnTo>
                  <a:lnTo>
                    <a:pt x="62396" y="1491596"/>
                  </a:lnTo>
                  <a:lnTo>
                    <a:pt x="104231" y="1513232"/>
                  </a:lnTo>
                  <a:lnTo>
                    <a:pt x="152400" y="1521002"/>
                  </a:lnTo>
                  <a:lnTo>
                    <a:pt x="5957544" y="1521002"/>
                  </a:lnTo>
                  <a:lnTo>
                    <a:pt x="6005717" y="1513232"/>
                  </a:lnTo>
                  <a:lnTo>
                    <a:pt x="6047553" y="1491596"/>
                  </a:lnTo>
                  <a:lnTo>
                    <a:pt x="6080542" y="1458605"/>
                  </a:lnTo>
                  <a:lnTo>
                    <a:pt x="6102175" y="1416770"/>
                  </a:lnTo>
                  <a:lnTo>
                    <a:pt x="6109944" y="1368602"/>
                  </a:lnTo>
                  <a:lnTo>
                    <a:pt x="6109944" y="152400"/>
                  </a:lnTo>
                  <a:lnTo>
                    <a:pt x="6102175" y="104231"/>
                  </a:lnTo>
                  <a:lnTo>
                    <a:pt x="6080542" y="62396"/>
                  </a:lnTo>
                  <a:lnTo>
                    <a:pt x="6047553" y="29405"/>
                  </a:lnTo>
                  <a:lnTo>
                    <a:pt x="6005717" y="7769"/>
                  </a:lnTo>
                  <a:lnTo>
                    <a:pt x="5957544" y="0"/>
                  </a:lnTo>
                  <a:lnTo>
                    <a:pt x="152400" y="0"/>
                  </a:lnTo>
                  <a:close/>
                </a:path>
              </a:pathLst>
            </a:custGeom>
            <a:ln w="12699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23700" y="4201831"/>
              <a:ext cx="6109970" cy="3960495"/>
            </a:xfrm>
            <a:custGeom>
              <a:avLst/>
              <a:gdLst/>
              <a:ahLst/>
              <a:cxnLst/>
              <a:rect l="l" t="t" r="r" b="b"/>
              <a:pathLst>
                <a:path w="6109970" h="3960495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3807510"/>
                  </a:lnTo>
                  <a:lnTo>
                    <a:pt x="7769" y="3855683"/>
                  </a:lnTo>
                  <a:lnTo>
                    <a:pt x="29405" y="3897519"/>
                  </a:lnTo>
                  <a:lnTo>
                    <a:pt x="62396" y="3930508"/>
                  </a:lnTo>
                  <a:lnTo>
                    <a:pt x="104231" y="3952142"/>
                  </a:lnTo>
                  <a:lnTo>
                    <a:pt x="152400" y="3959910"/>
                  </a:lnTo>
                  <a:lnTo>
                    <a:pt x="5957544" y="3959910"/>
                  </a:lnTo>
                  <a:lnTo>
                    <a:pt x="6005717" y="3952142"/>
                  </a:lnTo>
                  <a:lnTo>
                    <a:pt x="6047553" y="3930508"/>
                  </a:lnTo>
                  <a:lnTo>
                    <a:pt x="6080542" y="3897519"/>
                  </a:lnTo>
                  <a:lnTo>
                    <a:pt x="6102175" y="3855683"/>
                  </a:lnTo>
                  <a:lnTo>
                    <a:pt x="6109944" y="3807510"/>
                  </a:lnTo>
                  <a:lnTo>
                    <a:pt x="6109944" y="152400"/>
                  </a:lnTo>
                  <a:lnTo>
                    <a:pt x="6102175" y="104231"/>
                  </a:lnTo>
                  <a:lnTo>
                    <a:pt x="6080542" y="62396"/>
                  </a:lnTo>
                  <a:lnTo>
                    <a:pt x="6047553" y="29405"/>
                  </a:lnTo>
                  <a:lnTo>
                    <a:pt x="6005717" y="7769"/>
                  </a:lnTo>
                  <a:lnTo>
                    <a:pt x="5957544" y="0"/>
                  </a:lnTo>
                  <a:lnTo>
                    <a:pt x="152400" y="0"/>
                  </a:lnTo>
                  <a:close/>
                </a:path>
              </a:pathLst>
            </a:custGeom>
            <a:ln w="12699">
              <a:solidFill>
                <a:srgbClr val="E21B6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707299" y="3664624"/>
            <a:ext cx="37465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Key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Actions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in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the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next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30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days</a:t>
            </a:r>
            <a:endParaRPr sz="1200">
              <a:latin typeface="Aktiv Grotesk"/>
              <a:cs typeface="Aktiv Grotesk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(ie.,</a:t>
            </a:r>
            <a:r>
              <a:rPr sz="12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Audit</a:t>
            </a: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your</a:t>
            </a: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website</a:t>
            </a: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for</a:t>
            </a: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lead</a:t>
            </a: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capture</a:t>
            </a: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opportunities.)</a:t>
            </a:r>
            <a:endParaRPr sz="1200">
              <a:latin typeface="Aktiv Grotesk"/>
              <a:cs typeface="Aktiv Grotesk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25"/>
              </a:lnSpc>
            </a:pPr>
            <a:fld id="{81D60167-4931-47E6-BA6A-407CBD079E47}" type="slidenum">
              <a:rPr spc="-25" dirty="0"/>
              <a:t>31</a:t>
            </a:fld>
            <a:endParaRPr spc="-25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75">
              <a:lnSpc>
                <a:spcPct val="100000"/>
              </a:lnSpc>
              <a:spcBef>
                <a:spcPts val="100"/>
              </a:spcBef>
            </a:pPr>
            <a:r>
              <a:rPr dirty="0"/>
              <a:t>Engage</a:t>
            </a:r>
            <a:r>
              <a:rPr spc="-15" dirty="0"/>
              <a:t> </a:t>
            </a:r>
            <a:r>
              <a:rPr dirty="0"/>
              <a:t>Your</a:t>
            </a:r>
            <a:r>
              <a:rPr spc="-10" dirty="0"/>
              <a:t> Leads</a:t>
            </a:r>
          </a:p>
        </p:txBody>
      </p:sp>
      <p:sp>
        <p:nvSpPr>
          <p:cNvPr id="3" name="object 3"/>
          <p:cNvSpPr/>
          <p:nvPr/>
        </p:nvSpPr>
        <p:spPr>
          <a:xfrm>
            <a:off x="466199" y="1368004"/>
            <a:ext cx="6645909" cy="8867140"/>
          </a:xfrm>
          <a:custGeom>
            <a:avLst/>
            <a:gdLst/>
            <a:ahLst/>
            <a:cxnLst/>
            <a:rect l="l" t="t" r="r" b="b"/>
            <a:pathLst>
              <a:path w="6645909" h="8867140">
                <a:moveTo>
                  <a:pt x="152400" y="0"/>
                </a:move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400"/>
                </a:lnTo>
                <a:lnTo>
                  <a:pt x="0" y="8714397"/>
                </a:lnTo>
                <a:lnTo>
                  <a:pt x="7769" y="8762570"/>
                </a:lnTo>
                <a:lnTo>
                  <a:pt x="29405" y="8804405"/>
                </a:lnTo>
                <a:lnTo>
                  <a:pt x="62396" y="8837394"/>
                </a:lnTo>
                <a:lnTo>
                  <a:pt x="104231" y="8859028"/>
                </a:lnTo>
                <a:lnTo>
                  <a:pt x="152400" y="8866797"/>
                </a:lnTo>
                <a:lnTo>
                  <a:pt x="6493205" y="8866797"/>
                </a:lnTo>
                <a:lnTo>
                  <a:pt x="6541373" y="8859028"/>
                </a:lnTo>
                <a:lnTo>
                  <a:pt x="6583208" y="8837394"/>
                </a:lnTo>
                <a:lnTo>
                  <a:pt x="6616199" y="8804405"/>
                </a:lnTo>
                <a:lnTo>
                  <a:pt x="6637835" y="8762570"/>
                </a:lnTo>
                <a:lnTo>
                  <a:pt x="6645605" y="8714397"/>
                </a:lnTo>
                <a:lnTo>
                  <a:pt x="6645605" y="152400"/>
                </a:lnTo>
                <a:lnTo>
                  <a:pt x="6637835" y="104231"/>
                </a:lnTo>
                <a:lnTo>
                  <a:pt x="6616199" y="62396"/>
                </a:lnTo>
                <a:lnTo>
                  <a:pt x="6583208" y="29405"/>
                </a:lnTo>
                <a:lnTo>
                  <a:pt x="6541373" y="7769"/>
                </a:lnTo>
                <a:lnTo>
                  <a:pt x="6493205" y="0"/>
                </a:lnTo>
                <a:lnTo>
                  <a:pt x="152400" y="0"/>
                </a:lnTo>
                <a:close/>
              </a:path>
            </a:pathLst>
          </a:custGeom>
          <a:ln w="12700">
            <a:solidFill>
              <a:srgbClr val="EC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20274" y="5381124"/>
            <a:ext cx="57213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How</a:t>
            </a:r>
            <a:r>
              <a:rPr sz="1200" b="1" spc="-2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can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I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address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those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concerns?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(Email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series,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white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paper,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website,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videos.)</a:t>
            </a:r>
            <a:endParaRPr sz="1200">
              <a:latin typeface="Aktiv Grotesk"/>
              <a:cs typeface="Aktiv Grotes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20274" y="7418407"/>
            <a:ext cx="54254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Where</a:t>
            </a:r>
            <a:r>
              <a:rPr sz="1200" b="1" spc="-3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can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I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address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those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concerns?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(Blog,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social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media,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newsletters,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etc.)</a:t>
            </a:r>
            <a:endParaRPr sz="1200">
              <a:latin typeface="Aktiv Grotesk"/>
              <a:cs typeface="Aktiv Grotesk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730324" y="3640018"/>
            <a:ext cx="6122670" cy="5608955"/>
            <a:chOff x="730324" y="3640018"/>
            <a:chExt cx="6122670" cy="5608955"/>
          </a:xfrm>
        </p:grpSpPr>
        <p:sp>
          <p:nvSpPr>
            <p:cNvPr id="7" name="object 7"/>
            <p:cNvSpPr/>
            <p:nvPr/>
          </p:nvSpPr>
          <p:spPr>
            <a:xfrm>
              <a:off x="736674" y="3646368"/>
              <a:ext cx="6109970" cy="1521460"/>
            </a:xfrm>
            <a:custGeom>
              <a:avLst/>
              <a:gdLst/>
              <a:ahLst/>
              <a:cxnLst/>
              <a:rect l="l" t="t" r="r" b="b"/>
              <a:pathLst>
                <a:path w="6109970" h="1521460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1368602"/>
                  </a:lnTo>
                  <a:lnTo>
                    <a:pt x="7769" y="1416770"/>
                  </a:lnTo>
                  <a:lnTo>
                    <a:pt x="29405" y="1458605"/>
                  </a:lnTo>
                  <a:lnTo>
                    <a:pt x="62396" y="1491596"/>
                  </a:lnTo>
                  <a:lnTo>
                    <a:pt x="104231" y="1513232"/>
                  </a:lnTo>
                  <a:lnTo>
                    <a:pt x="152400" y="1521002"/>
                  </a:lnTo>
                  <a:lnTo>
                    <a:pt x="5957544" y="1521002"/>
                  </a:lnTo>
                  <a:lnTo>
                    <a:pt x="6005717" y="1513232"/>
                  </a:lnTo>
                  <a:lnTo>
                    <a:pt x="6047553" y="1491596"/>
                  </a:lnTo>
                  <a:lnTo>
                    <a:pt x="6080542" y="1458605"/>
                  </a:lnTo>
                  <a:lnTo>
                    <a:pt x="6102175" y="1416770"/>
                  </a:lnTo>
                  <a:lnTo>
                    <a:pt x="6109944" y="1368602"/>
                  </a:lnTo>
                  <a:lnTo>
                    <a:pt x="6109944" y="152400"/>
                  </a:lnTo>
                  <a:lnTo>
                    <a:pt x="6102175" y="104231"/>
                  </a:lnTo>
                  <a:lnTo>
                    <a:pt x="6080542" y="62396"/>
                  </a:lnTo>
                  <a:lnTo>
                    <a:pt x="6047553" y="29405"/>
                  </a:lnTo>
                  <a:lnTo>
                    <a:pt x="6005717" y="7769"/>
                  </a:lnTo>
                  <a:lnTo>
                    <a:pt x="5957544" y="0"/>
                  </a:lnTo>
                  <a:lnTo>
                    <a:pt x="152400" y="0"/>
                  </a:lnTo>
                  <a:close/>
                </a:path>
              </a:pathLst>
            </a:custGeom>
            <a:ln w="12699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36674" y="5683681"/>
              <a:ext cx="6109970" cy="1521460"/>
            </a:xfrm>
            <a:custGeom>
              <a:avLst/>
              <a:gdLst/>
              <a:ahLst/>
              <a:cxnLst/>
              <a:rect l="l" t="t" r="r" b="b"/>
              <a:pathLst>
                <a:path w="6109970" h="1521459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1368602"/>
                  </a:lnTo>
                  <a:lnTo>
                    <a:pt x="7769" y="1416770"/>
                  </a:lnTo>
                  <a:lnTo>
                    <a:pt x="29405" y="1458605"/>
                  </a:lnTo>
                  <a:lnTo>
                    <a:pt x="62396" y="1491596"/>
                  </a:lnTo>
                  <a:lnTo>
                    <a:pt x="104231" y="1513232"/>
                  </a:lnTo>
                  <a:lnTo>
                    <a:pt x="152400" y="1521002"/>
                  </a:lnTo>
                  <a:lnTo>
                    <a:pt x="5957544" y="1521002"/>
                  </a:lnTo>
                  <a:lnTo>
                    <a:pt x="6005717" y="1513232"/>
                  </a:lnTo>
                  <a:lnTo>
                    <a:pt x="6047553" y="1491596"/>
                  </a:lnTo>
                  <a:lnTo>
                    <a:pt x="6080542" y="1458605"/>
                  </a:lnTo>
                  <a:lnTo>
                    <a:pt x="6102175" y="1416770"/>
                  </a:lnTo>
                  <a:lnTo>
                    <a:pt x="6109944" y="1368602"/>
                  </a:lnTo>
                  <a:lnTo>
                    <a:pt x="6109944" y="152400"/>
                  </a:lnTo>
                  <a:lnTo>
                    <a:pt x="6102175" y="104231"/>
                  </a:lnTo>
                  <a:lnTo>
                    <a:pt x="6080542" y="62396"/>
                  </a:lnTo>
                  <a:lnTo>
                    <a:pt x="6047553" y="29405"/>
                  </a:lnTo>
                  <a:lnTo>
                    <a:pt x="6005717" y="7769"/>
                  </a:lnTo>
                  <a:lnTo>
                    <a:pt x="5957544" y="0"/>
                  </a:lnTo>
                  <a:lnTo>
                    <a:pt x="152400" y="0"/>
                  </a:lnTo>
                  <a:close/>
                </a:path>
              </a:pathLst>
            </a:custGeom>
            <a:ln w="12699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36674" y="7720996"/>
              <a:ext cx="6109970" cy="1521460"/>
            </a:xfrm>
            <a:custGeom>
              <a:avLst/>
              <a:gdLst/>
              <a:ahLst/>
              <a:cxnLst/>
              <a:rect l="l" t="t" r="r" b="b"/>
              <a:pathLst>
                <a:path w="6109970" h="1521459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1368602"/>
                  </a:lnTo>
                  <a:lnTo>
                    <a:pt x="7769" y="1416770"/>
                  </a:lnTo>
                  <a:lnTo>
                    <a:pt x="29405" y="1458605"/>
                  </a:lnTo>
                  <a:lnTo>
                    <a:pt x="62396" y="1491596"/>
                  </a:lnTo>
                  <a:lnTo>
                    <a:pt x="104231" y="1513232"/>
                  </a:lnTo>
                  <a:lnTo>
                    <a:pt x="152400" y="1521002"/>
                  </a:lnTo>
                  <a:lnTo>
                    <a:pt x="5957544" y="1521002"/>
                  </a:lnTo>
                  <a:lnTo>
                    <a:pt x="6005717" y="1513232"/>
                  </a:lnTo>
                  <a:lnTo>
                    <a:pt x="6047553" y="1491596"/>
                  </a:lnTo>
                  <a:lnTo>
                    <a:pt x="6080542" y="1458605"/>
                  </a:lnTo>
                  <a:lnTo>
                    <a:pt x="6102175" y="1416770"/>
                  </a:lnTo>
                  <a:lnTo>
                    <a:pt x="6109944" y="1368602"/>
                  </a:lnTo>
                  <a:lnTo>
                    <a:pt x="6109944" y="152400"/>
                  </a:lnTo>
                  <a:lnTo>
                    <a:pt x="6102175" y="104231"/>
                  </a:lnTo>
                  <a:lnTo>
                    <a:pt x="6080542" y="62396"/>
                  </a:lnTo>
                  <a:lnTo>
                    <a:pt x="6047553" y="29405"/>
                  </a:lnTo>
                  <a:lnTo>
                    <a:pt x="6005717" y="7769"/>
                  </a:lnTo>
                  <a:lnTo>
                    <a:pt x="5957544" y="0"/>
                  </a:lnTo>
                  <a:lnTo>
                    <a:pt x="152400" y="0"/>
                  </a:lnTo>
                  <a:close/>
                </a:path>
              </a:pathLst>
            </a:custGeom>
            <a:ln w="12699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717624" y="1538087"/>
            <a:ext cx="6057900" cy="2014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3495">
              <a:lnSpc>
                <a:spcPct val="109100"/>
              </a:lnSpc>
              <a:spcBef>
                <a:spcPts val="100"/>
              </a:spcBef>
            </a:pP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Once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you’ve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pursued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prospect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and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they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decide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that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your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business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can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fulfil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their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needs </a:t>
            </a:r>
            <a:r>
              <a:rPr sz="1100" spc="-20" dirty="0">
                <a:solidFill>
                  <a:srgbClr val="080827"/>
                </a:solidFill>
                <a:latin typeface="Aktiv Grotesk"/>
                <a:cs typeface="Aktiv Grotesk"/>
              </a:rPr>
              <a:t>going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forward,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it’s important to nurture that 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relationship.</a:t>
            </a:r>
            <a:endParaRPr sz="1100">
              <a:latin typeface="Aktiv Grotesk"/>
              <a:cs typeface="Aktiv Grotesk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100">
              <a:latin typeface="Aktiv Grotesk"/>
              <a:cs typeface="Aktiv Grotesk"/>
            </a:endParaRPr>
          </a:p>
          <a:p>
            <a:pPr marL="12700" marR="5080">
              <a:lnSpc>
                <a:spcPct val="109100"/>
              </a:lnSpc>
            </a:pP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This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your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opportunity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educate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your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buyers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about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your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products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and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services.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It’s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up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 </a:t>
            </a:r>
            <a:r>
              <a:rPr sz="1100" spc="-25" dirty="0">
                <a:solidFill>
                  <a:srgbClr val="080827"/>
                </a:solidFill>
                <a:latin typeface="Aktiv Grotesk"/>
                <a:cs typeface="Aktiv Grotesk"/>
              </a:rPr>
              <a:t>you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guide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them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properly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so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they look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business they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can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trust.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Instil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confidence </a:t>
            </a:r>
            <a:r>
              <a:rPr sz="1100" spc="-25" dirty="0">
                <a:solidFill>
                  <a:srgbClr val="080827"/>
                </a:solidFill>
                <a:latin typeface="Aktiv Grotesk"/>
                <a:cs typeface="Aktiv Grotesk"/>
              </a:rPr>
              <a:t>in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your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customers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that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creates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 monopoly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in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their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minds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so that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they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only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associate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 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product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or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service they need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with your business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when it is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time to 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engage.</a:t>
            </a:r>
            <a:endParaRPr sz="1100">
              <a:latin typeface="Aktiv Grotesk"/>
              <a:cs typeface="Aktiv Grotesk"/>
            </a:endParaRPr>
          </a:p>
          <a:p>
            <a:pPr>
              <a:lnSpc>
                <a:spcPct val="100000"/>
              </a:lnSpc>
            </a:pPr>
            <a:endParaRPr sz="1400">
              <a:latin typeface="Aktiv Grotesk"/>
              <a:cs typeface="Aktiv Grotesk"/>
            </a:endParaRPr>
          </a:p>
          <a:p>
            <a:pPr marL="15240" marR="264160">
              <a:lnSpc>
                <a:spcPct val="100000"/>
              </a:lnSpc>
              <a:spcBef>
                <a:spcPts val="905"/>
              </a:spcBef>
            </a:pP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What</a:t>
            </a:r>
            <a:r>
              <a:rPr sz="1200" b="1" spc="-4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questions</a:t>
            </a:r>
            <a:r>
              <a:rPr sz="1200" b="1" spc="-2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do</a:t>
            </a:r>
            <a:r>
              <a:rPr sz="1200" b="1" spc="-2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potential</a:t>
            </a:r>
            <a:r>
              <a:rPr sz="1200" b="1" spc="-3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customers</a:t>
            </a:r>
            <a:r>
              <a:rPr sz="1200" b="1" spc="-2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have</a:t>
            </a:r>
            <a:r>
              <a:rPr sz="1200" b="1" spc="-2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before</a:t>
            </a:r>
            <a:r>
              <a:rPr sz="1200" b="1" spc="-2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they</a:t>
            </a:r>
            <a:r>
              <a:rPr sz="1200" b="1" spc="-3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buy</a:t>
            </a:r>
            <a:r>
              <a:rPr sz="1200" b="1" spc="-2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from</a:t>
            </a:r>
            <a:r>
              <a:rPr sz="1200" b="1" spc="-2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me?</a:t>
            </a:r>
            <a:r>
              <a:rPr sz="1200" b="1" spc="-2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(Product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details,</a:t>
            </a:r>
            <a:r>
              <a:rPr sz="1200" b="1" spc="-3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cost,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warranty,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social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proof,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etc.)</a:t>
            </a:r>
            <a:endParaRPr sz="1200">
              <a:latin typeface="Aktiv Grotesk"/>
              <a:cs typeface="Aktiv Grotesk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25"/>
              </a:lnSpc>
            </a:pPr>
            <a:fld id="{81D60167-4931-47E6-BA6A-407CBD079E47}" type="slidenum">
              <a:rPr spc="-25" dirty="0"/>
              <a:t>32</a:t>
            </a:fld>
            <a:endParaRPr spc="-25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/>
              <a:t>Engage</a:t>
            </a:r>
            <a:r>
              <a:rPr spc="-15" dirty="0"/>
              <a:t> </a:t>
            </a:r>
            <a:r>
              <a:rPr dirty="0"/>
              <a:t>Your</a:t>
            </a:r>
            <a:r>
              <a:rPr spc="-10" dirty="0"/>
              <a:t> Leads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07299" y="1549683"/>
            <a:ext cx="61283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Key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Actions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in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the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next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30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days</a:t>
            </a:r>
            <a:endParaRPr sz="1200">
              <a:latin typeface="Aktiv Grotesk"/>
              <a:cs typeface="Aktiv Grotesk"/>
            </a:endParaRPr>
          </a:p>
          <a:p>
            <a:pPr marL="12700" marR="5080">
              <a:lnSpc>
                <a:spcPct val="100000"/>
              </a:lnSpc>
            </a:pP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An</a:t>
            </a:r>
            <a:r>
              <a:rPr sz="1200" spc="-2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example</a:t>
            </a: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here</a:t>
            </a: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may</a:t>
            </a:r>
            <a:r>
              <a:rPr sz="12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include</a:t>
            </a: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creating</a:t>
            </a: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an</a:t>
            </a:r>
            <a:r>
              <a:rPr sz="12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spc="-40" dirty="0">
                <a:solidFill>
                  <a:srgbClr val="080827"/>
                </a:solidFill>
                <a:latin typeface="Aktiv Grotesk"/>
                <a:cs typeface="Aktiv Grotesk"/>
              </a:rPr>
              <a:t>FAQ</a:t>
            </a: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page</a:t>
            </a: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for</a:t>
            </a:r>
            <a:r>
              <a:rPr sz="12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your</a:t>
            </a: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site</a:t>
            </a: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if</a:t>
            </a:r>
            <a:r>
              <a:rPr sz="12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you</a:t>
            </a: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don’t</a:t>
            </a: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already</a:t>
            </a: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spc="-20" dirty="0">
                <a:solidFill>
                  <a:srgbClr val="080827"/>
                </a:solidFill>
                <a:latin typeface="Aktiv Grotesk"/>
                <a:cs typeface="Aktiv Grotesk"/>
              </a:rPr>
              <a:t>have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one.</a:t>
            </a:r>
            <a:r>
              <a:rPr sz="1200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Also,</a:t>
            </a: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be</a:t>
            </a: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sure</a:t>
            </a: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share</a:t>
            </a: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that</a:t>
            </a: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page</a:t>
            </a: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on</a:t>
            </a: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the</a:t>
            </a: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channels</a:t>
            </a: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where</a:t>
            </a: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most</a:t>
            </a:r>
            <a:r>
              <a:rPr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relevant.</a:t>
            </a:r>
            <a:endParaRPr sz="1200">
              <a:latin typeface="Aktiv Grotesk"/>
              <a:cs typeface="Aktiv Grotesk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23700" y="2269769"/>
            <a:ext cx="6109970" cy="3960495"/>
          </a:xfrm>
          <a:custGeom>
            <a:avLst/>
            <a:gdLst/>
            <a:ahLst/>
            <a:cxnLst/>
            <a:rect l="l" t="t" r="r" b="b"/>
            <a:pathLst>
              <a:path w="6109970" h="3960495">
                <a:moveTo>
                  <a:pt x="152400" y="0"/>
                </a:move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400"/>
                </a:lnTo>
                <a:lnTo>
                  <a:pt x="0" y="3807510"/>
                </a:lnTo>
                <a:lnTo>
                  <a:pt x="7769" y="3855683"/>
                </a:lnTo>
                <a:lnTo>
                  <a:pt x="29405" y="3897519"/>
                </a:lnTo>
                <a:lnTo>
                  <a:pt x="62396" y="3930508"/>
                </a:lnTo>
                <a:lnTo>
                  <a:pt x="104231" y="3952142"/>
                </a:lnTo>
                <a:lnTo>
                  <a:pt x="152400" y="3959910"/>
                </a:lnTo>
                <a:lnTo>
                  <a:pt x="5957544" y="3959910"/>
                </a:lnTo>
                <a:lnTo>
                  <a:pt x="6005717" y="3952142"/>
                </a:lnTo>
                <a:lnTo>
                  <a:pt x="6047553" y="3930508"/>
                </a:lnTo>
                <a:lnTo>
                  <a:pt x="6080542" y="3897519"/>
                </a:lnTo>
                <a:lnTo>
                  <a:pt x="6102175" y="3855683"/>
                </a:lnTo>
                <a:lnTo>
                  <a:pt x="6109944" y="3807510"/>
                </a:lnTo>
                <a:lnTo>
                  <a:pt x="6109944" y="152400"/>
                </a:lnTo>
                <a:lnTo>
                  <a:pt x="6102175" y="104231"/>
                </a:lnTo>
                <a:lnTo>
                  <a:pt x="6080542" y="62396"/>
                </a:lnTo>
                <a:lnTo>
                  <a:pt x="6047553" y="29405"/>
                </a:lnTo>
                <a:lnTo>
                  <a:pt x="6005717" y="7769"/>
                </a:lnTo>
                <a:lnTo>
                  <a:pt x="5957544" y="0"/>
                </a:lnTo>
                <a:lnTo>
                  <a:pt x="152400" y="0"/>
                </a:lnTo>
                <a:close/>
              </a:path>
            </a:pathLst>
          </a:custGeom>
          <a:ln w="12699">
            <a:solidFill>
              <a:srgbClr val="E21B6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25"/>
              </a:lnSpc>
            </a:pPr>
            <a:fld id="{81D60167-4931-47E6-BA6A-407CBD079E47}" type="slidenum">
              <a:rPr spc="-25" dirty="0"/>
              <a:t>33</a:t>
            </a:fld>
            <a:endParaRPr spc="-25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75">
              <a:lnSpc>
                <a:spcPct val="100000"/>
              </a:lnSpc>
              <a:spcBef>
                <a:spcPts val="100"/>
              </a:spcBef>
            </a:pPr>
            <a:r>
              <a:rPr dirty="0"/>
              <a:t>Make</a:t>
            </a:r>
            <a:r>
              <a:rPr spc="-5" dirty="0"/>
              <a:t> </a:t>
            </a:r>
            <a:r>
              <a:rPr dirty="0"/>
              <a:t>the</a:t>
            </a:r>
            <a:r>
              <a:rPr spc="-10" dirty="0"/>
              <a:t> Offer</a:t>
            </a:r>
          </a:p>
        </p:txBody>
      </p:sp>
      <p:sp>
        <p:nvSpPr>
          <p:cNvPr id="3" name="object 3"/>
          <p:cNvSpPr/>
          <p:nvPr/>
        </p:nvSpPr>
        <p:spPr>
          <a:xfrm>
            <a:off x="466199" y="1368004"/>
            <a:ext cx="6645909" cy="8867140"/>
          </a:xfrm>
          <a:custGeom>
            <a:avLst/>
            <a:gdLst/>
            <a:ahLst/>
            <a:cxnLst/>
            <a:rect l="l" t="t" r="r" b="b"/>
            <a:pathLst>
              <a:path w="6645909" h="8867140">
                <a:moveTo>
                  <a:pt x="152400" y="0"/>
                </a:move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400"/>
                </a:lnTo>
                <a:lnTo>
                  <a:pt x="0" y="8714397"/>
                </a:lnTo>
                <a:lnTo>
                  <a:pt x="7769" y="8762570"/>
                </a:lnTo>
                <a:lnTo>
                  <a:pt x="29405" y="8804405"/>
                </a:lnTo>
                <a:lnTo>
                  <a:pt x="62396" y="8837394"/>
                </a:lnTo>
                <a:lnTo>
                  <a:pt x="104231" y="8859028"/>
                </a:lnTo>
                <a:lnTo>
                  <a:pt x="152400" y="8866797"/>
                </a:lnTo>
                <a:lnTo>
                  <a:pt x="6493205" y="8866797"/>
                </a:lnTo>
                <a:lnTo>
                  <a:pt x="6541373" y="8859028"/>
                </a:lnTo>
                <a:lnTo>
                  <a:pt x="6583208" y="8837394"/>
                </a:lnTo>
                <a:lnTo>
                  <a:pt x="6616199" y="8804405"/>
                </a:lnTo>
                <a:lnTo>
                  <a:pt x="6637835" y="8762570"/>
                </a:lnTo>
                <a:lnTo>
                  <a:pt x="6645605" y="8714397"/>
                </a:lnTo>
                <a:lnTo>
                  <a:pt x="6645605" y="152400"/>
                </a:lnTo>
                <a:lnTo>
                  <a:pt x="6637835" y="104231"/>
                </a:lnTo>
                <a:lnTo>
                  <a:pt x="6616199" y="62396"/>
                </a:lnTo>
                <a:lnTo>
                  <a:pt x="6583208" y="29405"/>
                </a:lnTo>
                <a:lnTo>
                  <a:pt x="6541373" y="7769"/>
                </a:lnTo>
                <a:lnTo>
                  <a:pt x="6493205" y="0"/>
                </a:lnTo>
                <a:lnTo>
                  <a:pt x="152400" y="0"/>
                </a:lnTo>
                <a:close/>
              </a:path>
            </a:pathLst>
          </a:custGeom>
          <a:ln w="12700">
            <a:solidFill>
              <a:srgbClr val="EC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17624" y="1539467"/>
            <a:ext cx="61302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When</a:t>
            </a:r>
            <a:r>
              <a:rPr sz="1200" b="1" spc="-2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should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I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extend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the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offer?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(After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they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read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the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ebook,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after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a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conference, 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when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they</a:t>
            </a:r>
            <a:r>
              <a:rPr sz="1200" b="1" spc="-2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initiate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a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call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with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a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sales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rep,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etc.)</a:t>
            </a:r>
            <a:endParaRPr sz="1200">
              <a:latin typeface="Aktiv Grotesk"/>
              <a:cs typeface="Aktiv Grotes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17624" y="3308679"/>
            <a:ext cx="58674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What</a:t>
            </a:r>
            <a:r>
              <a:rPr sz="1200" b="1" spc="-3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does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my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customer’s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buying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journey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look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like?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(How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are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buyers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getting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from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step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one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(“Do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I</a:t>
            </a:r>
            <a:r>
              <a:rPr sz="1200" b="1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have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a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need?”)</a:t>
            </a:r>
            <a:r>
              <a:rPr sz="1200" b="1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a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justified</a:t>
            </a:r>
            <a:r>
              <a:rPr sz="1200" b="1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decision?</a:t>
            </a:r>
            <a:endParaRPr sz="1200">
              <a:latin typeface="Aktiv Grotesk"/>
              <a:cs typeface="Aktiv Grotes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17624" y="5036285"/>
            <a:ext cx="42906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What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are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some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key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objections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that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I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will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need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overcome?</a:t>
            </a:r>
            <a:endParaRPr sz="1200">
              <a:latin typeface="Aktiv Grotesk"/>
              <a:cs typeface="Aktiv Grotes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17624" y="6581012"/>
            <a:ext cx="25469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What</a:t>
            </a:r>
            <a:r>
              <a:rPr sz="1200" b="1" spc="-2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offers</a:t>
            </a:r>
            <a:r>
              <a:rPr sz="1200" b="1" spc="-2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work</a:t>
            </a:r>
            <a:r>
              <a:rPr sz="1200" b="1" spc="-2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200" b="1" spc="-2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convert</a:t>
            </a:r>
            <a:r>
              <a:rPr sz="1200" b="1" spc="-2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sales?</a:t>
            </a:r>
            <a:endParaRPr sz="1200">
              <a:latin typeface="Aktiv Grotesk"/>
              <a:cs typeface="Aktiv Grotes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17624" y="8125738"/>
            <a:ext cx="55067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What</a:t>
            </a:r>
            <a:r>
              <a:rPr sz="1200" b="1" spc="-2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happens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everyone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else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who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doesn’t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decide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purchase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right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away?</a:t>
            </a:r>
            <a:endParaRPr sz="1200">
              <a:latin typeface="Aktiv Grotesk"/>
              <a:cs typeface="Aktiv Grotesk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727674" y="2018522"/>
            <a:ext cx="6122670" cy="7577455"/>
            <a:chOff x="727674" y="2018522"/>
            <a:chExt cx="6122670" cy="7577455"/>
          </a:xfrm>
        </p:grpSpPr>
        <p:sp>
          <p:nvSpPr>
            <p:cNvPr id="10" name="object 10"/>
            <p:cNvSpPr/>
            <p:nvPr/>
          </p:nvSpPr>
          <p:spPr>
            <a:xfrm>
              <a:off x="734024" y="2024872"/>
              <a:ext cx="6109970" cy="1161415"/>
            </a:xfrm>
            <a:custGeom>
              <a:avLst/>
              <a:gdLst/>
              <a:ahLst/>
              <a:cxnLst/>
              <a:rect l="l" t="t" r="r" b="b"/>
              <a:pathLst>
                <a:path w="6109970" h="1161414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1008608"/>
                  </a:lnTo>
                  <a:lnTo>
                    <a:pt x="7769" y="1056776"/>
                  </a:lnTo>
                  <a:lnTo>
                    <a:pt x="29405" y="1098611"/>
                  </a:lnTo>
                  <a:lnTo>
                    <a:pt x="62396" y="1131602"/>
                  </a:lnTo>
                  <a:lnTo>
                    <a:pt x="104231" y="1153238"/>
                  </a:lnTo>
                  <a:lnTo>
                    <a:pt x="152400" y="1161008"/>
                  </a:lnTo>
                  <a:lnTo>
                    <a:pt x="5957544" y="1161008"/>
                  </a:lnTo>
                  <a:lnTo>
                    <a:pt x="6005717" y="1153238"/>
                  </a:lnTo>
                  <a:lnTo>
                    <a:pt x="6047553" y="1131602"/>
                  </a:lnTo>
                  <a:lnTo>
                    <a:pt x="6080542" y="1098611"/>
                  </a:lnTo>
                  <a:lnTo>
                    <a:pt x="6102175" y="1056776"/>
                  </a:lnTo>
                  <a:lnTo>
                    <a:pt x="6109944" y="1008608"/>
                  </a:lnTo>
                  <a:lnTo>
                    <a:pt x="6109944" y="152400"/>
                  </a:lnTo>
                  <a:lnTo>
                    <a:pt x="6102175" y="104231"/>
                  </a:lnTo>
                  <a:lnTo>
                    <a:pt x="6080542" y="62396"/>
                  </a:lnTo>
                  <a:lnTo>
                    <a:pt x="6047553" y="29405"/>
                  </a:lnTo>
                  <a:lnTo>
                    <a:pt x="6005717" y="7769"/>
                  </a:lnTo>
                  <a:lnTo>
                    <a:pt x="5957544" y="0"/>
                  </a:lnTo>
                  <a:lnTo>
                    <a:pt x="152400" y="0"/>
                  </a:lnTo>
                  <a:close/>
                </a:path>
              </a:pathLst>
            </a:custGeom>
            <a:ln w="12700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34024" y="3794018"/>
              <a:ext cx="6109970" cy="1161415"/>
            </a:xfrm>
            <a:custGeom>
              <a:avLst/>
              <a:gdLst/>
              <a:ahLst/>
              <a:cxnLst/>
              <a:rect l="l" t="t" r="r" b="b"/>
              <a:pathLst>
                <a:path w="6109970" h="1161414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1008608"/>
                  </a:lnTo>
                  <a:lnTo>
                    <a:pt x="7769" y="1056776"/>
                  </a:lnTo>
                  <a:lnTo>
                    <a:pt x="29405" y="1098611"/>
                  </a:lnTo>
                  <a:lnTo>
                    <a:pt x="62396" y="1131602"/>
                  </a:lnTo>
                  <a:lnTo>
                    <a:pt x="104231" y="1153238"/>
                  </a:lnTo>
                  <a:lnTo>
                    <a:pt x="152400" y="1161008"/>
                  </a:lnTo>
                  <a:lnTo>
                    <a:pt x="5957544" y="1161008"/>
                  </a:lnTo>
                  <a:lnTo>
                    <a:pt x="6005717" y="1153238"/>
                  </a:lnTo>
                  <a:lnTo>
                    <a:pt x="6047553" y="1131602"/>
                  </a:lnTo>
                  <a:lnTo>
                    <a:pt x="6080542" y="1098611"/>
                  </a:lnTo>
                  <a:lnTo>
                    <a:pt x="6102175" y="1056776"/>
                  </a:lnTo>
                  <a:lnTo>
                    <a:pt x="6109944" y="1008608"/>
                  </a:lnTo>
                  <a:lnTo>
                    <a:pt x="6109944" y="152400"/>
                  </a:lnTo>
                  <a:lnTo>
                    <a:pt x="6102175" y="104231"/>
                  </a:lnTo>
                  <a:lnTo>
                    <a:pt x="6080542" y="62396"/>
                  </a:lnTo>
                  <a:lnTo>
                    <a:pt x="6047553" y="29405"/>
                  </a:lnTo>
                  <a:lnTo>
                    <a:pt x="6005717" y="7769"/>
                  </a:lnTo>
                  <a:lnTo>
                    <a:pt x="5957544" y="0"/>
                  </a:lnTo>
                  <a:lnTo>
                    <a:pt x="152400" y="0"/>
                  </a:lnTo>
                  <a:close/>
                </a:path>
              </a:pathLst>
            </a:custGeom>
            <a:ln w="12700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34024" y="5338692"/>
              <a:ext cx="6109970" cy="1161415"/>
            </a:xfrm>
            <a:custGeom>
              <a:avLst/>
              <a:gdLst/>
              <a:ahLst/>
              <a:cxnLst/>
              <a:rect l="l" t="t" r="r" b="b"/>
              <a:pathLst>
                <a:path w="6109970" h="1161414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1008608"/>
                  </a:lnTo>
                  <a:lnTo>
                    <a:pt x="7769" y="1056776"/>
                  </a:lnTo>
                  <a:lnTo>
                    <a:pt x="29405" y="1098611"/>
                  </a:lnTo>
                  <a:lnTo>
                    <a:pt x="62396" y="1131602"/>
                  </a:lnTo>
                  <a:lnTo>
                    <a:pt x="104231" y="1153238"/>
                  </a:lnTo>
                  <a:lnTo>
                    <a:pt x="152400" y="1161008"/>
                  </a:lnTo>
                  <a:lnTo>
                    <a:pt x="5957544" y="1161008"/>
                  </a:lnTo>
                  <a:lnTo>
                    <a:pt x="6005717" y="1153238"/>
                  </a:lnTo>
                  <a:lnTo>
                    <a:pt x="6047553" y="1131602"/>
                  </a:lnTo>
                  <a:lnTo>
                    <a:pt x="6080542" y="1098611"/>
                  </a:lnTo>
                  <a:lnTo>
                    <a:pt x="6102175" y="1056776"/>
                  </a:lnTo>
                  <a:lnTo>
                    <a:pt x="6109944" y="1008608"/>
                  </a:lnTo>
                  <a:lnTo>
                    <a:pt x="6109944" y="152400"/>
                  </a:lnTo>
                  <a:lnTo>
                    <a:pt x="6102175" y="104231"/>
                  </a:lnTo>
                  <a:lnTo>
                    <a:pt x="6080542" y="62396"/>
                  </a:lnTo>
                  <a:lnTo>
                    <a:pt x="6047553" y="29405"/>
                  </a:lnTo>
                  <a:lnTo>
                    <a:pt x="6005717" y="7769"/>
                  </a:lnTo>
                  <a:lnTo>
                    <a:pt x="5957544" y="0"/>
                  </a:lnTo>
                  <a:lnTo>
                    <a:pt x="152400" y="0"/>
                  </a:lnTo>
                  <a:close/>
                </a:path>
              </a:pathLst>
            </a:custGeom>
            <a:ln w="12700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34024" y="6883367"/>
              <a:ext cx="6109970" cy="1161415"/>
            </a:xfrm>
            <a:custGeom>
              <a:avLst/>
              <a:gdLst/>
              <a:ahLst/>
              <a:cxnLst/>
              <a:rect l="l" t="t" r="r" b="b"/>
              <a:pathLst>
                <a:path w="6109970" h="1161415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1008608"/>
                  </a:lnTo>
                  <a:lnTo>
                    <a:pt x="7769" y="1056776"/>
                  </a:lnTo>
                  <a:lnTo>
                    <a:pt x="29405" y="1098611"/>
                  </a:lnTo>
                  <a:lnTo>
                    <a:pt x="62396" y="1131602"/>
                  </a:lnTo>
                  <a:lnTo>
                    <a:pt x="104231" y="1153238"/>
                  </a:lnTo>
                  <a:lnTo>
                    <a:pt x="152400" y="1161008"/>
                  </a:lnTo>
                  <a:lnTo>
                    <a:pt x="5957544" y="1161008"/>
                  </a:lnTo>
                  <a:lnTo>
                    <a:pt x="6005717" y="1153238"/>
                  </a:lnTo>
                  <a:lnTo>
                    <a:pt x="6047553" y="1131602"/>
                  </a:lnTo>
                  <a:lnTo>
                    <a:pt x="6080542" y="1098611"/>
                  </a:lnTo>
                  <a:lnTo>
                    <a:pt x="6102175" y="1056776"/>
                  </a:lnTo>
                  <a:lnTo>
                    <a:pt x="6109944" y="1008608"/>
                  </a:lnTo>
                  <a:lnTo>
                    <a:pt x="6109944" y="152400"/>
                  </a:lnTo>
                  <a:lnTo>
                    <a:pt x="6102175" y="104231"/>
                  </a:lnTo>
                  <a:lnTo>
                    <a:pt x="6080542" y="62396"/>
                  </a:lnTo>
                  <a:lnTo>
                    <a:pt x="6047553" y="29405"/>
                  </a:lnTo>
                  <a:lnTo>
                    <a:pt x="6005717" y="7769"/>
                  </a:lnTo>
                  <a:lnTo>
                    <a:pt x="5957544" y="0"/>
                  </a:lnTo>
                  <a:lnTo>
                    <a:pt x="152400" y="0"/>
                  </a:lnTo>
                  <a:close/>
                </a:path>
              </a:pathLst>
            </a:custGeom>
            <a:ln w="12700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34024" y="8428042"/>
              <a:ext cx="6109970" cy="1161415"/>
            </a:xfrm>
            <a:custGeom>
              <a:avLst/>
              <a:gdLst/>
              <a:ahLst/>
              <a:cxnLst/>
              <a:rect l="l" t="t" r="r" b="b"/>
              <a:pathLst>
                <a:path w="6109970" h="1161415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399"/>
                  </a:lnTo>
                  <a:lnTo>
                    <a:pt x="0" y="1008608"/>
                  </a:lnTo>
                  <a:lnTo>
                    <a:pt x="7769" y="1056776"/>
                  </a:lnTo>
                  <a:lnTo>
                    <a:pt x="29405" y="1098611"/>
                  </a:lnTo>
                  <a:lnTo>
                    <a:pt x="62396" y="1131602"/>
                  </a:lnTo>
                  <a:lnTo>
                    <a:pt x="104231" y="1153238"/>
                  </a:lnTo>
                  <a:lnTo>
                    <a:pt x="152400" y="1161008"/>
                  </a:lnTo>
                  <a:lnTo>
                    <a:pt x="5957544" y="1161008"/>
                  </a:lnTo>
                  <a:lnTo>
                    <a:pt x="6005717" y="1153238"/>
                  </a:lnTo>
                  <a:lnTo>
                    <a:pt x="6047553" y="1131602"/>
                  </a:lnTo>
                  <a:lnTo>
                    <a:pt x="6080542" y="1098611"/>
                  </a:lnTo>
                  <a:lnTo>
                    <a:pt x="6102175" y="1056776"/>
                  </a:lnTo>
                  <a:lnTo>
                    <a:pt x="6109944" y="1008608"/>
                  </a:lnTo>
                  <a:lnTo>
                    <a:pt x="6109944" y="152399"/>
                  </a:lnTo>
                  <a:lnTo>
                    <a:pt x="6102175" y="104231"/>
                  </a:lnTo>
                  <a:lnTo>
                    <a:pt x="6080542" y="62396"/>
                  </a:lnTo>
                  <a:lnTo>
                    <a:pt x="6047553" y="29405"/>
                  </a:lnTo>
                  <a:lnTo>
                    <a:pt x="6005717" y="7769"/>
                  </a:lnTo>
                  <a:lnTo>
                    <a:pt x="5957544" y="0"/>
                  </a:lnTo>
                  <a:lnTo>
                    <a:pt x="152400" y="0"/>
                  </a:lnTo>
                  <a:close/>
                </a:path>
              </a:pathLst>
            </a:custGeom>
            <a:ln w="12700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25"/>
              </a:lnSpc>
            </a:pPr>
            <a:fld id="{81D60167-4931-47E6-BA6A-407CBD079E47}" type="slidenum">
              <a:rPr spc="-25" dirty="0"/>
              <a:t>34</a:t>
            </a:fld>
            <a:endParaRPr spc="-25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/>
              <a:t>Opportunity </a:t>
            </a:r>
            <a:r>
              <a:rPr spc="-10" dirty="0"/>
              <a:t>Analyser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07299" y="1539467"/>
            <a:ext cx="59086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Number</a:t>
            </a:r>
            <a:r>
              <a:rPr sz="1200" b="1" spc="-3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of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prospects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we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lose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touch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with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each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month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because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they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aren’t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ready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spc="-25" dirty="0">
                <a:solidFill>
                  <a:srgbClr val="080827"/>
                </a:solidFill>
                <a:latin typeface="Aktiv Grotesk"/>
                <a:cs typeface="Aktiv Grotesk"/>
              </a:rPr>
              <a:t>to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buy 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today?</a:t>
            </a:r>
            <a:endParaRPr sz="1200">
              <a:latin typeface="Aktiv Grotesk"/>
              <a:cs typeface="Aktiv Grotes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13853" y="4853252"/>
            <a:ext cx="59524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(Start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with</a:t>
            </a:r>
            <a:r>
              <a:rPr sz="1200" b="1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the</a:t>
            </a:r>
            <a:r>
              <a:rPr sz="1200" b="1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number</a:t>
            </a:r>
            <a:r>
              <a:rPr sz="1200" b="1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of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leads</a:t>
            </a:r>
            <a:r>
              <a:rPr sz="1200" b="1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that</a:t>
            </a:r>
            <a:r>
              <a:rPr sz="1200" b="1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don’t</a:t>
            </a:r>
            <a:r>
              <a:rPr sz="1200" b="1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buy.</a:t>
            </a:r>
            <a:r>
              <a:rPr sz="1200" b="1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Multiply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that</a:t>
            </a:r>
            <a:r>
              <a:rPr sz="1200" b="1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number</a:t>
            </a:r>
            <a:r>
              <a:rPr sz="1200" b="1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by</a:t>
            </a:r>
            <a:r>
              <a:rPr sz="1200" b="1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the</a:t>
            </a:r>
            <a:r>
              <a:rPr sz="1200" b="1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average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sale 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amount.)</a:t>
            </a:r>
            <a:endParaRPr sz="1200">
              <a:latin typeface="Aktiv Grotesk"/>
              <a:cs typeface="Aktiv Grotes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11262" y="3308526"/>
            <a:ext cx="182816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Value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of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those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lost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leads:</a:t>
            </a:r>
            <a:endParaRPr sz="1200">
              <a:latin typeface="Aktiv Grotesk"/>
              <a:cs typeface="Aktiv Grotesk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717350" y="2018522"/>
            <a:ext cx="6129655" cy="4487545"/>
            <a:chOff x="717350" y="2018522"/>
            <a:chExt cx="6129655" cy="4487545"/>
          </a:xfrm>
        </p:grpSpPr>
        <p:sp>
          <p:nvSpPr>
            <p:cNvPr id="7" name="object 7"/>
            <p:cNvSpPr/>
            <p:nvPr/>
          </p:nvSpPr>
          <p:spPr>
            <a:xfrm>
              <a:off x="723700" y="2024872"/>
              <a:ext cx="6109970" cy="1161415"/>
            </a:xfrm>
            <a:custGeom>
              <a:avLst/>
              <a:gdLst/>
              <a:ahLst/>
              <a:cxnLst/>
              <a:rect l="l" t="t" r="r" b="b"/>
              <a:pathLst>
                <a:path w="6109970" h="1161414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1008608"/>
                  </a:lnTo>
                  <a:lnTo>
                    <a:pt x="7769" y="1056776"/>
                  </a:lnTo>
                  <a:lnTo>
                    <a:pt x="29405" y="1098611"/>
                  </a:lnTo>
                  <a:lnTo>
                    <a:pt x="62396" y="1131602"/>
                  </a:lnTo>
                  <a:lnTo>
                    <a:pt x="104231" y="1153238"/>
                  </a:lnTo>
                  <a:lnTo>
                    <a:pt x="152400" y="1161008"/>
                  </a:lnTo>
                  <a:lnTo>
                    <a:pt x="5957544" y="1161008"/>
                  </a:lnTo>
                  <a:lnTo>
                    <a:pt x="6005717" y="1153238"/>
                  </a:lnTo>
                  <a:lnTo>
                    <a:pt x="6047553" y="1131602"/>
                  </a:lnTo>
                  <a:lnTo>
                    <a:pt x="6080542" y="1098611"/>
                  </a:lnTo>
                  <a:lnTo>
                    <a:pt x="6102175" y="1056776"/>
                  </a:lnTo>
                  <a:lnTo>
                    <a:pt x="6109944" y="1008608"/>
                  </a:lnTo>
                  <a:lnTo>
                    <a:pt x="6109944" y="152400"/>
                  </a:lnTo>
                  <a:lnTo>
                    <a:pt x="6102175" y="104231"/>
                  </a:lnTo>
                  <a:lnTo>
                    <a:pt x="6080542" y="62396"/>
                  </a:lnTo>
                  <a:lnTo>
                    <a:pt x="6047553" y="29405"/>
                  </a:lnTo>
                  <a:lnTo>
                    <a:pt x="6005717" y="7769"/>
                  </a:lnTo>
                  <a:lnTo>
                    <a:pt x="5957544" y="0"/>
                  </a:lnTo>
                  <a:lnTo>
                    <a:pt x="152400" y="0"/>
                  </a:lnTo>
                  <a:close/>
                </a:path>
              </a:pathLst>
            </a:custGeom>
            <a:ln w="12700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30324" y="5338692"/>
              <a:ext cx="6109970" cy="1161415"/>
            </a:xfrm>
            <a:custGeom>
              <a:avLst/>
              <a:gdLst/>
              <a:ahLst/>
              <a:cxnLst/>
              <a:rect l="l" t="t" r="r" b="b"/>
              <a:pathLst>
                <a:path w="6109970" h="1161414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1008608"/>
                  </a:lnTo>
                  <a:lnTo>
                    <a:pt x="7769" y="1056776"/>
                  </a:lnTo>
                  <a:lnTo>
                    <a:pt x="29405" y="1098611"/>
                  </a:lnTo>
                  <a:lnTo>
                    <a:pt x="62396" y="1131602"/>
                  </a:lnTo>
                  <a:lnTo>
                    <a:pt x="104231" y="1153238"/>
                  </a:lnTo>
                  <a:lnTo>
                    <a:pt x="152400" y="1161008"/>
                  </a:lnTo>
                  <a:lnTo>
                    <a:pt x="5957544" y="1161008"/>
                  </a:lnTo>
                  <a:lnTo>
                    <a:pt x="6005717" y="1153238"/>
                  </a:lnTo>
                  <a:lnTo>
                    <a:pt x="6047553" y="1131602"/>
                  </a:lnTo>
                  <a:lnTo>
                    <a:pt x="6080542" y="1098611"/>
                  </a:lnTo>
                  <a:lnTo>
                    <a:pt x="6102175" y="1056776"/>
                  </a:lnTo>
                  <a:lnTo>
                    <a:pt x="6109944" y="1008608"/>
                  </a:lnTo>
                  <a:lnTo>
                    <a:pt x="6109944" y="152400"/>
                  </a:lnTo>
                  <a:lnTo>
                    <a:pt x="6102175" y="104231"/>
                  </a:lnTo>
                  <a:lnTo>
                    <a:pt x="6080542" y="62396"/>
                  </a:lnTo>
                  <a:lnTo>
                    <a:pt x="6047553" y="29405"/>
                  </a:lnTo>
                  <a:lnTo>
                    <a:pt x="6005717" y="7769"/>
                  </a:lnTo>
                  <a:lnTo>
                    <a:pt x="5957544" y="0"/>
                  </a:lnTo>
                  <a:lnTo>
                    <a:pt x="152400" y="0"/>
                  </a:lnTo>
                  <a:close/>
                </a:path>
              </a:pathLst>
            </a:custGeom>
            <a:ln w="12700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27675" y="3611139"/>
              <a:ext cx="6109970" cy="1161415"/>
            </a:xfrm>
            <a:custGeom>
              <a:avLst/>
              <a:gdLst/>
              <a:ahLst/>
              <a:cxnLst/>
              <a:rect l="l" t="t" r="r" b="b"/>
              <a:pathLst>
                <a:path w="6109970" h="1161414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1008608"/>
                  </a:lnTo>
                  <a:lnTo>
                    <a:pt x="7769" y="1056776"/>
                  </a:lnTo>
                  <a:lnTo>
                    <a:pt x="29405" y="1098611"/>
                  </a:lnTo>
                  <a:lnTo>
                    <a:pt x="62396" y="1131602"/>
                  </a:lnTo>
                  <a:lnTo>
                    <a:pt x="104231" y="1153238"/>
                  </a:lnTo>
                  <a:lnTo>
                    <a:pt x="152400" y="1161008"/>
                  </a:lnTo>
                  <a:lnTo>
                    <a:pt x="5957544" y="1161008"/>
                  </a:lnTo>
                  <a:lnTo>
                    <a:pt x="6005717" y="1153238"/>
                  </a:lnTo>
                  <a:lnTo>
                    <a:pt x="6047553" y="1131602"/>
                  </a:lnTo>
                  <a:lnTo>
                    <a:pt x="6080542" y="1098611"/>
                  </a:lnTo>
                  <a:lnTo>
                    <a:pt x="6102175" y="1056776"/>
                  </a:lnTo>
                  <a:lnTo>
                    <a:pt x="6109944" y="1008608"/>
                  </a:lnTo>
                  <a:lnTo>
                    <a:pt x="6109944" y="152400"/>
                  </a:lnTo>
                  <a:lnTo>
                    <a:pt x="6102175" y="104231"/>
                  </a:lnTo>
                  <a:lnTo>
                    <a:pt x="6080542" y="62396"/>
                  </a:lnTo>
                  <a:lnTo>
                    <a:pt x="6047553" y="29405"/>
                  </a:lnTo>
                  <a:lnTo>
                    <a:pt x="6005717" y="7769"/>
                  </a:lnTo>
                  <a:lnTo>
                    <a:pt x="5957544" y="0"/>
                  </a:lnTo>
                  <a:lnTo>
                    <a:pt x="152400" y="0"/>
                  </a:lnTo>
                  <a:close/>
                </a:path>
              </a:pathLst>
            </a:custGeom>
            <a:ln w="12700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25"/>
              </a:lnSpc>
            </a:pPr>
            <a:fld id="{81D60167-4931-47E6-BA6A-407CBD079E47}" type="slidenum">
              <a:rPr spc="-25" dirty="0"/>
              <a:t>35</a:t>
            </a:fld>
            <a:endParaRPr spc="-25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75">
              <a:lnSpc>
                <a:spcPct val="100000"/>
              </a:lnSpc>
              <a:spcBef>
                <a:spcPts val="100"/>
              </a:spcBef>
            </a:pPr>
            <a:r>
              <a:rPr dirty="0"/>
              <a:t>Close</a:t>
            </a:r>
            <a:r>
              <a:rPr spc="-15" dirty="0"/>
              <a:t> </a:t>
            </a:r>
            <a:r>
              <a:rPr dirty="0"/>
              <a:t>the</a:t>
            </a:r>
            <a:r>
              <a:rPr spc="-15" dirty="0"/>
              <a:t> </a:t>
            </a:r>
            <a:r>
              <a:rPr spc="-20" dirty="0"/>
              <a:t>Deal</a:t>
            </a:r>
          </a:p>
        </p:txBody>
      </p:sp>
      <p:sp>
        <p:nvSpPr>
          <p:cNvPr id="3" name="object 3"/>
          <p:cNvSpPr/>
          <p:nvPr/>
        </p:nvSpPr>
        <p:spPr>
          <a:xfrm>
            <a:off x="466199" y="1368004"/>
            <a:ext cx="6645909" cy="8867140"/>
          </a:xfrm>
          <a:custGeom>
            <a:avLst/>
            <a:gdLst/>
            <a:ahLst/>
            <a:cxnLst/>
            <a:rect l="l" t="t" r="r" b="b"/>
            <a:pathLst>
              <a:path w="6645909" h="8867140">
                <a:moveTo>
                  <a:pt x="152400" y="0"/>
                </a:move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400"/>
                </a:lnTo>
                <a:lnTo>
                  <a:pt x="0" y="8714397"/>
                </a:lnTo>
                <a:lnTo>
                  <a:pt x="7769" y="8762570"/>
                </a:lnTo>
                <a:lnTo>
                  <a:pt x="29405" y="8804405"/>
                </a:lnTo>
                <a:lnTo>
                  <a:pt x="62396" y="8837394"/>
                </a:lnTo>
                <a:lnTo>
                  <a:pt x="104231" y="8859028"/>
                </a:lnTo>
                <a:lnTo>
                  <a:pt x="152400" y="8866797"/>
                </a:lnTo>
                <a:lnTo>
                  <a:pt x="6493205" y="8866797"/>
                </a:lnTo>
                <a:lnTo>
                  <a:pt x="6541373" y="8859028"/>
                </a:lnTo>
                <a:lnTo>
                  <a:pt x="6583208" y="8837394"/>
                </a:lnTo>
                <a:lnTo>
                  <a:pt x="6616199" y="8804405"/>
                </a:lnTo>
                <a:lnTo>
                  <a:pt x="6637835" y="8762570"/>
                </a:lnTo>
                <a:lnTo>
                  <a:pt x="6645605" y="8714397"/>
                </a:lnTo>
                <a:lnTo>
                  <a:pt x="6645605" y="152400"/>
                </a:lnTo>
                <a:lnTo>
                  <a:pt x="6637835" y="104231"/>
                </a:lnTo>
                <a:lnTo>
                  <a:pt x="6616199" y="62396"/>
                </a:lnTo>
                <a:lnTo>
                  <a:pt x="6583208" y="29405"/>
                </a:lnTo>
                <a:lnTo>
                  <a:pt x="6541373" y="7769"/>
                </a:lnTo>
                <a:lnTo>
                  <a:pt x="6493205" y="0"/>
                </a:lnTo>
                <a:lnTo>
                  <a:pt x="152400" y="0"/>
                </a:lnTo>
                <a:close/>
              </a:path>
            </a:pathLst>
          </a:custGeom>
          <a:ln w="12700">
            <a:solidFill>
              <a:srgbClr val="EC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17624" y="4680671"/>
            <a:ext cx="31991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How</a:t>
            </a:r>
            <a:r>
              <a:rPr sz="1200" b="1" spc="-3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does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my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company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make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it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easy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buy?</a:t>
            </a:r>
            <a:endParaRPr sz="1200">
              <a:latin typeface="Aktiv Grotesk"/>
              <a:cs typeface="Aktiv Grotes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17624" y="6225397"/>
            <a:ext cx="2228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How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can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I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make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it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even easier?</a:t>
            </a:r>
            <a:endParaRPr sz="1200">
              <a:latin typeface="Aktiv Grotesk"/>
              <a:cs typeface="Aktiv Grotesk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727674" y="3432124"/>
            <a:ext cx="6122670" cy="4263390"/>
            <a:chOff x="727674" y="3432124"/>
            <a:chExt cx="6122670" cy="4263390"/>
          </a:xfrm>
        </p:grpSpPr>
        <p:sp>
          <p:nvSpPr>
            <p:cNvPr id="7" name="object 7"/>
            <p:cNvSpPr/>
            <p:nvPr/>
          </p:nvSpPr>
          <p:spPr>
            <a:xfrm>
              <a:off x="734024" y="3438474"/>
              <a:ext cx="6109970" cy="1161415"/>
            </a:xfrm>
            <a:custGeom>
              <a:avLst/>
              <a:gdLst/>
              <a:ahLst/>
              <a:cxnLst/>
              <a:rect l="l" t="t" r="r" b="b"/>
              <a:pathLst>
                <a:path w="6109970" h="1161414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1008608"/>
                  </a:lnTo>
                  <a:lnTo>
                    <a:pt x="7769" y="1056776"/>
                  </a:lnTo>
                  <a:lnTo>
                    <a:pt x="29405" y="1098611"/>
                  </a:lnTo>
                  <a:lnTo>
                    <a:pt x="62396" y="1131602"/>
                  </a:lnTo>
                  <a:lnTo>
                    <a:pt x="104231" y="1153238"/>
                  </a:lnTo>
                  <a:lnTo>
                    <a:pt x="152400" y="1161008"/>
                  </a:lnTo>
                  <a:lnTo>
                    <a:pt x="5957544" y="1161008"/>
                  </a:lnTo>
                  <a:lnTo>
                    <a:pt x="6005717" y="1153238"/>
                  </a:lnTo>
                  <a:lnTo>
                    <a:pt x="6047553" y="1131602"/>
                  </a:lnTo>
                  <a:lnTo>
                    <a:pt x="6080542" y="1098611"/>
                  </a:lnTo>
                  <a:lnTo>
                    <a:pt x="6102175" y="1056776"/>
                  </a:lnTo>
                  <a:lnTo>
                    <a:pt x="6109944" y="1008608"/>
                  </a:lnTo>
                  <a:lnTo>
                    <a:pt x="6109944" y="152400"/>
                  </a:lnTo>
                  <a:lnTo>
                    <a:pt x="6102175" y="104231"/>
                  </a:lnTo>
                  <a:lnTo>
                    <a:pt x="6080542" y="62396"/>
                  </a:lnTo>
                  <a:lnTo>
                    <a:pt x="6047553" y="29405"/>
                  </a:lnTo>
                  <a:lnTo>
                    <a:pt x="6005717" y="7769"/>
                  </a:lnTo>
                  <a:lnTo>
                    <a:pt x="5957544" y="0"/>
                  </a:lnTo>
                  <a:lnTo>
                    <a:pt x="152400" y="0"/>
                  </a:lnTo>
                  <a:close/>
                </a:path>
              </a:pathLst>
            </a:custGeom>
            <a:ln w="12700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34024" y="4983148"/>
              <a:ext cx="6109970" cy="1161415"/>
            </a:xfrm>
            <a:custGeom>
              <a:avLst/>
              <a:gdLst/>
              <a:ahLst/>
              <a:cxnLst/>
              <a:rect l="l" t="t" r="r" b="b"/>
              <a:pathLst>
                <a:path w="6109970" h="1161414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1008608"/>
                  </a:lnTo>
                  <a:lnTo>
                    <a:pt x="7769" y="1056776"/>
                  </a:lnTo>
                  <a:lnTo>
                    <a:pt x="29405" y="1098611"/>
                  </a:lnTo>
                  <a:lnTo>
                    <a:pt x="62396" y="1131602"/>
                  </a:lnTo>
                  <a:lnTo>
                    <a:pt x="104231" y="1153238"/>
                  </a:lnTo>
                  <a:lnTo>
                    <a:pt x="152400" y="1161008"/>
                  </a:lnTo>
                  <a:lnTo>
                    <a:pt x="5957544" y="1161008"/>
                  </a:lnTo>
                  <a:lnTo>
                    <a:pt x="6005717" y="1153238"/>
                  </a:lnTo>
                  <a:lnTo>
                    <a:pt x="6047553" y="1131602"/>
                  </a:lnTo>
                  <a:lnTo>
                    <a:pt x="6080542" y="1098611"/>
                  </a:lnTo>
                  <a:lnTo>
                    <a:pt x="6102175" y="1056776"/>
                  </a:lnTo>
                  <a:lnTo>
                    <a:pt x="6109944" y="1008608"/>
                  </a:lnTo>
                  <a:lnTo>
                    <a:pt x="6109944" y="152400"/>
                  </a:lnTo>
                  <a:lnTo>
                    <a:pt x="6102175" y="104231"/>
                  </a:lnTo>
                  <a:lnTo>
                    <a:pt x="6080542" y="62396"/>
                  </a:lnTo>
                  <a:lnTo>
                    <a:pt x="6047553" y="29405"/>
                  </a:lnTo>
                  <a:lnTo>
                    <a:pt x="6005717" y="7769"/>
                  </a:lnTo>
                  <a:lnTo>
                    <a:pt x="5957544" y="0"/>
                  </a:lnTo>
                  <a:lnTo>
                    <a:pt x="152400" y="0"/>
                  </a:lnTo>
                  <a:close/>
                </a:path>
              </a:pathLst>
            </a:custGeom>
            <a:ln w="12700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34024" y="6527822"/>
              <a:ext cx="6109970" cy="1161415"/>
            </a:xfrm>
            <a:custGeom>
              <a:avLst/>
              <a:gdLst/>
              <a:ahLst/>
              <a:cxnLst/>
              <a:rect l="l" t="t" r="r" b="b"/>
              <a:pathLst>
                <a:path w="6109970" h="1161415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1008608"/>
                  </a:lnTo>
                  <a:lnTo>
                    <a:pt x="7769" y="1056776"/>
                  </a:lnTo>
                  <a:lnTo>
                    <a:pt x="29405" y="1098611"/>
                  </a:lnTo>
                  <a:lnTo>
                    <a:pt x="62396" y="1131602"/>
                  </a:lnTo>
                  <a:lnTo>
                    <a:pt x="104231" y="1153238"/>
                  </a:lnTo>
                  <a:lnTo>
                    <a:pt x="152400" y="1161008"/>
                  </a:lnTo>
                  <a:lnTo>
                    <a:pt x="5957544" y="1161008"/>
                  </a:lnTo>
                  <a:lnTo>
                    <a:pt x="6005717" y="1153238"/>
                  </a:lnTo>
                  <a:lnTo>
                    <a:pt x="6047553" y="1131602"/>
                  </a:lnTo>
                  <a:lnTo>
                    <a:pt x="6080542" y="1098611"/>
                  </a:lnTo>
                  <a:lnTo>
                    <a:pt x="6102175" y="1056776"/>
                  </a:lnTo>
                  <a:lnTo>
                    <a:pt x="6109944" y="1008608"/>
                  </a:lnTo>
                  <a:lnTo>
                    <a:pt x="6109944" y="152400"/>
                  </a:lnTo>
                  <a:lnTo>
                    <a:pt x="6102175" y="104231"/>
                  </a:lnTo>
                  <a:lnTo>
                    <a:pt x="6080542" y="62396"/>
                  </a:lnTo>
                  <a:lnTo>
                    <a:pt x="6047553" y="29405"/>
                  </a:lnTo>
                  <a:lnTo>
                    <a:pt x="6005717" y="7769"/>
                  </a:lnTo>
                  <a:lnTo>
                    <a:pt x="5957544" y="0"/>
                  </a:lnTo>
                  <a:lnTo>
                    <a:pt x="152400" y="0"/>
                  </a:lnTo>
                  <a:close/>
                </a:path>
              </a:pathLst>
            </a:custGeom>
            <a:ln w="12700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717624" y="1553315"/>
            <a:ext cx="6116320" cy="1791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Closing</a:t>
            </a:r>
            <a:r>
              <a:rPr sz="1100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sale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involves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more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than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just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an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exchange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of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money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or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signed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documents.</a:t>
            </a:r>
            <a:endParaRPr sz="1100">
              <a:latin typeface="Aktiv Grotesk"/>
              <a:cs typeface="Aktiv Grotesk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100">
              <a:latin typeface="Aktiv Grotesk"/>
              <a:cs typeface="Aktiv Grotesk"/>
            </a:endParaRPr>
          </a:p>
          <a:p>
            <a:pPr marL="12700" marR="5080">
              <a:lnSpc>
                <a:spcPct val="109100"/>
              </a:lnSpc>
            </a:pP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In</a:t>
            </a:r>
            <a:r>
              <a:rPr sz="1100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direct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sales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conversation,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close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involves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clear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communication,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good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presence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25" dirty="0">
                <a:solidFill>
                  <a:srgbClr val="080827"/>
                </a:solidFill>
                <a:latin typeface="Aktiv Grotesk"/>
                <a:cs typeface="Aktiv Grotesk"/>
              </a:rPr>
              <a:t>and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written</a:t>
            </a:r>
            <a:r>
              <a:rPr sz="1100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documentation.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In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an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ecommerce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business,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close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involves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ensuring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that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there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50" dirty="0">
                <a:solidFill>
                  <a:srgbClr val="080827"/>
                </a:solidFill>
                <a:latin typeface="Aktiv Grotesk"/>
                <a:cs typeface="Aktiv Grotesk"/>
              </a:rPr>
              <a:t>a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 mechanism</a:t>
            </a:r>
            <a:r>
              <a:rPr sz="1100" spc="-2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for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collecting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payments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and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processing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order.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Regardless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of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your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business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type,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close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is the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signal that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 deal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has been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negotiated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and you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can now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begin the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process </a:t>
            </a:r>
            <a:r>
              <a:rPr sz="1100" spc="-25" dirty="0">
                <a:solidFill>
                  <a:srgbClr val="080827"/>
                </a:solidFill>
                <a:latin typeface="Aktiv Grotesk"/>
                <a:cs typeface="Aktiv Grotesk"/>
              </a:rPr>
              <a:t>of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delivery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(and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eventually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sell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more).</a:t>
            </a:r>
            <a:endParaRPr sz="1100">
              <a:latin typeface="Aktiv Grotesk"/>
              <a:cs typeface="Aktiv Grotesk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950">
              <a:latin typeface="Aktiv Grotesk"/>
              <a:cs typeface="Aktiv Grotesk"/>
            </a:endParaRPr>
          </a:p>
          <a:p>
            <a:pPr marL="12700">
              <a:lnSpc>
                <a:spcPct val="100000"/>
              </a:lnSpc>
            </a:pP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How</a:t>
            </a:r>
            <a:r>
              <a:rPr sz="1200" b="1" spc="-2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do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customers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buy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from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me?</a:t>
            </a:r>
            <a:r>
              <a:rPr sz="1200" b="1" spc="-2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(Online,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in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person,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sales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team)</a:t>
            </a:r>
            <a:endParaRPr sz="1200">
              <a:latin typeface="Aktiv Grotesk"/>
              <a:cs typeface="Aktiv Grotesk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25"/>
              </a:lnSpc>
            </a:pPr>
            <a:fld id="{81D60167-4931-47E6-BA6A-407CBD079E47}" type="slidenum">
              <a:rPr spc="-25" dirty="0"/>
              <a:t>36</a:t>
            </a:fld>
            <a:endParaRPr spc="-25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/>
              <a:t>Close</a:t>
            </a:r>
            <a:r>
              <a:rPr spc="-15" dirty="0"/>
              <a:t> </a:t>
            </a:r>
            <a:r>
              <a:rPr dirty="0"/>
              <a:t>the</a:t>
            </a:r>
            <a:r>
              <a:rPr spc="-15" dirty="0"/>
              <a:t> </a:t>
            </a:r>
            <a:r>
              <a:rPr spc="-20" dirty="0"/>
              <a:t>Deal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07299" y="1549683"/>
            <a:ext cx="46462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What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are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the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top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3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things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I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can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do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improve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my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selling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system?</a:t>
            </a:r>
            <a:endParaRPr sz="1200">
              <a:latin typeface="Aktiv Grotesk"/>
              <a:cs typeface="Aktiv Grotesk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17350" y="1845863"/>
            <a:ext cx="6129655" cy="8126730"/>
            <a:chOff x="717350" y="1845863"/>
            <a:chExt cx="6129655" cy="8126730"/>
          </a:xfrm>
        </p:grpSpPr>
        <p:sp>
          <p:nvSpPr>
            <p:cNvPr id="5" name="object 5"/>
            <p:cNvSpPr/>
            <p:nvPr/>
          </p:nvSpPr>
          <p:spPr>
            <a:xfrm>
              <a:off x="723700" y="1852213"/>
              <a:ext cx="6109970" cy="1161415"/>
            </a:xfrm>
            <a:custGeom>
              <a:avLst/>
              <a:gdLst/>
              <a:ahLst/>
              <a:cxnLst/>
              <a:rect l="l" t="t" r="r" b="b"/>
              <a:pathLst>
                <a:path w="6109970" h="1161414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1008608"/>
                  </a:lnTo>
                  <a:lnTo>
                    <a:pt x="7769" y="1056776"/>
                  </a:lnTo>
                  <a:lnTo>
                    <a:pt x="29405" y="1098611"/>
                  </a:lnTo>
                  <a:lnTo>
                    <a:pt x="62396" y="1131602"/>
                  </a:lnTo>
                  <a:lnTo>
                    <a:pt x="104231" y="1153238"/>
                  </a:lnTo>
                  <a:lnTo>
                    <a:pt x="152400" y="1161008"/>
                  </a:lnTo>
                  <a:lnTo>
                    <a:pt x="5957544" y="1161008"/>
                  </a:lnTo>
                  <a:lnTo>
                    <a:pt x="6005717" y="1153238"/>
                  </a:lnTo>
                  <a:lnTo>
                    <a:pt x="6047553" y="1131602"/>
                  </a:lnTo>
                  <a:lnTo>
                    <a:pt x="6080542" y="1098611"/>
                  </a:lnTo>
                  <a:lnTo>
                    <a:pt x="6102175" y="1056776"/>
                  </a:lnTo>
                  <a:lnTo>
                    <a:pt x="6109944" y="1008608"/>
                  </a:lnTo>
                  <a:lnTo>
                    <a:pt x="6109944" y="152400"/>
                  </a:lnTo>
                  <a:lnTo>
                    <a:pt x="6102175" y="104231"/>
                  </a:lnTo>
                  <a:lnTo>
                    <a:pt x="6080542" y="62396"/>
                  </a:lnTo>
                  <a:lnTo>
                    <a:pt x="6047553" y="29405"/>
                  </a:lnTo>
                  <a:lnTo>
                    <a:pt x="6005717" y="7769"/>
                  </a:lnTo>
                  <a:lnTo>
                    <a:pt x="5957544" y="0"/>
                  </a:lnTo>
                  <a:lnTo>
                    <a:pt x="152400" y="0"/>
                  </a:lnTo>
                  <a:close/>
                </a:path>
              </a:pathLst>
            </a:custGeom>
            <a:ln w="12700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30324" y="4308442"/>
              <a:ext cx="6109970" cy="1161415"/>
            </a:xfrm>
            <a:custGeom>
              <a:avLst/>
              <a:gdLst/>
              <a:ahLst/>
              <a:cxnLst/>
              <a:rect l="l" t="t" r="r" b="b"/>
              <a:pathLst>
                <a:path w="6109970" h="1161414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1008608"/>
                  </a:lnTo>
                  <a:lnTo>
                    <a:pt x="7769" y="1056776"/>
                  </a:lnTo>
                  <a:lnTo>
                    <a:pt x="29405" y="1098611"/>
                  </a:lnTo>
                  <a:lnTo>
                    <a:pt x="62396" y="1131602"/>
                  </a:lnTo>
                  <a:lnTo>
                    <a:pt x="104231" y="1153238"/>
                  </a:lnTo>
                  <a:lnTo>
                    <a:pt x="152400" y="1161008"/>
                  </a:lnTo>
                  <a:lnTo>
                    <a:pt x="5957544" y="1161008"/>
                  </a:lnTo>
                  <a:lnTo>
                    <a:pt x="6005717" y="1153238"/>
                  </a:lnTo>
                  <a:lnTo>
                    <a:pt x="6047553" y="1131602"/>
                  </a:lnTo>
                  <a:lnTo>
                    <a:pt x="6080542" y="1098611"/>
                  </a:lnTo>
                  <a:lnTo>
                    <a:pt x="6102175" y="1056776"/>
                  </a:lnTo>
                  <a:lnTo>
                    <a:pt x="6109944" y="1008608"/>
                  </a:lnTo>
                  <a:lnTo>
                    <a:pt x="6109944" y="152400"/>
                  </a:lnTo>
                  <a:lnTo>
                    <a:pt x="6102175" y="104231"/>
                  </a:lnTo>
                  <a:lnTo>
                    <a:pt x="6080542" y="62396"/>
                  </a:lnTo>
                  <a:lnTo>
                    <a:pt x="6047553" y="29405"/>
                  </a:lnTo>
                  <a:lnTo>
                    <a:pt x="6005717" y="7769"/>
                  </a:lnTo>
                  <a:lnTo>
                    <a:pt x="5957544" y="0"/>
                  </a:lnTo>
                  <a:lnTo>
                    <a:pt x="152400" y="0"/>
                  </a:lnTo>
                  <a:close/>
                </a:path>
              </a:pathLst>
            </a:custGeom>
            <a:ln w="12700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27675" y="3080325"/>
              <a:ext cx="6109970" cy="1161415"/>
            </a:xfrm>
            <a:custGeom>
              <a:avLst/>
              <a:gdLst/>
              <a:ahLst/>
              <a:cxnLst/>
              <a:rect l="l" t="t" r="r" b="b"/>
              <a:pathLst>
                <a:path w="6109970" h="1161414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1008608"/>
                  </a:lnTo>
                  <a:lnTo>
                    <a:pt x="7769" y="1056776"/>
                  </a:lnTo>
                  <a:lnTo>
                    <a:pt x="29405" y="1098611"/>
                  </a:lnTo>
                  <a:lnTo>
                    <a:pt x="62396" y="1131602"/>
                  </a:lnTo>
                  <a:lnTo>
                    <a:pt x="104231" y="1153238"/>
                  </a:lnTo>
                  <a:lnTo>
                    <a:pt x="152400" y="1161008"/>
                  </a:lnTo>
                  <a:lnTo>
                    <a:pt x="5957544" y="1161008"/>
                  </a:lnTo>
                  <a:lnTo>
                    <a:pt x="6005717" y="1153238"/>
                  </a:lnTo>
                  <a:lnTo>
                    <a:pt x="6047553" y="1131602"/>
                  </a:lnTo>
                  <a:lnTo>
                    <a:pt x="6080542" y="1098611"/>
                  </a:lnTo>
                  <a:lnTo>
                    <a:pt x="6102175" y="1056776"/>
                  </a:lnTo>
                  <a:lnTo>
                    <a:pt x="6109944" y="1008608"/>
                  </a:lnTo>
                  <a:lnTo>
                    <a:pt x="6109944" y="152400"/>
                  </a:lnTo>
                  <a:lnTo>
                    <a:pt x="6102175" y="104231"/>
                  </a:lnTo>
                  <a:lnTo>
                    <a:pt x="6080542" y="62396"/>
                  </a:lnTo>
                  <a:lnTo>
                    <a:pt x="6047553" y="29405"/>
                  </a:lnTo>
                  <a:lnTo>
                    <a:pt x="6005717" y="7769"/>
                  </a:lnTo>
                  <a:lnTo>
                    <a:pt x="5957544" y="0"/>
                  </a:lnTo>
                  <a:lnTo>
                    <a:pt x="152400" y="0"/>
                  </a:lnTo>
                  <a:close/>
                </a:path>
              </a:pathLst>
            </a:custGeom>
            <a:ln w="12700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23700" y="6468353"/>
              <a:ext cx="6109970" cy="3497579"/>
            </a:xfrm>
            <a:custGeom>
              <a:avLst/>
              <a:gdLst/>
              <a:ahLst/>
              <a:cxnLst/>
              <a:rect l="l" t="t" r="r" b="b"/>
              <a:pathLst>
                <a:path w="6109970" h="3497579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3344900"/>
                  </a:lnTo>
                  <a:lnTo>
                    <a:pt x="7769" y="3393068"/>
                  </a:lnTo>
                  <a:lnTo>
                    <a:pt x="29405" y="3434903"/>
                  </a:lnTo>
                  <a:lnTo>
                    <a:pt x="62396" y="3467894"/>
                  </a:lnTo>
                  <a:lnTo>
                    <a:pt x="104231" y="3489530"/>
                  </a:lnTo>
                  <a:lnTo>
                    <a:pt x="152400" y="3497300"/>
                  </a:lnTo>
                  <a:lnTo>
                    <a:pt x="5957544" y="3497300"/>
                  </a:lnTo>
                  <a:lnTo>
                    <a:pt x="6005717" y="3489530"/>
                  </a:lnTo>
                  <a:lnTo>
                    <a:pt x="6047553" y="3467894"/>
                  </a:lnTo>
                  <a:lnTo>
                    <a:pt x="6080542" y="3434903"/>
                  </a:lnTo>
                  <a:lnTo>
                    <a:pt x="6102175" y="3393068"/>
                  </a:lnTo>
                  <a:lnTo>
                    <a:pt x="6109944" y="3344900"/>
                  </a:lnTo>
                  <a:lnTo>
                    <a:pt x="6109944" y="152400"/>
                  </a:lnTo>
                  <a:lnTo>
                    <a:pt x="6102175" y="104231"/>
                  </a:lnTo>
                  <a:lnTo>
                    <a:pt x="6080542" y="62396"/>
                  </a:lnTo>
                  <a:lnTo>
                    <a:pt x="6047553" y="29405"/>
                  </a:lnTo>
                  <a:lnTo>
                    <a:pt x="6005717" y="7769"/>
                  </a:lnTo>
                  <a:lnTo>
                    <a:pt x="5957544" y="0"/>
                  </a:lnTo>
                  <a:lnTo>
                    <a:pt x="152400" y="0"/>
                  </a:lnTo>
                  <a:close/>
                </a:path>
              </a:pathLst>
            </a:custGeom>
            <a:ln w="12700">
              <a:solidFill>
                <a:srgbClr val="E21B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707299" y="5634855"/>
            <a:ext cx="566166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Key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Actions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in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the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next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30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days</a:t>
            </a:r>
            <a:endParaRPr sz="1200">
              <a:latin typeface="Aktiv Grotesk"/>
              <a:cs typeface="Aktiv Grotesk"/>
            </a:endParaRPr>
          </a:p>
          <a:p>
            <a:pPr marL="12700" marR="5080" algn="just">
              <a:lnSpc>
                <a:spcPct val="100000"/>
              </a:lnSpc>
            </a:pP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Think</a:t>
            </a:r>
            <a:r>
              <a:rPr sz="1200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of</a:t>
            </a: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the</a:t>
            </a: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ways</a:t>
            </a:r>
            <a:r>
              <a:rPr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your</a:t>
            </a: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customers</a:t>
            </a: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can</a:t>
            </a:r>
            <a:r>
              <a:rPr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currently</a:t>
            </a: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pay</a:t>
            </a: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such</a:t>
            </a: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as</a:t>
            </a:r>
            <a:r>
              <a:rPr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PayPal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or</a:t>
            </a: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credit</a:t>
            </a:r>
            <a:r>
              <a:rPr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card.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Do</a:t>
            </a: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you</a:t>
            </a: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need</a:t>
            </a: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consider</a:t>
            </a: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more</a:t>
            </a: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payment</a:t>
            </a: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options,</a:t>
            </a: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for</a:t>
            </a: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example?</a:t>
            </a: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Also,</a:t>
            </a: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consider</a:t>
            </a:r>
            <a:r>
              <a:rPr sz="1200" spc="24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spc="-25" dirty="0">
                <a:solidFill>
                  <a:srgbClr val="080827"/>
                </a:solidFill>
                <a:latin typeface="Aktiv Grotesk"/>
                <a:cs typeface="Aktiv Grotesk"/>
              </a:rPr>
              <a:t>how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automation</a:t>
            </a: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may</a:t>
            </a:r>
            <a:r>
              <a:rPr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play</a:t>
            </a:r>
            <a:r>
              <a:rPr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a</a:t>
            </a: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role</a:t>
            </a:r>
            <a:r>
              <a:rPr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in</a:t>
            </a:r>
            <a:r>
              <a:rPr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streamlining</a:t>
            </a: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some</a:t>
            </a:r>
            <a:r>
              <a:rPr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of</a:t>
            </a:r>
            <a:r>
              <a:rPr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these</a:t>
            </a:r>
            <a:r>
              <a:rPr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processes.</a:t>
            </a:r>
            <a:endParaRPr sz="1200">
              <a:latin typeface="Aktiv Grotesk"/>
              <a:cs typeface="Aktiv Grotesk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25"/>
              </a:lnSpc>
            </a:pPr>
            <a:fld id="{81D60167-4931-47E6-BA6A-407CBD079E47}" type="slidenum">
              <a:rPr spc="-25" dirty="0"/>
              <a:t>37</a:t>
            </a:fld>
            <a:endParaRPr spc="-25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75">
              <a:lnSpc>
                <a:spcPct val="100000"/>
              </a:lnSpc>
              <a:spcBef>
                <a:spcPts val="100"/>
              </a:spcBef>
            </a:pPr>
            <a:r>
              <a:rPr dirty="0"/>
              <a:t>Deliver</a:t>
            </a:r>
            <a:r>
              <a:rPr spc="-20" dirty="0"/>
              <a:t> </a:t>
            </a:r>
            <a:r>
              <a:rPr dirty="0"/>
              <a:t>Value</a:t>
            </a:r>
            <a:r>
              <a:rPr spc="-10" dirty="0"/>
              <a:t> </a:t>
            </a:r>
            <a:r>
              <a:rPr dirty="0"/>
              <a:t>to</a:t>
            </a:r>
            <a:r>
              <a:rPr spc="-10" dirty="0"/>
              <a:t> </a:t>
            </a:r>
            <a:r>
              <a:rPr dirty="0"/>
              <a:t>Each</a:t>
            </a:r>
            <a:r>
              <a:rPr spc="-10" dirty="0"/>
              <a:t> Customer</a:t>
            </a:r>
          </a:p>
        </p:txBody>
      </p:sp>
      <p:sp>
        <p:nvSpPr>
          <p:cNvPr id="3" name="object 3"/>
          <p:cNvSpPr/>
          <p:nvPr/>
        </p:nvSpPr>
        <p:spPr>
          <a:xfrm>
            <a:off x="466199" y="1368004"/>
            <a:ext cx="6645909" cy="8867140"/>
          </a:xfrm>
          <a:custGeom>
            <a:avLst/>
            <a:gdLst/>
            <a:ahLst/>
            <a:cxnLst/>
            <a:rect l="l" t="t" r="r" b="b"/>
            <a:pathLst>
              <a:path w="6645909" h="8867140">
                <a:moveTo>
                  <a:pt x="152400" y="0"/>
                </a:move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400"/>
                </a:lnTo>
                <a:lnTo>
                  <a:pt x="0" y="8714397"/>
                </a:lnTo>
                <a:lnTo>
                  <a:pt x="7769" y="8762570"/>
                </a:lnTo>
                <a:lnTo>
                  <a:pt x="29405" y="8804405"/>
                </a:lnTo>
                <a:lnTo>
                  <a:pt x="62396" y="8837394"/>
                </a:lnTo>
                <a:lnTo>
                  <a:pt x="104231" y="8859028"/>
                </a:lnTo>
                <a:lnTo>
                  <a:pt x="152400" y="8866797"/>
                </a:lnTo>
                <a:lnTo>
                  <a:pt x="6493205" y="8866797"/>
                </a:lnTo>
                <a:lnTo>
                  <a:pt x="6541373" y="8859028"/>
                </a:lnTo>
                <a:lnTo>
                  <a:pt x="6583208" y="8837394"/>
                </a:lnTo>
                <a:lnTo>
                  <a:pt x="6616199" y="8804405"/>
                </a:lnTo>
                <a:lnTo>
                  <a:pt x="6637835" y="8762570"/>
                </a:lnTo>
                <a:lnTo>
                  <a:pt x="6645605" y="8714397"/>
                </a:lnTo>
                <a:lnTo>
                  <a:pt x="6645605" y="152400"/>
                </a:lnTo>
                <a:lnTo>
                  <a:pt x="6637835" y="104231"/>
                </a:lnTo>
                <a:lnTo>
                  <a:pt x="6616199" y="62396"/>
                </a:lnTo>
                <a:lnTo>
                  <a:pt x="6583208" y="29405"/>
                </a:lnTo>
                <a:lnTo>
                  <a:pt x="6541373" y="7769"/>
                </a:lnTo>
                <a:lnTo>
                  <a:pt x="6493205" y="0"/>
                </a:lnTo>
                <a:lnTo>
                  <a:pt x="152400" y="0"/>
                </a:lnTo>
                <a:close/>
              </a:path>
            </a:pathLst>
          </a:custGeom>
          <a:ln w="12700">
            <a:solidFill>
              <a:srgbClr val="EC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17624" y="1538087"/>
            <a:ext cx="6148705" cy="5709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65100">
              <a:lnSpc>
                <a:spcPct val="109100"/>
              </a:lnSpc>
              <a:spcBef>
                <a:spcPts val="100"/>
              </a:spcBef>
            </a:pP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Once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it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has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become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apparent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that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you’ve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accumulated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some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life-long</a:t>
            </a:r>
            <a:r>
              <a:rPr sz="1100" spc="23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customers,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need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25" dirty="0">
                <a:solidFill>
                  <a:srgbClr val="080827"/>
                </a:solidFill>
                <a:latin typeface="Aktiv Grotesk"/>
                <a:cs typeface="Aktiv Grotesk"/>
              </a:rPr>
              <a:t>to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ensure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you’ve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systematized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your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method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100" spc="23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deliver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services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so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that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clients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consistently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25" dirty="0">
                <a:solidFill>
                  <a:srgbClr val="080827"/>
                </a:solidFill>
                <a:latin typeface="Aktiv Grotesk"/>
                <a:cs typeface="Aktiv Grotesk"/>
              </a:rPr>
              <a:t>get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everything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they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were</a:t>
            </a:r>
            <a:r>
              <a:rPr sz="1100" spc="22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promised.</a:t>
            </a:r>
            <a:endParaRPr sz="1100" dirty="0">
              <a:latin typeface="Aktiv Grotesk"/>
              <a:cs typeface="Aktiv Grotesk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100" dirty="0">
              <a:latin typeface="Aktiv Grotesk"/>
              <a:cs typeface="Aktiv Grotesk"/>
            </a:endParaRPr>
          </a:p>
          <a:p>
            <a:pPr marL="12700" marR="5080">
              <a:lnSpc>
                <a:spcPct val="109100"/>
              </a:lnSpc>
            </a:pP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Determining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what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offer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and when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deliver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it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involves a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bit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of</a:t>
            </a:r>
            <a:r>
              <a:rPr sz="1100" spc="24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strategy.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easiest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way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 </a:t>
            </a:r>
            <a:r>
              <a:rPr sz="1100" spc="-25" dirty="0">
                <a:solidFill>
                  <a:srgbClr val="080827"/>
                </a:solidFill>
                <a:latin typeface="Aktiv Grotesk"/>
                <a:cs typeface="Aktiv Grotesk"/>
              </a:rPr>
              <a:t>do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this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is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determine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how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can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help</a:t>
            </a:r>
            <a:r>
              <a:rPr sz="1100" spc="22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your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target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customers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today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and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in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future.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solution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doesn’t</a:t>
            </a:r>
            <a:r>
              <a:rPr sz="1100" spc="229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have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be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your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specific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product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or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service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nor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does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it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have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result</a:t>
            </a:r>
            <a:r>
              <a:rPr sz="1100" spc="229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in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sale.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20" dirty="0">
                <a:solidFill>
                  <a:srgbClr val="080827"/>
                </a:solidFill>
                <a:latin typeface="Aktiv Grotesk"/>
                <a:cs typeface="Aktiv Grotesk"/>
              </a:rPr>
              <a:t>Your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solution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can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be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as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easy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as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providing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tips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and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resources</a:t>
            </a:r>
            <a:r>
              <a:rPr sz="1100" spc="22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related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their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inquiries.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Here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are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three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ways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tactfully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increase</a:t>
            </a:r>
            <a:r>
              <a:rPr sz="1100" spc="22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your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revenue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while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continuing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be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helpful:</a:t>
            </a:r>
            <a:endParaRPr sz="1100" dirty="0">
              <a:latin typeface="Aktiv Grotesk"/>
              <a:cs typeface="Aktiv Grotesk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100" dirty="0">
              <a:latin typeface="Aktiv Grotesk"/>
              <a:cs typeface="Aktiv Grotesk"/>
            </a:endParaRPr>
          </a:p>
          <a:p>
            <a:pPr marL="156210" marR="58419" indent="-144145">
              <a:lnSpc>
                <a:spcPct val="128699"/>
              </a:lnSpc>
              <a:buChar char="•"/>
              <a:tabLst>
                <a:tab pos="156845" algn="l"/>
              </a:tabLst>
            </a:pP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Cross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sell: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Customers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aren’t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always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aware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of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perfect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product</a:t>
            </a:r>
            <a:r>
              <a:rPr sz="1100" spc="229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or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service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pairings,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and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25" dirty="0">
                <a:solidFill>
                  <a:srgbClr val="080827"/>
                </a:solidFill>
                <a:latin typeface="Aktiv Grotesk"/>
                <a:cs typeface="Aktiv Grotesk"/>
              </a:rPr>
              <a:t>may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be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willing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purchase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related items</a:t>
            </a:r>
            <a:r>
              <a:rPr sz="1100" spc="23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that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enhance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their 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experience.</a:t>
            </a:r>
            <a:endParaRPr sz="1100" dirty="0">
              <a:latin typeface="Aktiv Grotesk"/>
              <a:cs typeface="Aktiv Grotesk"/>
            </a:endParaRPr>
          </a:p>
          <a:p>
            <a:pPr marL="156210" marR="209550" indent="-144145">
              <a:lnSpc>
                <a:spcPct val="128699"/>
              </a:lnSpc>
              <a:buChar char="•"/>
              <a:tabLst>
                <a:tab pos="156845" algn="l"/>
              </a:tabLst>
            </a:pP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Upsell: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Listen to your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customers and try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 understand their</a:t>
            </a:r>
            <a:r>
              <a:rPr sz="1100" spc="24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needs. They might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be willing </a:t>
            </a:r>
            <a:r>
              <a:rPr sz="1100" spc="-25" dirty="0">
                <a:solidFill>
                  <a:srgbClr val="080827"/>
                </a:solidFill>
                <a:latin typeface="Aktiv Grotesk"/>
                <a:cs typeface="Aktiv Grotesk"/>
              </a:rPr>
              <a:t>to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pay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extra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for special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treatment,</a:t>
            </a:r>
            <a:r>
              <a:rPr sz="1100" spc="24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warranties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or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monthly 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programs.</a:t>
            </a:r>
            <a:endParaRPr sz="1100" dirty="0">
              <a:latin typeface="Aktiv Grotesk"/>
              <a:cs typeface="Aktiv Grotesk"/>
            </a:endParaRPr>
          </a:p>
          <a:p>
            <a:pPr marL="156210" marR="73025" indent="-144145">
              <a:lnSpc>
                <a:spcPct val="128699"/>
              </a:lnSpc>
              <a:buChar char="•"/>
              <a:tabLst>
                <a:tab pos="156845" algn="l"/>
              </a:tabLst>
            </a:pP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New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products: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Remember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help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your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customers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by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identifying</a:t>
            </a:r>
            <a:r>
              <a:rPr sz="1100" spc="23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things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that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will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enhance 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their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lives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by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notifying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them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of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new</a:t>
            </a:r>
            <a:r>
              <a:rPr sz="1100" spc="23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products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or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services.</a:t>
            </a:r>
            <a:endParaRPr sz="1100" dirty="0">
              <a:latin typeface="Aktiv Grotesk"/>
              <a:cs typeface="Aktiv Grotesk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100" dirty="0">
              <a:latin typeface="Aktiv Grotesk"/>
              <a:cs typeface="Aktiv Grotesk"/>
            </a:endParaRPr>
          </a:p>
          <a:p>
            <a:pPr marL="12700" marR="72390">
              <a:lnSpc>
                <a:spcPct val="109100"/>
              </a:lnSpc>
            </a:pP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What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products do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 offer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that are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often purchased 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together,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or that</a:t>
            </a:r>
            <a:r>
              <a:rPr sz="1100" spc="24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customers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would consider </a:t>
            </a:r>
            <a:r>
              <a:rPr sz="1100" spc="-50" dirty="0">
                <a:solidFill>
                  <a:srgbClr val="080827"/>
                </a:solidFill>
                <a:latin typeface="Aktiv Grotesk"/>
                <a:cs typeface="Aktiv Grotesk"/>
              </a:rPr>
              <a:t>a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 must-have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based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on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their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previous</a:t>
            </a:r>
            <a:r>
              <a:rPr sz="1100" spc="23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buying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history?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(Accessories, 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software).</a:t>
            </a:r>
            <a:endParaRPr sz="1100" dirty="0">
              <a:latin typeface="Aktiv Grotesk"/>
              <a:cs typeface="Aktiv Grotesk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100" dirty="0">
              <a:latin typeface="Aktiv Grotesk"/>
              <a:cs typeface="Aktiv Grotesk"/>
            </a:endParaRPr>
          </a:p>
          <a:p>
            <a:pPr marL="12700" marR="135255">
              <a:lnSpc>
                <a:spcPct val="109100"/>
              </a:lnSpc>
              <a:spcBef>
                <a:spcPts val="5"/>
              </a:spcBef>
            </a:pP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first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step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in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impressing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your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customers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involves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delivering</a:t>
            </a:r>
            <a:r>
              <a:rPr sz="1100" spc="22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more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than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what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promised. </a:t>
            </a:r>
            <a:r>
              <a:rPr sz="1100" spc="-20" dirty="0">
                <a:solidFill>
                  <a:srgbClr val="080827"/>
                </a:solidFill>
                <a:latin typeface="Aktiv Grotesk"/>
                <a:cs typeface="Aktiv Grotesk"/>
              </a:rPr>
              <a:t>Your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customers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become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more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than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transaction;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they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are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your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advocates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by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becoming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repeat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customers,</a:t>
            </a:r>
            <a:r>
              <a:rPr sz="1100" spc="2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offering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referrals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and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leaving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positive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reviews.</a:t>
            </a:r>
            <a:endParaRPr sz="1100" dirty="0">
              <a:latin typeface="Aktiv Grotesk"/>
              <a:cs typeface="Aktiv Grotesk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100" dirty="0">
              <a:latin typeface="Aktiv Grotesk"/>
              <a:cs typeface="Aktiv Grotesk"/>
            </a:endParaRPr>
          </a:p>
          <a:p>
            <a:pPr marL="12700" marR="462915">
              <a:lnSpc>
                <a:spcPct val="109100"/>
              </a:lnSpc>
            </a:pP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Think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about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last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time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were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completely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impressed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by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</a:t>
            </a:r>
            <a:r>
              <a:rPr sz="1100" spc="22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company. </a:t>
            </a:r>
            <a:r>
              <a:rPr sz="1100" spc="-20" dirty="0">
                <a:solidFill>
                  <a:srgbClr val="080827"/>
                </a:solidFill>
                <a:latin typeface="Aktiv Grotesk"/>
                <a:cs typeface="Aktiv Grotesk"/>
              </a:rPr>
              <a:t>You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probably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25" dirty="0">
                <a:solidFill>
                  <a:srgbClr val="080827"/>
                </a:solidFill>
                <a:latin typeface="Aktiv Grotesk"/>
                <a:cs typeface="Aktiv Grotesk"/>
              </a:rPr>
              <a:t>did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business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with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them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more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than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once,</a:t>
            </a:r>
            <a:r>
              <a:rPr sz="1100" spc="23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and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maybe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even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told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few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of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your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friends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about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25" dirty="0">
                <a:solidFill>
                  <a:srgbClr val="080827"/>
                </a:solidFill>
                <a:latin typeface="Aktiv Grotesk"/>
                <a:cs typeface="Aktiv Grotesk"/>
              </a:rPr>
              <a:t>it.</a:t>
            </a:r>
            <a:endParaRPr sz="1100" dirty="0">
              <a:latin typeface="Aktiv Grotesk"/>
              <a:cs typeface="Aktiv Grotesk"/>
            </a:endParaRPr>
          </a:p>
          <a:p>
            <a:pPr marL="12700" marR="259079">
              <a:lnSpc>
                <a:spcPct val="109100"/>
              </a:lnSpc>
            </a:pP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Impressing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your</a:t>
            </a:r>
            <a:r>
              <a:rPr sz="1100" spc="22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customers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involves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going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extra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mile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create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memorable,</a:t>
            </a:r>
            <a:r>
              <a:rPr sz="1100" spc="22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experience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that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will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create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customers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for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life.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Satisfy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customers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by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providing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service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or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product</a:t>
            </a:r>
            <a:endParaRPr sz="1100" dirty="0">
              <a:latin typeface="Aktiv Grotesk"/>
              <a:cs typeface="Aktiv Grotesk"/>
            </a:endParaRPr>
          </a:p>
          <a:p>
            <a:pPr marL="12700" marR="510540">
              <a:lnSpc>
                <a:spcPct val="109100"/>
              </a:lnSpc>
            </a:pP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that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they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pay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for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in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timely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fashion.</a:t>
            </a:r>
            <a:r>
              <a:rPr sz="1100" spc="22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Then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impress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them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by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going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above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and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beyond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their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expectations</a:t>
            </a:r>
            <a:r>
              <a:rPr sz="1100" spc="2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and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provide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additional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value.</a:t>
            </a:r>
            <a:endParaRPr sz="1100" dirty="0">
              <a:latin typeface="Aktiv Grotesk"/>
              <a:cs typeface="Aktiv Grotesk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25"/>
              </a:lnSpc>
            </a:pPr>
            <a:fld id="{81D60167-4931-47E6-BA6A-407CBD079E47}" type="slidenum">
              <a:rPr spc="-25" dirty="0"/>
              <a:t>38</a:t>
            </a:fld>
            <a:endParaRPr spc="-25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/>
              <a:t>Impress</a:t>
            </a:r>
            <a:r>
              <a:rPr spc="-10" dirty="0"/>
              <a:t> </a:t>
            </a:r>
            <a:r>
              <a:rPr dirty="0"/>
              <a:t>Your</a:t>
            </a:r>
            <a:r>
              <a:rPr spc="-5" dirty="0"/>
              <a:t> </a:t>
            </a:r>
            <a:r>
              <a:rPr spc="-10" dirty="0"/>
              <a:t>Customers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07299" y="1549683"/>
            <a:ext cx="60217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What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are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5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things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I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can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do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impress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my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customers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during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the</a:t>
            </a:r>
            <a:r>
              <a:rPr sz="1200" b="1" spc="24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first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30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days?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(Send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cards,</a:t>
            </a:r>
            <a:r>
              <a:rPr sz="1200" b="1" spc="-2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quality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and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unique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packaging,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coupons,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personal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phone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call,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etc.)</a:t>
            </a:r>
            <a:endParaRPr sz="1200">
              <a:latin typeface="Aktiv Grotesk"/>
              <a:cs typeface="Aktiv Grotes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7299" y="4418765"/>
            <a:ext cx="58470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What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are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5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things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I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can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do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continue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impress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my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customers</a:t>
            </a:r>
            <a:r>
              <a:rPr sz="1200" b="1" spc="24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after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the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first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spc="-35" dirty="0">
                <a:solidFill>
                  <a:srgbClr val="080827"/>
                </a:solidFill>
                <a:latin typeface="Aktiv Grotesk"/>
                <a:cs typeface="Aktiv Grotesk"/>
              </a:rPr>
              <a:t>30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days?</a:t>
            </a:r>
            <a:r>
              <a:rPr sz="1200" b="1" spc="-4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(Periodic</a:t>
            </a:r>
            <a:r>
              <a:rPr sz="1200" b="1" spc="-3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surveys,</a:t>
            </a:r>
            <a:r>
              <a:rPr sz="1200" b="1" spc="-3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birthday</a:t>
            </a:r>
            <a:r>
              <a:rPr sz="1200" b="1" spc="-3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cards,</a:t>
            </a:r>
            <a:r>
              <a:rPr sz="1200" b="1" spc="-3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holiday</a:t>
            </a:r>
            <a:r>
              <a:rPr sz="1200" b="1" spc="-3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announcements,</a:t>
            </a:r>
            <a:r>
              <a:rPr sz="1200" b="1" spc="-3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etc.)</a:t>
            </a:r>
            <a:endParaRPr sz="1200">
              <a:latin typeface="Aktiv Grotesk"/>
              <a:cs typeface="Aktiv Grotes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7299" y="7263007"/>
            <a:ext cx="58254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What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can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I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do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ensure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my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customers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are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enjoying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the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service</a:t>
            </a:r>
            <a:r>
              <a:rPr sz="1200" b="1" spc="23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or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products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they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paid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for?</a:t>
            </a:r>
            <a:r>
              <a:rPr sz="1200" b="1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(Follow-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up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email,</a:t>
            </a:r>
            <a:r>
              <a:rPr sz="1200" b="1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survey,</a:t>
            </a:r>
            <a:r>
              <a:rPr sz="1200" b="1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customer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satisfaction</a:t>
            </a:r>
            <a:r>
              <a:rPr sz="1200" b="1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tool,</a:t>
            </a:r>
            <a:r>
              <a:rPr sz="1200" b="1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etc.)</a:t>
            </a:r>
            <a:endParaRPr sz="1200">
              <a:latin typeface="Aktiv Grotesk"/>
              <a:cs typeface="Aktiv Grotesk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717350" y="2028742"/>
            <a:ext cx="6122670" cy="7943850"/>
            <a:chOff x="717350" y="2028742"/>
            <a:chExt cx="6122670" cy="7943850"/>
          </a:xfrm>
        </p:grpSpPr>
        <p:sp>
          <p:nvSpPr>
            <p:cNvPr id="7" name="object 7"/>
            <p:cNvSpPr/>
            <p:nvPr/>
          </p:nvSpPr>
          <p:spPr>
            <a:xfrm>
              <a:off x="723700" y="2035092"/>
              <a:ext cx="6109970" cy="2217420"/>
            </a:xfrm>
            <a:custGeom>
              <a:avLst/>
              <a:gdLst/>
              <a:ahLst/>
              <a:cxnLst/>
              <a:rect l="l" t="t" r="r" b="b"/>
              <a:pathLst>
                <a:path w="6109970" h="2217420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2064969"/>
                  </a:lnTo>
                  <a:lnTo>
                    <a:pt x="7769" y="2113137"/>
                  </a:lnTo>
                  <a:lnTo>
                    <a:pt x="29405" y="2154972"/>
                  </a:lnTo>
                  <a:lnTo>
                    <a:pt x="62396" y="2187963"/>
                  </a:lnTo>
                  <a:lnTo>
                    <a:pt x="104231" y="2209599"/>
                  </a:lnTo>
                  <a:lnTo>
                    <a:pt x="152400" y="2217369"/>
                  </a:lnTo>
                  <a:lnTo>
                    <a:pt x="5957544" y="2217369"/>
                  </a:lnTo>
                  <a:lnTo>
                    <a:pt x="6005717" y="2209599"/>
                  </a:lnTo>
                  <a:lnTo>
                    <a:pt x="6047553" y="2187963"/>
                  </a:lnTo>
                  <a:lnTo>
                    <a:pt x="6080542" y="2154972"/>
                  </a:lnTo>
                  <a:lnTo>
                    <a:pt x="6102175" y="2113137"/>
                  </a:lnTo>
                  <a:lnTo>
                    <a:pt x="6109944" y="2064969"/>
                  </a:lnTo>
                  <a:lnTo>
                    <a:pt x="6109944" y="152400"/>
                  </a:lnTo>
                  <a:lnTo>
                    <a:pt x="6102175" y="104231"/>
                  </a:lnTo>
                  <a:lnTo>
                    <a:pt x="6080542" y="62396"/>
                  </a:lnTo>
                  <a:lnTo>
                    <a:pt x="6047553" y="29405"/>
                  </a:lnTo>
                  <a:lnTo>
                    <a:pt x="6005717" y="7769"/>
                  </a:lnTo>
                  <a:lnTo>
                    <a:pt x="5957544" y="0"/>
                  </a:lnTo>
                  <a:lnTo>
                    <a:pt x="152400" y="0"/>
                  </a:lnTo>
                  <a:close/>
                </a:path>
              </a:pathLst>
            </a:custGeom>
            <a:ln w="12700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23700" y="4904102"/>
              <a:ext cx="6109970" cy="2217420"/>
            </a:xfrm>
            <a:custGeom>
              <a:avLst/>
              <a:gdLst/>
              <a:ahLst/>
              <a:cxnLst/>
              <a:rect l="l" t="t" r="r" b="b"/>
              <a:pathLst>
                <a:path w="6109970" h="2217420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2064969"/>
                  </a:lnTo>
                  <a:lnTo>
                    <a:pt x="7769" y="2113137"/>
                  </a:lnTo>
                  <a:lnTo>
                    <a:pt x="29405" y="2154972"/>
                  </a:lnTo>
                  <a:lnTo>
                    <a:pt x="62396" y="2187963"/>
                  </a:lnTo>
                  <a:lnTo>
                    <a:pt x="104231" y="2209599"/>
                  </a:lnTo>
                  <a:lnTo>
                    <a:pt x="152400" y="2217369"/>
                  </a:lnTo>
                  <a:lnTo>
                    <a:pt x="5957544" y="2217369"/>
                  </a:lnTo>
                  <a:lnTo>
                    <a:pt x="6005717" y="2209599"/>
                  </a:lnTo>
                  <a:lnTo>
                    <a:pt x="6047553" y="2187963"/>
                  </a:lnTo>
                  <a:lnTo>
                    <a:pt x="6080542" y="2154972"/>
                  </a:lnTo>
                  <a:lnTo>
                    <a:pt x="6102175" y="2113137"/>
                  </a:lnTo>
                  <a:lnTo>
                    <a:pt x="6109944" y="2064969"/>
                  </a:lnTo>
                  <a:lnTo>
                    <a:pt x="6109944" y="152400"/>
                  </a:lnTo>
                  <a:lnTo>
                    <a:pt x="6102175" y="104231"/>
                  </a:lnTo>
                  <a:lnTo>
                    <a:pt x="6080542" y="62396"/>
                  </a:lnTo>
                  <a:lnTo>
                    <a:pt x="6047553" y="29405"/>
                  </a:lnTo>
                  <a:lnTo>
                    <a:pt x="6005717" y="7769"/>
                  </a:lnTo>
                  <a:lnTo>
                    <a:pt x="5957544" y="0"/>
                  </a:lnTo>
                  <a:lnTo>
                    <a:pt x="152400" y="0"/>
                  </a:lnTo>
                  <a:close/>
                </a:path>
              </a:pathLst>
            </a:custGeom>
            <a:ln w="12700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23700" y="7748288"/>
              <a:ext cx="6109970" cy="2217420"/>
            </a:xfrm>
            <a:custGeom>
              <a:avLst/>
              <a:gdLst/>
              <a:ahLst/>
              <a:cxnLst/>
              <a:rect l="l" t="t" r="r" b="b"/>
              <a:pathLst>
                <a:path w="6109970" h="2217420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399"/>
                  </a:lnTo>
                  <a:lnTo>
                    <a:pt x="0" y="2064969"/>
                  </a:lnTo>
                  <a:lnTo>
                    <a:pt x="7769" y="2113137"/>
                  </a:lnTo>
                  <a:lnTo>
                    <a:pt x="29405" y="2154972"/>
                  </a:lnTo>
                  <a:lnTo>
                    <a:pt x="62396" y="2187963"/>
                  </a:lnTo>
                  <a:lnTo>
                    <a:pt x="104231" y="2209599"/>
                  </a:lnTo>
                  <a:lnTo>
                    <a:pt x="152400" y="2217369"/>
                  </a:lnTo>
                  <a:lnTo>
                    <a:pt x="5957544" y="2217369"/>
                  </a:lnTo>
                  <a:lnTo>
                    <a:pt x="6005717" y="2209599"/>
                  </a:lnTo>
                  <a:lnTo>
                    <a:pt x="6047553" y="2187963"/>
                  </a:lnTo>
                  <a:lnTo>
                    <a:pt x="6080542" y="2154972"/>
                  </a:lnTo>
                  <a:lnTo>
                    <a:pt x="6102175" y="2113137"/>
                  </a:lnTo>
                  <a:lnTo>
                    <a:pt x="6109944" y="2064969"/>
                  </a:lnTo>
                  <a:lnTo>
                    <a:pt x="6109944" y="152399"/>
                  </a:lnTo>
                  <a:lnTo>
                    <a:pt x="6102175" y="104231"/>
                  </a:lnTo>
                  <a:lnTo>
                    <a:pt x="6080542" y="62396"/>
                  </a:lnTo>
                  <a:lnTo>
                    <a:pt x="6047553" y="29405"/>
                  </a:lnTo>
                  <a:lnTo>
                    <a:pt x="6005717" y="7769"/>
                  </a:lnTo>
                  <a:lnTo>
                    <a:pt x="5957544" y="0"/>
                  </a:lnTo>
                  <a:lnTo>
                    <a:pt x="152400" y="0"/>
                  </a:lnTo>
                  <a:close/>
                </a:path>
              </a:pathLst>
            </a:custGeom>
            <a:ln w="12700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25"/>
              </a:lnSpc>
            </a:pPr>
            <a:fld id="{81D60167-4931-47E6-BA6A-407CBD079E47}" type="slidenum">
              <a:rPr spc="-25" dirty="0"/>
              <a:t>39</a:t>
            </a:fld>
            <a:endParaRPr spc="-25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7299" y="1268450"/>
            <a:ext cx="5384165" cy="901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E21B6F"/>
                </a:solidFill>
                <a:latin typeface="Aktiv Grotesk"/>
                <a:cs typeface="Aktiv Grotesk"/>
              </a:rPr>
              <a:t>Collect </a:t>
            </a:r>
            <a:r>
              <a:rPr sz="1400" b="1" spc="-10" dirty="0">
                <a:solidFill>
                  <a:srgbClr val="E21B6F"/>
                </a:solidFill>
                <a:latin typeface="Aktiv Grotesk"/>
                <a:cs typeface="Aktiv Grotesk"/>
              </a:rPr>
              <a:t>Leads</a:t>
            </a:r>
            <a:endParaRPr sz="1400">
              <a:latin typeface="Aktiv Grotesk"/>
              <a:cs typeface="Aktiv Grotesk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950">
              <a:latin typeface="Aktiv Grotesk"/>
              <a:cs typeface="Aktiv Grotesk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Collecting</a:t>
            </a:r>
            <a:r>
              <a:rPr sz="1100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leads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first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stage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of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Lifecycle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Marketing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and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includes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strategically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identifying</a:t>
            </a:r>
            <a:r>
              <a:rPr sz="1100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your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audience,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creating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content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that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appeals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your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target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customer,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25" dirty="0">
                <a:solidFill>
                  <a:srgbClr val="080827"/>
                </a:solidFill>
                <a:latin typeface="Aktiv Grotesk"/>
                <a:cs typeface="Aktiv Grotesk"/>
              </a:rPr>
              <a:t>and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systematically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capturing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their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information.</a:t>
            </a:r>
            <a:endParaRPr sz="1100">
              <a:latin typeface="Aktiv Grotesk"/>
              <a:cs typeface="Aktiv Grotesk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7299" y="3718730"/>
            <a:ext cx="5565775" cy="11195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41959">
              <a:lnSpc>
                <a:spcPct val="100000"/>
              </a:lnSpc>
              <a:spcBef>
                <a:spcPts val="100"/>
              </a:spcBef>
              <a:tabLst>
                <a:tab pos="2506980" algn="l"/>
                <a:tab pos="4548505" algn="l"/>
              </a:tabLst>
            </a:pPr>
            <a:r>
              <a:rPr sz="1400" b="1" spc="-10" dirty="0">
                <a:solidFill>
                  <a:srgbClr val="080827"/>
                </a:solidFill>
                <a:latin typeface="Aktiv Grotesk"/>
                <a:cs typeface="Aktiv Grotesk"/>
              </a:rPr>
              <a:t>Target</a:t>
            </a:r>
            <a:r>
              <a:rPr sz="1400" b="1" dirty="0">
                <a:solidFill>
                  <a:srgbClr val="080827"/>
                </a:solidFill>
                <a:latin typeface="Aktiv Grotesk"/>
                <a:cs typeface="Aktiv Grotesk"/>
              </a:rPr>
              <a:t>	</a:t>
            </a:r>
            <a:r>
              <a:rPr sz="1400" b="1" spc="-10" dirty="0">
                <a:solidFill>
                  <a:srgbClr val="080827"/>
                </a:solidFill>
                <a:latin typeface="Aktiv Grotesk"/>
                <a:cs typeface="Aktiv Grotesk"/>
              </a:rPr>
              <a:t>Attract</a:t>
            </a:r>
            <a:r>
              <a:rPr sz="1400" b="1" dirty="0">
                <a:solidFill>
                  <a:srgbClr val="080827"/>
                </a:solidFill>
                <a:latin typeface="Aktiv Grotesk"/>
                <a:cs typeface="Aktiv Grotesk"/>
              </a:rPr>
              <a:t>	</a:t>
            </a:r>
            <a:r>
              <a:rPr sz="1400" b="1" spc="-10" dirty="0">
                <a:solidFill>
                  <a:srgbClr val="080827"/>
                </a:solidFill>
                <a:latin typeface="Aktiv Grotesk"/>
                <a:cs typeface="Aktiv Grotesk"/>
              </a:rPr>
              <a:t>Capture</a:t>
            </a:r>
            <a:endParaRPr sz="1400">
              <a:latin typeface="Aktiv Grotesk"/>
              <a:cs typeface="Aktiv Grotesk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050">
              <a:latin typeface="Aktiv Grotesk"/>
              <a:cs typeface="Aktiv Grotesk"/>
            </a:endParaRPr>
          </a:p>
          <a:p>
            <a:pPr marL="12700">
              <a:lnSpc>
                <a:spcPct val="100000"/>
              </a:lnSpc>
            </a:pPr>
            <a:r>
              <a:rPr sz="1400" b="1" dirty="0">
                <a:solidFill>
                  <a:srgbClr val="E21B6F"/>
                </a:solidFill>
                <a:latin typeface="Aktiv Grotesk"/>
                <a:cs typeface="Aktiv Grotesk"/>
              </a:rPr>
              <a:t>Convert</a:t>
            </a:r>
            <a:r>
              <a:rPr sz="1400" b="1" spc="-45" dirty="0">
                <a:solidFill>
                  <a:srgbClr val="E21B6F"/>
                </a:solidFill>
                <a:latin typeface="Aktiv Grotesk"/>
                <a:cs typeface="Aktiv Grotesk"/>
              </a:rPr>
              <a:t> </a:t>
            </a:r>
            <a:r>
              <a:rPr sz="1400" b="1" spc="-10" dirty="0">
                <a:solidFill>
                  <a:srgbClr val="E21B6F"/>
                </a:solidFill>
                <a:latin typeface="Aktiv Grotesk"/>
                <a:cs typeface="Aktiv Grotesk"/>
              </a:rPr>
              <a:t>Clients</a:t>
            </a:r>
            <a:endParaRPr sz="1400">
              <a:latin typeface="Aktiv Grotesk"/>
              <a:cs typeface="Aktiv Grotesk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950">
              <a:latin typeface="Aktiv Grotesk"/>
              <a:cs typeface="Aktiv Grotesk"/>
            </a:endParaRPr>
          </a:p>
          <a:p>
            <a:pPr marL="12700" marR="5080">
              <a:lnSpc>
                <a:spcPct val="100000"/>
              </a:lnSpc>
            </a:pP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Converting</a:t>
            </a:r>
            <a:r>
              <a:rPr sz="1100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clients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second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stage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of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Lifecycle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Marketing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that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bridges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transition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from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promising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lead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loyal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customer</a:t>
            </a:r>
            <a:endParaRPr sz="1100">
              <a:latin typeface="Aktiv Grotesk"/>
              <a:cs typeface="Aktiv Grotes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7299" y="6425024"/>
            <a:ext cx="5530215" cy="1565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4970">
              <a:lnSpc>
                <a:spcPct val="100000"/>
              </a:lnSpc>
              <a:spcBef>
                <a:spcPts val="100"/>
              </a:spcBef>
              <a:tabLst>
                <a:tab pos="2577465" algn="l"/>
                <a:tab pos="4649470" algn="l"/>
              </a:tabLst>
            </a:pPr>
            <a:r>
              <a:rPr sz="1400" b="1" spc="-10" dirty="0">
                <a:solidFill>
                  <a:srgbClr val="080827"/>
                </a:solidFill>
                <a:latin typeface="Aktiv Grotesk"/>
                <a:cs typeface="Aktiv Grotesk"/>
              </a:rPr>
              <a:t>Engage</a:t>
            </a:r>
            <a:r>
              <a:rPr sz="1400" b="1" dirty="0">
                <a:solidFill>
                  <a:srgbClr val="080827"/>
                </a:solidFill>
                <a:latin typeface="Aktiv Grotesk"/>
                <a:cs typeface="Aktiv Grotesk"/>
              </a:rPr>
              <a:t>	</a:t>
            </a:r>
            <a:r>
              <a:rPr sz="1400" b="1" spc="-20" dirty="0">
                <a:solidFill>
                  <a:srgbClr val="080827"/>
                </a:solidFill>
                <a:latin typeface="Aktiv Grotesk"/>
                <a:cs typeface="Aktiv Grotesk"/>
              </a:rPr>
              <a:t>Offer</a:t>
            </a:r>
            <a:r>
              <a:rPr sz="1400" b="1" dirty="0">
                <a:solidFill>
                  <a:srgbClr val="080827"/>
                </a:solidFill>
                <a:latin typeface="Aktiv Grotesk"/>
                <a:cs typeface="Aktiv Grotesk"/>
              </a:rPr>
              <a:t>	</a:t>
            </a:r>
            <a:r>
              <a:rPr sz="1400" b="1" spc="-10" dirty="0">
                <a:solidFill>
                  <a:srgbClr val="080827"/>
                </a:solidFill>
                <a:latin typeface="Aktiv Grotesk"/>
                <a:cs typeface="Aktiv Grotesk"/>
              </a:rPr>
              <a:t>Close</a:t>
            </a:r>
            <a:endParaRPr sz="1400" dirty="0">
              <a:latin typeface="Aktiv Grotesk"/>
              <a:cs typeface="Aktiv Grotesk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700" dirty="0">
              <a:latin typeface="Aktiv Grotesk"/>
              <a:cs typeface="Aktiv Grotesk"/>
            </a:endParaRPr>
          </a:p>
          <a:p>
            <a:pPr marL="12700">
              <a:lnSpc>
                <a:spcPct val="100000"/>
              </a:lnSpc>
            </a:pPr>
            <a:r>
              <a:rPr lang="en-GB" sz="1400" b="1" dirty="0">
                <a:solidFill>
                  <a:srgbClr val="E21B6F"/>
                </a:solidFill>
                <a:latin typeface="Aktiv Grotesk"/>
                <a:cs typeface="Aktiv Grotesk"/>
              </a:rPr>
              <a:t>Create Raving Fans</a:t>
            </a:r>
            <a:endParaRPr lang="en-GB" sz="1400" dirty="0">
              <a:latin typeface="Aktiv Grotesk"/>
              <a:cs typeface="Aktiv Grotesk"/>
            </a:endParaRPr>
          </a:p>
          <a:p>
            <a:pPr marL="12700" marR="5080">
              <a:lnSpc>
                <a:spcPct val="100000"/>
              </a:lnSpc>
              <a:spcBef>
                <a:spcPts val="1260"/>
              </a:spcBef>
            </a:pP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Creating</a:t>
            </a:r>
            <a:r>
              <a:rPr sz="1100" spc="-2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fans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is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last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and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arguably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most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key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component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of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Lifecycle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Marketing.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Depending</a:t>
            </a:r>
            <a:r>
              <a:rPr sz="1100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on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level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of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execution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in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this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specific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area,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your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customers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become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20" dirty="0">
                <a:solidFill>
                  <a:srgbClr val="080827"/>
                </a:solidFill>
                <a:latin typeface="Aktiv Grotesk"/>
                <a:cs typeface="Aktiv Grotesk"/>
              </a:rPr>
              <a:t>more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than</a:t>
            </a:r>
            <a:r>
              <a:rPr sz="1100" spc="-2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transaction;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they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are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your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advocates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by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becoming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repeat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customers,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offering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referrals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and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leaving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positive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reviews.</a:t>
            </a:r>
            <a:endParaRPr sz="1100" dirty="0">
              <a:latin typeface="Aktiv Grotesk"/>
              <a:cs typeface="Aktiv Grotesk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6065">
              <a:lnSpc>
                <a:spcPct val="100000"/>
              </a:lnSpc>
              <a:spcBef>
                <a:spcPts val="100"/>
              </a:spcBef>
            </a:pPr>
            <a:r>
              <a:rPr dirty="0"/>
              <a:t>Lifecycle</a:t>
            </a:r>
            <a:r>
              <a:rPr spc="-20" dirty="0"/>
              <a:t> </a:t>
            </a:r>
            <a:r>
              <a:rPr spc="-10" dirty="0"/>
              <a:t>Marketing</a:t>
            </a:r>
          </a:p>
        </p:txBody>
      </p:sp>
      <p:sp>
        <p:nvSpPr>
          <p:cNvPr id="6" name="object 6"/>
          <p:cNvSpPr/>
          <p:nvPr/>
        </p:nvSpPr>
        <p:spPr>
          <a:xfrm>
            <a:off x="6929996" y="0"/>
            <a:ext cx="630555" cy="10692130"/>
          </a:xfrm>
          <a:custGeom>
            <a:avLst/>
            <a:gdLst/>
            <a:ahLst/>
            <a:cxnLst/>
            <a:rect l="l" t="t" r="r" b="b"/>
            <a:pathLst>
              <a:path w="630554" h="10692130">
                <a:moveTo>
                  <a:pt x="629996" y="0"/>
                </a:moveTo>
                <a:lnTo>
                  <a:pt x="0" y="0"/>
                </a:lnTo>
                <a:lnTo>
                  <a:pt x="0" y="10692003"/>
                </a:lnTo>
                <a:lnTo>
                  <a:pt x="629996" y="10692003"/>
                </a:lnTo>
                <a:lnTo>
                  <a:pt x="629996" y="0"/>
                </a:lnTo>
                <a:close/>
              </a:path>
            </a:pathLst>
          </a:custGeom>
          <a:solidFill>
            <a:srgbClr val="E21B6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0001" y="2288286"/>
            <a:ext cx="1403998" cy="1357837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0001" y="4994605"/>
            <a:ext cx="1403998" cy="1357833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07999" y="2288286"/>
            <a:ext cx="1403993" cy="1357837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807999" y="4994605"/>
            <a:ext cx="1403993" cy="1357833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896000" y="2288286"/>
            <a:ext cx="1403999" cy="1357845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896000" y="4994605"/>
            <a:ext cx="1403999" cy="1357833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1106778" y="9584125"/>
            <a:ext cx="63055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080827"/>
                </a:solidFill>
                <a:latin typeface="Aktiv Grotesk"/>
                <a:cs typeface="Aktiv Grotesk"/>
              </a:rPr>
              <a:t>Deliver</a:t>
            </a:r>
            <a:endParaRPr sz="1400">
              <a:latin typeface="Aktiv Grotesk"/>
              <a:cs typeface="Aktiv Grotesk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155034" y="9584125"/>
            <a:ext cx="70993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080827"/>
                </a:solidFill>
                <a:latin typeface="Aktiv Grotesk"/>
                <a:cs typeface="Aktiv Grotesk"/>
              </a:rPr>
              <a:t>Impress</a:t>
            </a:r>
            <a:endParaRPr sz="1400">
              <a:latin typeface="Aktiv Grotesk"/>
              <a:cs typeface="Aktiv Grotesk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246317" y="9584125"/>
            <a:ext cx="70358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080827"/>
                </a:solidFill>
                <a:latin typeface="Aktiv Grotesk"/>
                <a:cs typeface="Aktiv Grotesk"/>
              </a:rPr>
              <a:t>Multiply</a:t>
            </a:r>
            <a:endParaRPr sz="1400">
              <a:latin typeface="Aktiv Grotesk"/>
              <a:cs typeface="Aktiv Grotesk"/>
            </a:endParaRPr>
          </a:p>
        </p:txBody>
      </p:sp>
      <p:pic>
        <p:nvPicPr>
          <p:cNvPr id="16" name="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20001" y="8153679"/>
            <a:ext cx="1403998" cy="1357839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807999" y="8153679"/>
            <a:ext cx="1403993" cy="1357839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896000" y="8153679"/>
            <a:ext cx="1403999" cy="1357839"/>
          </a:xfrm>
          <a:prstGeom prst="rect">
            <a:avLst/>
          </a:prstGeom>
        </p:spPr>
      </p:pic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2075">
              <a:lnSpc>
                <a:spcPts val="925"/>
              </a:lnSpc>
            </a:pPr>
            <a:fld id="{81D60167-4931-47E6-BA6A-407CBD079E47}" type="slidenum">
              <a:rPr dirty="0"/>
              <a:t>4</a:t>
            </a:fld>
            <a:endParaRPr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75">
              <a:lnSpc>
                <a:spcPct val="100000"/>
              </a:lnSpc>
              <a:spcBef>
                <a:spcPts val="100"/>
              </a:spcBef>
            </a:pPr>
            <a:r>
              <a:rPr dirty="0"/>
              <a:t>Impress</a:t>
            </a:r>
            <a:r>
              <a:rPr spc="-10" dirty="0"/>
              <a:t> </a:t>
            </a:r>
            <a:r>
              <a:rPr dirty="0"/>
              <a:t>Your</a:t>
            </a:r>
            <a:r>
              <a:rPr spc="-5" dirty="0"/>
              <a:t> </a:t>
            </a:r>
            <a:r>
              <a:rPr spc="-10" dirty="0"/>
              <a:t>Customer</a:t>
            </a:r>
          </a:p>
        </p:txBody>
      </p:sp>
      <p:sp>
        <p:nvSpPr>
          <p:cNvPr id="3" name="object 3"/>
          <p:cNvSpPr/>
          <p:nvPr/>
        </p:nvSpPr>
        <p:spPr>
          <a:xfrm>
            <a:off x="466199" y="1368004"/>
            <a:ext cx="6645909" cy="8867140"/>
          </a:xfrm>
          <a:custGeom>
            <a:avLst/>
            <a:gdLst/>
            <a:ahLst/>
            <a:cxnLst/>
            <a:rect l="l" t="t" r="r" b="b"/>
            <a:pathLst>
              <a:path w="6645909" h="8867140">
                <a:moveTo>
                  <a:pt x="152400" y="0"/>
                </a:move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400"/>
                </a:lnTo>
                <a:lnTo>
                  <a:pt x="0" y="8714397"/>
                </a:lnTo>
                <a:lnTo>
                  <a:pt x="7769" y="8762570"/>
                </a:lnTo>
                <a:lnTo>
                  <a:pt x="29405" y="8804405"/>
                </a:lnTo>
                <a:lnTo>
                  <a:pt x="62396" y="8837394"/>
                </a:lnTo>
                <a:lnTo>
                  <a:pt x="104231" y="8859028"/>
                </a:lnTo>
                <a:lnTo>
                  <a:pt x="152400" y="8866797"/>
                </a:lnTo>
                <a:lnTo>
                  <a:pt x="6493205" y="8866797"/>
                </a:lnTo>
                <a:lnTo>
                  <a:pt x="6541373" y="8859028"/>
                </a:lnTo>
                <a:lnTo>
                  <a:pt x="6583208" y="8837394"/>
                </a:lnTo>
                <a:lnTo>
                  <a:pt x="6616199" y="8804405"/>
                </a:lnTo>
                <a:lnTo>
                  <a:pt x="6637835" y="8762570"/>
                </a:lnTo>
                <a:lnTo>
                  <a:pt x="6645605" y="8714397"/>
                </a:lnTo>
                <a:lnTo>
                  <a:pt x="6645605" y="152400"/>
                </a:lnTo>
                <a:lnTo>
                  <a:pt x="6637835" y="104231"/>
                </a:lnTo>
                <a:lnTo>
                  <a:pt x="6616199" y="62396"/>
                </a:lnTo>
                <a:lnTo>
                  <a:pt x="6583208" y="29405"/>
                </a:lnTo>
                <a:lnTo>
                  <a:pt x="6541373" y="7769"/>
                </a:lnTo>
                <a:lnTo>
                  <a:pt x="6493205" y="0"/>
                </a:lnTo>
                <a:lnTo>
                  <a:pt x="152400" y="0"/>
                </a:lnTo>
                <a:close/>
              </a:path>
            </a:pathLst>
          </a:custGeom>
          <a:ln w="12700">
            <a:solidFill>
              <a:srgbClr val="EC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07299" y="1545714"/>
            <a:ext cx="59594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How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can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I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find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out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how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my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customers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are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feeling?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(Surveys,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email,</a:t>
            </a:r>
            <a:r>
              <a:rPr sz="1200" b="1" spc="24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phone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call,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etc.)</a:t>
            </a:r>
            <a:endParaRPr sz="1200">
              <a:latin typeface="Aktiv Grotesk"/>
              <a:cs typeface="Aktiv Grotes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7299" y="3590313"/>
            <a:ext cx="50615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When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a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customer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isn’t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happy,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what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can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I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do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reach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out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and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make</a:t>
            </a:r>
            <a:r>
              <a:rPr sz="1200" b="1" spc="25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spc="-25" dirty="0">
                <a:solidFill>
                  <a:srgbClr val="080827"/>
                </a:solidFill>
                <a:latin typeface="Aktiv Grotesk"/>
                <a:cs typeface="Aktiv Grotesk"/>
              </a:rPr>
              <a:t>the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situation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better?</a:t>
            </a:r>
            <a:endParaRPr sz="1200">
              <a:latin typeface="Aktiv Grotesk"/>
              <a:cs typeface="Aktiv Grotesk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717349" y="1841895"/>
            <a:ext cx="6124575" cy="8130540"/>
            <a:chOff x="717349" y="1841895"/>
            <a:chExt cx="6124575" cy="8130540"/>
          </a:xfrm>
        </p:grpSpPr>
        <p:sp>
          <p:nvSpPr>
            <p:cNvPr id="7" name="object 7"/>
            <p:cNvSpPr/>
            <p:nvPr/>
          </p:nvSpPr>
          <p:spPr>
            <a:xfrm>
              <a:off x="723699" y="1848245"/>
              <a:ext cx="6109970" cy="1607820"/>
            </a:xfrm>
            <a:custGeom>
              <a:avLst/>
              <a:gdLst/>
              <a:ahLst/>
              <a:cxnLst/>
              <a:rect l="l" t="t" r="r" b="b"/>
              <a:pathLst>
                <a:path w="6109970" h="1607820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1454899"/>
                  </a:lnTo>
                  <a:lnTo>
                    <a:pt x="7769" y="1503072"/>
                  </a:lnTo>
                  <a:lnTo>
                    <a:pt x="29405" y="1544907"/>
                  </a:lnTo>
                  <a:lnTo>
                    <a:pt x="62396" y="1577897"/>
                  </a:lnTo>
                  <a:lnTo>
                    <a:pt x="104231" y="1599530"/>
                  </a:lnTo>
                  <a:lnTo>
                    <a:pt x="152400" y="1607299"/>
                  </a:lnTo>
                  <a:lnTo>
                    <a:pt x="5957544" y="1607299"/>
                  </a:lnTo>
                  <a:lnTo>
                    <a:pt x="6005717" y="1599530"/>
                  </a:lnTo>
                  <a:lnTo>
                    <a:pt x="6047553" y="1577897"/>
                  </a:lnTo>
                  <a:lnTo>
                    <a:pt x="6080542" y="1544907"/>
                  </a:lnTo>
                  <a:lnTo>
                    <a:pt x="6102175" y="1503072"/>
                  </a:lnTo>
                  <a:lnTo>
                    <a:pt x="6109944" y="1454899"/>
                  </a:lnTo>
                  <a:lnTo>
                    <a:pt x="6109944" y="152400"/>
                  </a:lnTo>
                  <a:lnTo>
                    <a:pt x="6102175" y="104231"/>
                  </a:lnTo>
                  <a:lnTo>
                    <a:pt x="6080542" y="62396"/>
                  </a:lnTo>
                  <a:lnTo>
                    <a:pt x="6047553" y="29405"/>
                  </a:lnTo>
                  <a:lnTo>
                    <a:pt x="6005717" y="7769"/>
                  </a:lnTo>
                  <a:lnTo>
                    <a:pt x="5957544" y="0"/>
                  </a:lnTo>
                  <a:lnTo>
                    <a:pt x="152400" y="0"/>
                  </a:lnTo>
                  <a:close/>
                </a:path>
              </a:pathLst>
            </a:custGeom>
            <a:ln w="12700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23699" y="4075694"/>
              <a:ext cx="6109970" cy="1607820"/>
            </a:xfrm>
            <a:custGeom>
              <a:avLst/>
              <a:gdLst/>
              <a:ahLst/>
              <a:cxnLst/>
              <a:rect l="l" t="t" r="r" b="b"/>
              <a:pathLst>
                <a:path w="6109970" h="1607820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1454899"/>
                  </a:lnTo>
                  <a:lnTo>
                    <a:pt x="7769" y="1503072"/>
                  </a:lnTo>
                  <a:lnTo>
                    <a:pt x="29405" y="1544907"/>
                  </a:lnTo>
                  <a:lnTo>
                    <a:pt x="62396" y="1577897"/>
                  </a:lnTo>
                  <a:lnTo>
                    <a:pt x="104231" y="1599530"/>
                  </a:lnTo>
                  <a:lnTo>
                    <a:pt x="152400" y="1607299"/>
                  </a:lnTo>
                  <a:lnTo>
                    <a:pt x="5957544" y="1607299"/>
                  </a:lnTo>
                  <a:lnTo>
                    <a:pt x="6005717" y="1599530"/>
                  </a:lnTo>
                  <a:lnTo>
                    <a:pt x="6047553" y="1577897"/>
                  </a:lnTo>
                  <a:lnTo>
                    <a:pt x="6080542" y="1544907"/>
                  </a:lnTo>
                  <a:lnTo>
                    <a:pt x="6102175" y="1503072"/>
                  </a:lnTo>
                  <a:lnTo>
                    <a:pt x="6109944" y="1454899"/>
                  </a:lnTo>
                  <a:lnTo>
                    <a:pt x="6109944" y="152400"/>
                  </a:lnTo>
                  <a:lnTo>
                    <a:pt x="6102175" y="104231"/>
                  </a:lnTo>
                  <a:lnTo>
                    <a:pt x="6080542" y="62396"/>
                  </a:lnTo>
                  <a:lnTo>
                    <a:pt x="6047553" y="29405"/>
                  </a:lnTo>
                  <a:lnTo>
                    <a:pt x="6005717" y="7769"/>
                  </a:lnTo>
                  <a:lnTo>
                    <a:pt x="5957544" y="0"/>
                  </a:lnTo>
                  <a:lnTo>
                    <a:pt x="152400" y="0"/>
                  </a:lnTo>
                  <a:close/>
                </a:path>
              </a:pathLst>
            </a:custGeom>
            <a:ln w="12700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25023" y="6468353"/>
              <a:ext cx="6109970" cy="3497579"/>
            </a:xfrm>
            <a:custGeom>
              <a:avLst/>
              <a:gdLst/>
              <a:ahLst/>
              <a:cxnLst/>
              <a:rect l="l" t="t" r="r" b="b"/>
              <a:pathLst>
                <a:path w="6109970" h="3497579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3344900"/>
                  </a:lnTo>
                  <a:lnTo>
                    <a:pt x="7769" y="3393068"/>
                  </a:lnTo>
                  <a:lnTo>
                    <a:pt x="29405" y="3434903"/>
                  </a:lnTo>
                  <a:lnTo>
                    <a:pt x="62396" y="3467894"/>
                  </a:lnTo>
                  <a:lnTo>
                    <a:pt x="104231" y="3489530"/>
                  </a:lnTo>
                  <a:lnTo>
                    <a:pt x="152400" y="3497300"/>
                  </a:lnTo>
                  <a:lnTo>
                    <a:pt x="5957544" y="3497300"/>
                  </a:lnTo>
                  <a:lnTo>
                    <a:pt x="6005717" y="3489530"/>
                  </a:lnTo>
                  <a:lnTo>
                    <a:pt x="6047553" y="3467894"/>
                  </a:lnTo>
                  <a:lnTo>
                    <a:pt x="6080542" y="3434903"/>
                  </a:lnTo>
                  <a:lnTo>
                    <a:pt x="6102175" y="3393068"/>
                  </a:lnTo>
                  <a:lnTo>
                    <a:pt x="6109944" y="3344900"/>
                  </a:lnTo>
                  <a:lnTo>
                    <a:pt x="6109944" y="152400"/>
                  </a:lnTo>
                  <a:lnTo>
                    <a:pt x="6102175" y="104231"/>
                  </a:lnTo>
                  <a:lnTo>
                    <a:pt x="6080542" y="62396"/>
                  </a:lnTo>
                  <a:lnTo>
                    <a:pt x="6047553" y="29405"/>
                  </a:lnTo>
                  <a:lnTo>
                    <a:pt x="6005717" y="7769"/>
                  </a:lnTo>
                  <a:lnTo>
                    <a:pt x="5957544" y="0"/>
                  </a:lnTo>
                  <a:lnTo>
                    <a:pt x="152400" y="0"/>
                  </a:lnTo>
                  <a:close/>
                </a:path>
              </a:pathLst>
            </a:custGeom>
            <a:ln w="12700">
              <a:solidFill>
                <a:srgbClr val="E21B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708624" y="5817735"/>
            <a:ext cx="60998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Key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Actions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in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the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next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30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days</a:t>
            </a:r>
            <a:endParaRPr sz="1200">
              <a:latin typeface="Aktiv Grotesk"/>
              <a:cs typeface="Aktiv Grotesk"/>
            </a:endParaRPr>
          </a:p>
          <a:p>
            <a:pPr marL="12700" marR="5080">
              <a:lnSpc>
                <a:spcPct val="100000"/>
              </a:lnSpc>
            </a:pP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Examples</a:t>
            </a:r>
            <a:r>
              <a:rPr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may include writing a few</a:t>
            </a:r>
            <a:r>
              <a:rPr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survey questions and sending out</a:t>
            </a:r>
            <a:r>
              <a:rPr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after each</a:t>
            </a:r>
            <a:r>
              <a:rPr sz="1200" spc="26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sale </a:t>
            </a:r>
            <a:r>
              <a:rPr sz="1200" spc="-25" dirty="0">
                <a:solidFill>
                  <a:srgbClr val="080827"/>
                </a:solidFill>
                <a:latin typeface="Aktiv Grotesk"/>
                <a:cs typeface="Aktiv Grotesk"/>
              </a:rPr>
              <a:t>to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ensure</a:t>
            </a:r>
            <a:r>
              <a:rPr sz="12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customer</a:t>
            </a: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satisfaction.</a:t>
            </a:r>
            <a:endParaRPr sz="1200">
              <a:latin typeface="Aktiv Grotesk"/>
              <a:cs typeface="Aktiv Grotesk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25"/>
              </a:lnSpc>
            </a:pPr>
            <a:fld id="{81D60167-4931-47E6-BA6A-407CBD079E47}" type="slidenum">
              <a:rPr spc="-25" dirty="0"/>
              <a:t>40</a:t>
            </a:fld>
            <a:endParaRPr spc="-25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/>
              <a:t>Opportunity </a:t>
            </a:r>
            <a:r>
              <a:rPr spc="-10" dirty="0"/>
              <a:t>Analyser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07299" y="3773165"/>
            <a:ext cx="21177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Lifetime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value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of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a</a:t>
            </a:r>
            <a:r>
              <a:rPr sz="1200" b="1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customer:</a:t>
            </a:r>
            <a:endParaRPr sz="1200">
              <a:latin typeface="Aktiv Grotesk"/>
              <a:cs typeface="Aktiv Grotes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7299" y="1547515"/>
            <a:ext cx="60401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Number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of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one-time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customers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that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I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could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turn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into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repeat</a:t>
            </a:r>
            <a:r>
              <a:rPr sz="1200" b="1" spc="24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customers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by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upselling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and</a:t>
            </a:r>
            <a:r>
              <a:rPr sz="1200" b="1" spc="-3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encouraging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them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buy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new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products.</a:t>
            </a:r>
            <a:endParaRPr sz="1200">
              <a:latin typeface="Aktiv Grotesk"/>
              <a:cs typeface="Aktiv Grotes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7299" y="5817763"/>
            <a:ext cx="60775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(Review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the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number</a:t>
            </a:r>
            <a:r>
              <a:rPr sz="1200" b="1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of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one</a:t>
            </a:r>
            <a:r>
              <a:rPr sz="1200" b="1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time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customers</a:t>
            </a:r>
            <a:r>
              <a:rPr sz="1200" b="1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and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multiply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that</a:t>
            </a:r>
            <a:r>
              <a:rPr sz="1200" b="1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by</a:t>
            </a:r>
            <a:r>
              <a:rPr sz="1200" b="1" spc="25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the</a:t>
            </a:r>
            <a:r>
              <a:rPr sz="1200" b="1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average amount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spent</a:t>
            </a:r>
            <a:r>
              <a:rPr sz="1200" b="1" spc="-2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by</a:t>
            </a:r>
            <a:r>
              <a:rPr sz="1200" b="1" spc="-2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the</a:t>
            </a:r>
            <a:r>
              <a:rPr sz="1200" b="1" spc="-2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repeat</a:t>
            </a:r>
            <a:r>
              <a:rPr sz="1200" b="1" spc="-2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customer.)</a:t>
            </a:r>
            <a:r>
              <a:rPr sz="1200" b="1" spc="-2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spc="-50" dirty="0">
                <a:solidFill>
                  <a:srgbClr val="080827"/>
                </a:solidFill>
                <a:latin typeface="Aktiv Grotesk"/>
                <a:cs typeface="Aktiv Grotesk"/>
              </a:rPr>
              <a:t>=</a:t>
            </a:r>
            <a:endParaRPr sz="1200">
              <a:latin typeface="Aktiv Grotesk"/>
              <a:cs typeface="Aktiv Grotesk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717350" y="2026572"/>
            <a:ext cx="6122670" cy="5890260"/>
            <a:chOff x="717350" y="2026572"/>
            <a:chExt cx="6122670" cy="5890260"/>
          </a:xfrm>
        </p:grpSpPr>
        <p:sp>
          <p:nvSpPr>
            <p:cNvPr id="7" name="object 7"/>
            <p:cNvSpPr/>
            <p:nvPr/>
          </p:nvSpPr>
          <p:spPr>
            <a:xfrm>
              <a:off x="723700" y="4075694"/>
              <a:ext cx="6109970" cy="1607820"/>
            </a:xfrm>
            <a:custGeom>
              <a:avLst/>
              <a:gdLst/>
              <a:ahLst/>
              <a:cxnLst/>
              <a:rect l="l" t="t" r="r" b="b"/>
              <a:pathLst>
                <a:path w="6109970" h="1607820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1454899"/>
                  </a:lnTo>
                  <a:lnTo>
                    <a:pt x="7769" y="1503072"/>
                  </a:lnTo>
                  <a:lnTo>
                    <a:pt x="29405" y="1544907"/>
                  </a:lnTo>
                  <a:lnTo>
                    <a:pt x="62396" y="1577897"/>
                  </a:lnTo>
                  <a:lnTo>
                    <a:pt x="104231" y="1599530"/>
                  </a:lnTo>
                  <a:lnTo>
                    <a:pt x="152400" y="1607299"/>
                  </a:lnTo>
                  <a:lnTo>
                    <a:pt x="5957544" y="1607299"/>
                  </a:lnTo>
                  <a:lnTo>
                    <a:pt x="6005717" y="1599530"/>
                  </a:lnTo>
                  <a:lnTo>
                    <a:pt x="6047553" y="1577897"/>
                  </a:lnTo>
                  <a:lnTo>
                    <a:pt x="6080542" y="1544907"/>
                  </a:lnTo>
                  <a:lnTo>
                    <a:pt x="6102175" y="1503072"/>
                  </a:lnTo>
                  <a:lnTo>
                    <a:pt x="6109944" y="1454899"/>
                  </a:lnTo>
                  <a:lnTo>
                    <a:pt x="6109944" y="152400"/>
                  </a:lnTo>
                  <a:lnTo>
                    <a:pt x="6102175" y="104231"/>
                  </a:lnTo>
                  <a:lnTo>
                    <a:pt x="6080542" y="62396"/>
                  </a:lnTo>
                  <a:lnTo>
                    <a:pt x="6047553" y="29405"/>
                  </a:lnTo>
                  <a:lnTo>
                    <a:pt x="6005717" y="7769"/>
                  </a:lnTo>
                  <a:lnTo>
                    <a:pt x="5957544" y="0"/>
                  </a:lnTo>
                  <a:lnTo>
                    <a:pt x="152400" y="0"/>
                  </a:lnTo>
                  <a:close/>
                </a:path>
              </a:pathLst>
            </a:custGeom>
            <a:ln w="12700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23700" y="2032922"/>
              <a:ext cx="6109970" cy="1607820"/>
            </a:xfrm>
            <a:custGeom>
              <a:avLst/>
              <a:gdLst/>
              <a:ahLst/>
              <a:cxnLst/>
              <a:rect l="l" t="t" r="r" b="b"/>
              <a:pathLst>
                <a:path w="6109970" h="1607820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1454899"/>
                  </a:lnTo>
                  <a:lnTo>
                    <a:pt x="7769" y="1503072"/>
                  </a:lnTo>
                  <a:lnTo>
                    <a:pt x="29405" y="1544907"/>
                  </a:lnTo>
                  <a:lnTo>
                    <a:pt x="62396" y="1577897"/>
                  </a:lnTo>
                  <a:lnTo>
                    <a:pt x="104231" y="1599530"/>
                  </a:lnTo>
                  <a:lnTo>
                    <a:pt x="152400" y="1607299"/>
                  </a:lnTo>
                  <a:lnTo>
                    <a:pt x="5957544" y="1607299"/>
                  </a:lnTo>
                  <a:lnTo>
                    <a:pt x="6005717" y="1599530"/>
                  </a:lnTo>
                  <a:lnTo>
                    <a:pt x="6047553" y="1577897"/>
                  </a:lnTo>
                  <a:lnTo>
                    <a:pt x="6080542" y="1544907"/>
                  </a:lnTo>
                  <a:lnTo>
                    <a:pt x="6102175" y="1503072"/>
                  </a:lnTo>
                  <a:lnTo>
                    <a:pt x="6109944" y="1454899"/>
                  </a:lnTo>
                  <a:lnTo>
                    <a:pt x="6109944" y="152400"/>
                  </a:lnTo>
                  <a:lnTo>
                    <a:pt x="6102175" y="104231"/>
                  </a:lnTo>
                  <a:lnTo>
                    <a:pt x="6080542" y="62396"/>
                  </a:lnTo>
                  <a:lnTo>
                    <a:pt x="6047553" y="29405"/>
                  </a:lnTo>
                  <a:lnTo>
                    <a:pt x="6005717" y="7769"/>
                  </a:lnTo>
                  <a:lnTo>
                    <a:pt x="5957544" y="0"/>
                  </a:lnTo>
                  <a:lnTo>
                    <a:pt x="152400" y="0"/>
                  </a:lnTo>
                  <a:close/>
                </a:path>
              </a:pathLst>
            </a:custGeom>
            <a:ln w="12700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23700" y="6303142"/>
              <a:ext cx="6109970" cy="1607820"/>
            </a:xfrm>
            <a:custGeom>
              <a:avLst/>
              <a:gdLst/>
              <a:ahLst/>
              <a:cxnLst/>
              <a:rect l="l" t="t" r="r" b="b"/>
              <a:pathLst>
                <a:path w="6109970" h="1607820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1454899"/>
                  </a:lnTo>
                  <a:lnTo>
                    <a:pt x="7769" y="1503072"/>
                  </a:lnTo>
                  <a:lnTo>
                    <a:pt x="29405" y="1544907"/>
                  </a:lnTo>
                  <a:lnTo>
                    <a:pt x="62396" y="1577897"/>
                  </a:lnTo>
                  <a:lnTo>
                    <a:pt x="104231" y="1599530"/>
                  </a:lnTo>
                  <a:lnTo>
                    <a:pt x="152400" y="1607299"/>
                  </a:lnTo>
                  <a:lnTo>
                    <a:pt x="5957544" y="1607299"/>
                  </a:lnTo>
                  <a:lnTo>
                    <a:pt x="6005717" y="1599530"/>
                  </a:lnTo>
                  <a:lnTo>
                    <a:pt x="6047553" y="1577897"/>
                  </a:lnTo>
                  <a:lnTo>
                    <a:pt x="6080542" y="1544907"/>
                  </a:lnTo>
                  <a:lnTo>
                    <a:pt x="6102175" y="1503072"/>
                  </a:lnTo>
                  <a:lnTo>
                    <a:pt x="6109944" y="1454899"/>
                  </a:lnTo>
                  <a:lnTo>
                    <a:pt x="6109944" y="152400"/>
                  </a:lnTo>
                  <a:lnTo>
                    <a:pt x="6102175" y="104231"/>
                  </a:lnTo>
                  <a:lnTo>
                    <a:pt x="6080542" y="62396"/>
                  </a:lnTo>
                  <a:lnTo>
                    <a:pt x="6047553" y="29405"/>
                  </a:lnTo>
                  <a:lnTo>
                    <a:pt x="6005717" y="7769"/>
                  </a:lnTo>
                  <a:lnTo>
                    <a:pt x="5957544" y="0"/>
                  </a:lnTo>
                  <a:lnTo>
                    <a:pt x="152400" y="0"/>
                  </a:lnTo>
                  <a:close/>
                </a:path>
              </a:pathLst>
            </a:custGeom>
            <a:ln w="12700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25"/>
              </a:lnSpc>
            </a:pPr>
            <a:fld id="{81D60167-4931-47E6-BA6A-407CBD079E47}" type="slidenum">
              <a:rPr spc="-25" dirty="0"/>
              <a:t>41</a:t>
            </a:fld>
            <a:endParaRPr spc="-25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7624" y="7618133"/>
            <a:ext cx="347217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What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do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I</a:t>
            </a:r>
            <a:r>
              <a:rPr sz="1200" b="1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do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systematically</a:t>
            </a:r>
            <a:r>
              <a:rPr sz="1200" b="1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ask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for</a:t>
            </a:r>
            <a:r>
              <a:rPr sz="1200" b="1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referrals?</a:t>
            </a:r>
            <a:endParaRPr sz="1200" dirty="0">
              <a:latin typeface="Aktiv Grotesk"/>
              <a:cs typeface="Aktiv Grotesk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717349" y="3878775"/>
            <a:ext cx="6133465" cy="5655945"/>
            <a:chOff x="717349" y="3878775"/>
            <a:chExt cx="6133465" cy="5655945"/>
          </a:xfrm>
        </p:grpSpPr>
        <p:sp>
          <p:nvSpPr>
            <p:cNvPr id="4" name="object 4"/>
            <p:cNvSpPr/>
            <p:nvPr/>
          </p:nvSpPr>
          <p:spPr>
            <a:xfrm>
              <a:off x="734024" y="7920662"/>
              <a:ext cx="6109970" cy="1607820"/>
            </a:xfrm>
            <a:custGeom>
              <a:avLst/>
              <a:gdLst/>
              <a:ahLst/>
              <a:cxnLst/>
              <a:rect l="l" t="t" r="r" b="b"/>
              <a:pathLst>
                <a:path w="6109970" h="1607820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399"/>
                  </a:lnTo>
                  <a:lnTo>
                    <a:pt x="0" y="1454899"/>
                  </a:lnTo>
                  <a:lnTo>
                    <a:pt x="7769" y="1503072"/>
                  </a:lnTo>
                  <a:lnTo>
                    <a:pt x="29405" y="1544907"/>
                  </a:lnTo>
                  <a:lnTo>
                    <a:pt x="62396" y="1577897"/>
                  </a:lnTo>
                  <a:lnTo>
                    <a:pt x="104231" y="1599530"/>
                  </a:lnTo>
                  <a:lnTo>
                    <a:pt x="152400" y="1607299"/>
                  </a:lnTo>
                  <a:lnTo>
                    <a:pt x="5957544" y="1607299"/>
                  </a:lnTo>
                  <a:lnTo>
                    <a:pt x="6005717" y="1599530"/>
                  </a:lnTo>
                  <a:lnTo>
                    <a:pt x="6047553" y="1577897"/>
                  </a:lnTo>
                  <a:lnTo>
                    <a:pt x="6080542" y="1544907"/>
                  </a:lnTo>
                  <a:lnTo>
                    <a:pt x="6102175" y="1503072"/>
                  </a:lnTo>
                  <a:lnTo>
                    <a:pt x="6109944" y="1454899"/>
                  </a:lnTo>
                  <a:lnTo>
                    <a:pt x="6109944" y="152399"/>
                  </a:lnTo>
                  <a:lnTo>
                    <a:pt x="6102175" y="104231"/>
                  </a:lnTo>
                  <a:lnTo>
                    <a:pt x="6080542" y="62396"/>
                  </a:lnTo>
                  <a:lnTo>
                    <a:pt x="6047553" y="29405"/>
                  </a:lnTo>
                  <a:lnTo>
                    <a:pt x="6005717" y="7769"/>
                  </a:lnTo>
                  <a:lnTo>
                    <a:pt x="5957544" y="0"/>
                  </a:lnTo>
                  <a:lnTo>
                    <a:pt x="152400" y="0"/>
                  </a:lnTo>
                  <a:close/>
                </a:path>
              </a:pathLst>
            </a:custGeom>
            <a:ln w="12700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25023" y="3885125"/>
              <a:ext cx="6109970" cy="1607820"/>
            </a:xfrm>
            <a:custGeom>
              <a:avLst/>
              <a:gdLst/>
              <a:ahLst/>
              <a:cxnLst/>
              <a:rect l="l" t="t" r="r" b="b"/>
              <a:pathLst>
                <a:path w="6109970" h="1607820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1454899"/>
                  </a:lnTo>
                  <a:lnTo>
                    <a:pt x="7769" y="1503072"/>
                  </a:lnTo>
                  <a:lnTo>
                    <a:pt x="29405" y="1544907"/>
                  </a:lnTo>
                  <a:lnTo>
                    <a:pt x="62396" y="1577897"/>
                  </a:lnTo>
                  <a:lnTo>
                    <a:pt x="104231" y="1599530"/>
                  </a:lnTo>
                  <a:lnTo>
                    <a:pt x="152400" y="1607299"/>
                  </a:lnTo>
                  <a:lnTo>
                    <a:pt x="5957544" y="1607299"/>
                  </a:lnTo>
                  <a:lnTo>
                    <a:pt x="6005717" y="1599530"/>
                  </a:lnTo>
                  <a:lnTo>
                    <a:pt x="6047553" y="1577897"/>
                  </a:lnTo>
                  <a:lnTo>
                    <a:pt x="6080542" y="1544907"/>
                  </a:lnTo>
                  <a:lnTo>
                    <a:pt x="6102175" y="1503072"/>
                  </a:lnTo>
                  <a:lnTo>
                    <a:pt x="6109944" y="1454899"/>
                  </a:lnTo>
                  <a:lnTo>
                    <a:pt x="6109944" y="152400"/>
                  </a:lnTo>
                  <a:lnTo>
                    <a:pt x="6102175" y="104231"/>
                  </a:lnTo>
                  <a:lnTo>
                    <a:pt x="6080542" y="62396"/>
                  </a:lnTo>
                  <a:lnTo>
                    <a:pt x="6047553" y="29405"/>
                  </a:lnTo>
                  <a:lnTo>
                    <a:pt x="6005717" y="7769"/>
                  </a:lnTo>
                  <a:lnTo>
                    <a:pt x="5957544" y="0"/>
                  </a:lnTo>
                  <a:lnTo>
                    <a:pt x="152400" y="0"/>
                  </a:lnTo>
                  <a:close/>
                </a:path>
              </a:pathLst>
            </a:custGeom>
            <a:ln w="12700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23699" y="5876091"/>
              <a:ext cx="6109970" cy="1607820"/>
            </a:xfrm>
            <a:custGeom>
              <a:avLst/>
              <a:gdLst/>
              <a:ahLst/>
              <a:cxnLst/>
              <a:rect l="l" t="t" r="r" b="b"/>
              <a:pathLst>
                <a:path w="6109970" h="1607820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1454899"/>
                  </a:lnTo>
                  <a:lnTo>
                    <a:pt x="7769" y="1503072"/>
                  </a:lnTo>
                  <a:lnTo>
                    <a:pt x="29405" y="1544907"/>
                  </a:lnTo>
                  <a:lnTo>
                    <a:pt x="62396" y="1577897"/>
                  </a:lnTo>
                  <a:lnTo>
                    <a:pt x="104231" y="1599530"/>
                  </a:lnTo>
                  <a:lnTo>
                    <a:pt x="152400" y="1607299"/>
                  </a:lnTo>
                  <a:lnTo>
                    <a:pt x="5957544" y="1607299"/>
                  </a:lnTo>
                  <a:lnTo>
                    <a:pt x="6005717" y="1599530"/>
                  </a:lnTo>
                  <a:lnTo>
                    <a:pt x="6047553" y="1577897"/>
                  </a:lnTo>
                  <a:lnTo>
                    <a:pt x="6080542" y="1544907"/>
                  </a:lnTo>
                  <a:lnTo>
                    <a:pt x="6102175" y="1503072"/>
                  </a:lnTo>
                  <a:lnTo>
                    <a:pt x="6109944" y="1454899"/>
                  </a:lnTo>
                  <a:lnTo>
                    <a:pt x="6109944" y="152400"/>
                  </a:lnTo>
                  <a:lnTo>
                    <a:pt x="6102175" y="104231"/>
                  </a:lnTo>
                  <a:lnTo>
                    <a:pt x="6080542" y="62396"/>
                  </a:lnTo>
                  <a:lnTo>
                    <a:pt x="6047553" y="29405"/>
                  </a:lnTo>
                  <a:lnTo>
                    <a:pt x="6005717" y="7769"/>
                  </a:lnTo>
                  <a:lnTo>
                    <a:pt x="5957544" y="0"/>
                  </a:lnTo>
                  <a:lnTo>
                    <a:pt x="152400" y="0"/>
                  </a:lnTo>
                  <a:close/>
                </a:path>
              </a:pathLst>
            </a:custGeom>
            <a:ln w="12700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75">
              <a:lnSpc>
                <a:spcPct val="100000"/>
              </a:lnSpc>
              <a:spcBef>
                <a:spcPts val="100"/>
              </a:spcBef>
            </a:pPr>
            <a:r>
              <a:rPr dirty="0"/>
              <a:t>Multiply</a:t>
            </a:r>
            <a:r>
              <a:rPr spc="-25" dirty="0"/>
              <a:t> </a:t>
            </a:r>
            <a:r>
              <a:rPr dirty="0"/>
              <a:t>with</a:t>
            </a:r>
            <a:r>
              <a:rPr spc="-15" dirty="0"/>
              <a:t> </a:t>
            </a:r>
            <a:r>
              <a:rPr spc="-10" dirty="0"/>
              <a:t>Referrals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25"/>
              </a:lnSpc>
            </a:pPr>
            <a:fld id="{81D60167-4931-47E6-BA6A-407CBD079E47}" type="slidenum">
              <a:rPr spc="-25" dirty="0"/>
              <a:t>42</a:t>
            </a:fld>
            <a:endParaRPr spc="-25" dirty="0"/>
          </a:p>
        </p:txBody>
      </p:sp>
      <p:sp>
        <p:nvSpPr>
          <p:cNvPr id="8" name="object 8"/>
          <p:cNvSpPr txBox="1"/>
          <p:nvPr/>
        </p:nvSpPr>
        <p:spPr>
          <a:xfrm>
            <a:off x="707252" y="5573548"/>
            <a:ext cx="51746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How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do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I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reward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customers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who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refer?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(Surveys,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email,</a:t>
            </a:r>
            <a:r>
              <a:rPr sz="1200" b="1" spc="24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phone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call,</a:t>
            </a:r>
            <a:r>
              <a:rPr sz="12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etc.)</a:t>
            </a:r>
            <a:endParaRPr sz="1200" dirty="0">
              <a:latin typeface="Aktiv Grotesk"/>
              <a:cs typeface="Aktiv Grotes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08624" y="1538087"/>
            <a:ext cx="6134100" cy="2252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590" marR="429895">
              <a:lnSpc>
                <a:spcPct val="109100"/>
              </a:lnSpc>
              <a:spcBef>
                <a:spcPts val="100"/>
              </a:spcBef>
            </a:pP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Asking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for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referrals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and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rewarding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customers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who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refer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your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business</a:t>
            </a:r>
            <a:r>
              <a:rPr sz="1100" spc="22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their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friends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25" dirty="0">
                <a:solidFill>
                  <a:srgbClr val="080827"/>
                </a:solidFill>
                <a:latin typeface="Aktiv Grotesk"/>
                <a:cs typeface="Aktiv Grotesk"/>
              </a:rPr>
              <a:t>and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networks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completes the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final stage of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</a:t>
            </a:r>
            <a:r>
              <a:rPr sz="1100" spc="24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creating fans 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experience.</a:t>
            </a:r>
            <a:endParaRPr sz="1100" dirty="0">
              <a:latin typeface="Aktiv Grotesk"/>
              <a:cs typeface="Aktiv Grotesk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100" dirty="0">
              <a:latin typeface="Aktiv Grotesk"/>
              <a:cs typeface="Aktiv Grotesk"/>
            </a:endParaRPr>
          </a:p>
          <a:p>
            <a:pPr marL="21590" marR="5080">
              <a:lnSpc>
                <a:spcPct val="109100"/>
              </a:lnSpc>
            </a:pPr>
            <a:r>
              <a:rPr sz="1100" spc="-30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guarantee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repeat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business,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positive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reviews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and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customer</a:t>
            </a:r>
            <a:r>
              <a:rPr sz="1100" spc="2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referrals,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need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encourage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recommendations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by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creating</a:t>
            </a:r>
            <a:r>
              <a:rPr sz="1100" spc="23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incentives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for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customers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and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partners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in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an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effort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grow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20" dirty="0">
                <a:solidFill>
                  <a:srgbClr val="080827"/>
                </a:solidFill>
                <a:latin typeface="Aktiv Grotesk"/>
                <a:cs typeface="Aktiv Grotesk"/>
              </a:rPr>
              <a:t>your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client</a:t>
            </a:r>
            <a:r>
              <a:rPr sz="1100" spc="2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base.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Consider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establishing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referral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program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with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incentive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rewards</a:t>
            </a:r>
            <a:r>
              <a:rPr sz="1100" spc="2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that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are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easy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25" dirty="0">
                <a:solidFill>
                  <a:srgbClr val="080827"/>
                </a:solidFill>
                <a:latin typeface="Aktiv Grotesk"/>
                <a:cs typeface="Aktiv Grotesk"/>
              </a:rPr>
              <a:t>to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obtain.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Providing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small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gift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cards,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discounts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or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movie</a:t>
            </a:r>
            <a:r>
              <a:rPr sz="1100" spc="229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tickets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for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referrals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great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ways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20" dirty="0">
                <a:solidFill>
                  <a:srgbClr val="080827"/>
                </a:solidFill>
                <a:latin typeface="Aktiv Grotesk"/>
                <a:cs typeface="Aktiv Grotesk"/>
              </a:rPr>
              <a:t>show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your</a:t>
            </a:r>
            <a:r>
              <a:rPr sz="1100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appreciation.</a:t>
            </a:r>
            <a:endParaRPr sz="1100" dirty="0">
              <a:latin typeface="Aktiv Grotesk"/>
              <a:cs typeface="Aktiv Grotesk"/>
            </a:endParaRPr>
          </a:p>
          <a:p>
            <a:pPr>
              <a:lnSpc>
                <a:spcPct val="100000"/>
              </a:lnSpc>
            </a:pPr>
            <a:endParaRPr sz="1400" dirty="0">
              <a:latin typeface="Aktiv Grotesk"/>
              <a:cs typeface="Aktiv Grotesk"/>
            </a:endParaRPr>
          </a:p>
          <a:p>
            <a:pPr>
              <a:lnSpc>
                <a:spcPct val="100000"/>
              </a:lnSpc>
            </a:pPr>
            <a:endParaRPr sz="1050" dirty="0">
              <a:latin typeface="Aktiv Grotesk"/>
              <a:cs typeface="Aktiv Grotesk"/>
            </a:endParaRPr>
          </a:p>
          <a:p>
            <a:pPr marL="12700" marR="89535">
              <a:lnSpc>
                <a:spcPct val="100000"/>
              </a:lnSpc>
              <a:spcBef>
                <a:spcPts val="5"/>
              </a:spcBef>
            </a:pP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When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a</a:t>
            </a:r>
            <a:r>
              <a:rPr sz="1200" b="1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customer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is</a:t>
            </a:r>
            <a:r>
              <a:rPr sz="1200" b="1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happy,</a:t>
            </a:r>
            <a:r>
              <a:rPr sz="1200" b="1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how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can</a:t>
            </a:r>
            <a:r>
              <a:rPr sz="1200" b="1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I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ask</a:t>
            </a:r>
            <a:r>
              <a:rPr sz="1200" b="1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for</a:t>
            </a:r>
            <a:r>
              <a:rPr sz="1200" b="1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referrals,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repeat</a:t>
            </a:r>
            <a:r>
              <a:rPr sz="1200" b="1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sales</a:t>
            </a:r>
            <a:r>
              <a:rPr sz="1200" b="1" spc="25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or</a:t>
            </a:r>
            <a:r>
              <a:rPr sz="1200" b="1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testimonials?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(Surveys,</a:t>
            </a:r>
            <a:r>
              <a:rPr sz="1200" b="1" spc="-4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cards,</a:t>
            </a:r>
            <a:r>
              <a:rPr sz="1200" b="1" spc="-4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etc.)</a:t>
            </a:r>
            <a:endParaRPr sz="1200" dirty="0">
              <a:latin typeface="Aktiv Grotesk"/>
              <a:cs typeface="Aktiv Grotesk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/>
              <a:t>Impress</a:t>
            </a:r>
            <a:r>
              <a:rPr spc="-25" dirty="0"/>
              <a:t> </a:t>
            </a:r>
            <a:r>
              <a:rPr dirty="0"/>
              <a:t>My</a:t>
            </a:r>
            <a:r>
              <a:rPr spc="-25" dirty="0"/>
              <a:t> </a:t>
            </a:r>
            <a:r>
              <a:rPr dirty="0"/>
              <a:t>Customers</a:t>
            </a:r>
            <a:r>
              <a:rPr spc="-20" dirty="0"/>
              <a:t> </a:t>
            </a:r>
            <a:r>
              <a:rPr spc="-10" dirty="0"/>
              <a:t>Worksheet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07299" y="1535920"/>
            <a:ext cx="595820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9100"/>
              </a:lnSpc>
              <a:spcBef>
                <a:spcPts val="100"/>
              </a:spcBef>
            </a:pP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Check</a:t>
            </a:r>
            <a:r>
              <a:rPr sz="1100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box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next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items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that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could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use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impress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your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customers.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Sparked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25" dirty="0">
                <a:solidFill>
                  <a:srgbClr val="080827"/>
                </a:solidFill>
                <a:latin typeface="Aktiv Grotesk"/>
                <a:cs typeface="Aktiv Grotesk"/>
              </a:rPr>
              <a:t>new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idea?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Add additional thoughts in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</a:t>
            </a:r>
            <a:r>
              <a:rPr sz="1100" spc="24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space 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provided.</a:t>
            </a:r>
            <a:endParaRPr sz="1100">
              <a:latin typeface="Aktiv Grotesk"/>
              <a:cs typeface="Aktiv Grotesk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200">
              <a:latin typeface="Aktiv Grotesk"/>
              <a:cs typeface="Aktiv Grotesk"/>
            </a:endParaRPr>
          </a:p>
          <a:p>
            <a:pPr marL="12700">
              <a:lnSpc>
                <a:spcPct val="100000"/>
              </a:lnSpc>
            </a:pP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50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Cost-effective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ways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impress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your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customers:</a:t>
            </a:r>
            <a:endParaRPr sz="1100">
              <a:latin typeface="Aktiv Grotesk"/>
              <a:cs typeface="Aktiv Grotesk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317562"/>
              </p:ext>
            </p:extLst>
          </p:nvPr>
        </p:nvGraphicFramePr>
        <p:xfrm>
          <a:off x="723860" y="2535208"/>
          <a:ext cx="2867025" cy="64477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09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60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5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Fulfill</a:t>
                      </a:r>
                      <a:r>
                        <a:rPr sz="800" b="0" i="0" spc="15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orders</a:t>
                      </a:r>
                      <a:r>
                        <a:rPr sz="800" b="0" i="0" spc="18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on</a:t>
                      </a:r>
                      <a:r>
                        <a:rPr sz="800" b="0" i="0" spc="17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spc="3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time</a:t>
                      </a:r>
                      <a:endParaRPr sz="800" b="0" i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 marL="0" marR="0" marT="60325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Follow-up</a:t>
                      </a:r>
                      <a:r>
                        <a:rPr sz="800" b="0" i="0" spc="24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with</a:t>
                      </a:r>
                      <a:r>
                        <a:rPr sz="800" b="0" i="0" spc="23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spc="-1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emails</a:t>
                      </a:r>
                      <a:endParaRPr sz="800" b="0" i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 marL="0" marR="0" marT="60325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Answer</a:t>
                      </a:r>
                      <a:r>
                        <a:rPr sz="800" b="0" i="0" spc="12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spc="4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questions</a:t>
                      </a:r>
                      <a:r>
                        <a:rPr sz="800" b="0" i="0" spc="15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that</a:t>
                      </a:r>
                      <a:r>
                        <a:rPr sz="800" b="0" i="0" spc="14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they</a:t>
                      </a:r>
                      <a:r>
                        <a:rPr sz="800" b="0" i="0" spc="12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spc="3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pose</a:t>
                      </a:r>
                      <a:endParaRPr sz="800" b="0" i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 marL="0" marR="0" marT="60325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800" b="0" i="0" spc="5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Send</a:t>
                      </a:r>
                      <a:r>
                        <a:rPr sz="800" b="0" i="0" spc="15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a</a:t>
                      </a:r>
                      <a:r>
                        <a:rPr sz="800" b="0" i="0" spc="8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lang="en-US" sz="800" b="0" i="0" spc="8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£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5</a:t>
                      </a:r>
                      <a:r>
                        <a:rPr sz="800" b="0" i="0" spc="16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gift</a:t>
                      </a:r>
                      <a:r>
                        <a:rPr sz="800" b="0" i="0" spc="14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card</a:t>
                      </a:r>
                      <a:r>
                        <a:rPr sz="800" b="0" i="0" spc="14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with</a:t>
                      </a:r>
                      <a:r>
                        <a:rPr sz="800" b="0" i="0" spc="11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every</a:t>
                      </a:r>
                      <a:r>
                        <a:rPr sz="800" b="0" i="0" spc="10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spc="-1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purchase</a:t>
                      </a:r>
                      <a:endParaRPr sz="800" b="0" i="0" dirty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 marL="0" marR="0" marT="60325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Start</a:t>
                      </a:r>
                      <a:r>
                        <a:rPr sz="800" b="0" i="0" spc="16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a</a:t>
                      </a:r>
                      <a:r>
                        <a:rPr sz="800" b="0" i="0" spc="11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rewards</a:t>
                      </a:r>
                      <a:r>
                        <a:rPr sz="800" b="0" i="0" spc="14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or</a:t>
                      </a:r>
                      <a:r>
                        <a:rPr sz="800" b="0" i="0" spc="17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loyalty</a:t>
                      </a:r>
                      <a:r>
                        <a:rPr sz="800" b="0" i="0" spc="12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spc="-1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program</a:t>
                      </a:r>
                      <a:endParaRPr sz="800" b="0" i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 marL="0" marR="0" marT="60325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800" b="0" i="0" spc="5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Provide</a:t>
                      </a:r>
                      <a:r>
                        <a:rPr sz="800" b="0" i="0" spc="13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a</a:t>
                      </a:r>
                      <a:r>
                        <a:rPr sz="800" b="0" i="0" spc="7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surprise</a:t>
                      </a:r>
                      <a:r>
                        <a:rPr sz="800" b="0" i="0" spc="114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spc="-1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discount</a:t>
                      </a:r>
                      <a:endParaRPr sz="800" b="0" i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 marL="0" marR="0" marT="60325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lang="en-US" sz="800" b="0" i="0" spc="5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Send something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with</a:t>
                      </a:r>
                      <a:r>
                        <a:rPr sz="800" b="0" i="0" spc="9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a</a:t>
                      </a:r>
                      <a:r>
                        <a:rPr sz="800" b="0" i="0" spc="4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personal</a:t>
                      </a:r>
                      <a:r>
                        <a:rPr sz="800" b="0" i="0" spc="114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spc="-2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note</a:t>
                      </a:r>
                      <a:endParaRPr sz="800" b="0" i="0" dirty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 marL="0" marR="0" marT="60325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lang="en-US" sz="800" b="0" i="0" dirty="0"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Respond to queries quickly</a:t>
                      </a:r>
                      <a:endParaRPr sz="800" b="0" i="0" dirty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 marL="0" marR="0" marT="60325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480" marR="81915">
                        <a:lnSpc>
                          <a:spcPts val="800"/>
                        </a:lnSpc>
                        <a:spcBef>
                          <a:spcPts val="235"/>
                        </a:spcBef>
                      </a:pPr>
                      <a:r>
                        <a:rPr sz="800" b="0" i="0" spc="5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Provide</a:t>
                      </a:r>
                      <a:r>
                        <a:rPr sz="800" b="0" i="0" spc="14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special</a:t>
                      </a:r>
                      <a:r>
                        <a:rPr lang="en-US"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material only clients of yours can have</a:t>
                      </a:r>
                      <a:endParaRPr sz="800" b="0" i="0" dirty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 marL="0" marR="0" marT="29845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800" b="0" i="0" spc="5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Give</a:t>
                      </a:r>
                      <a:r>
                        <a:rPr sz="800" b="0" i="0" spc="15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them</a:t>
                      </a:r>
                      <a:r>
                        <a:rPr sz="800" b="0" i="0" spc="15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bonus</a:t>
                      </a:r>
                      <a:r>
                        <a:rPr sz="800" b="0" i="0" spc="15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spc="-2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items</a:t>
                      </a:r>
                      <a:endParaRPr sz="800" b="0" i="0" dirty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 marL="0" marR="0" marT="60325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480" marR="198755">
                        <a:lnSpc>
                          <a:spcPts val="800"/>
                        </a:lnSpc>
                        <a:spcBef>
                          <a:spcPts val="235"/>
                        </a:spcBef>
                      </a:pPr>
                      <a:r>
                        <a:rPr sz="800" b="0" i="0" spc="5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Provide</a:t>
                      </a:r>
                      <a:r>
                        <a:rPr sz="800" b="0" i="0" spc="13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a</a:t>
                      </a:r>
                      <a:r>
                        <a:rPr sz="800" b="0" i="0" spc="8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gift</a:t>
                      </a:r>
                      <a:r>
                        <a:rPr sz="800" b="0" i="0" spc="14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card</a:t>
                      </a:r>
                      <a:r>
                        <a:rPr sz="800" b="0" i="0" spc="13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for</a:t>
                      </a:r>
                      <a:r>
                        <a:rPr sz="800" b="0" i="0" spc="13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an</a:t>
                      </a:r>
                      <a:r>
                        <a:rPr sz="800" b="0" i="0" spc="10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item</a:t>
                      </a:r>
                      <a:r>
                        <a:rPr sz="800" b="0" i="0" spc="13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in</a:t>
                      </a:r>
                      <a:r>
                        <a:rPr sz="800" b="0" i="0" spc="7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your</a:t>
                      </a:r>
                      <a:r>
                        <a:rPr sz="800" b="0" i="0" spc="114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store</a:t>
                      </a:r>
                      <a:r>
                        <a:rPr sz="800" b="0" i="0" spc="12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spc="-2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or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on</a:t>
                      </a:r>
                      <a:r>
                        <a:rPr sz="800" b="0" i="0" spc="9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your</a:t>
                      </a:r>
                      <a:r>
                        <a:rPr sz="800" b="0" i="0" spc="114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spc="-1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website</a:t>
                      </a:r>
                      <a:endParaRPr sz="800" b="0" i="0" dirty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 marL="0" marR="0" marT="29845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800" b="0" i="0" spc="5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Send</a:t>
                      </a:r>
                      <a:r>
                        <a:rPr lang="en-US" sz="800" b="0" i="0" spc="5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merchandise material that relates to your brand</a:t>
                      </a:r>
                      <a:endParaRPr sz="800" b="0" i="0" dirty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 marL="0" marR="0" marT="60325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480" marR="450215">
                        <a:lnSpc>
                          <a:spcPts val="800"/>
                        </a:lnSpc>
                        <a:spcBef>
                          <a:spcPts val="235"/>
                        </a:spcBef>
                      </a:pPr>
                      <a:r>
                        <a:rPr sz="800" b="0" i="0" spc="5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Celebrate</a:t>
                      </a:r>
                      <a:r>
                        <a:rPr sz="800" b="0" i="0" spc="13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an</a:t>
                      </a:r>
                      <a:r>
                        <a:rPr sz="800" b="0" i="0" spc="11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event,</a:t>
                      </a:r>
                      <a:r>
                        <a:rPr sz="800" b="0" i="0" spc="12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such</a:t>
                      </a:r>
                      <a:r>
                        <a:rPr sz="800" b="0" i="0" spc="12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as</a:t>
                      </a:r>
                      <a:r>
                        <a:rPr sz="800" b="0" i="0" spc="10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a</a:t>
                      </a:r>
                      <a:r>
                        <a:rPr sz="800" b="0" i="0" spc="8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birthday</a:t>
                      </a:r>
                      <a:r>
                        <a:rPr sz="800" b="0" i="0" spc="11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spc="-2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or </a:t>
                      </a:r>
                      <a:r>
                        <a:rPr sz="800" b="0" i="0" spc="-1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anniversary</a:t>
                      </a:r>
                      <a:endParaRPr sz="800" b="0" i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 marL="0" marR="0" marT="29845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800" b="0" i="0" spc="5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Respond</a:t>
                      </a:r>
                      <a:r>
                        <a:rPr sz="800" b="0" i="0" spc="7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to</a:t>
                      </a:r>
                      <a:r>
                        <a:rPr sz="800" b="0" i="0" spc="6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spc="-1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complaints</a:t>
                      </a:r>
                      <a:endParaRPr sz="800" b="0" i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 marL="0" marR="0" marT="60325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lang="en-US" sz="800" b="0" i="0" spc="5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Provide Genuine help</a:t>
                      </a:r>
                      <a:endParaRPr sz="800" b="0" i="0" dirty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 marL="0" marR="0" marT="60325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800" b="0" i="0" spc="5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Offer</a:t>
                      </a:r>
                      <a:r>
                        <a:rPr sz="800" b="0" i="0" spc="18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free</a:t>
                      </a:r>
                      <a:r>
                        <a:rPr sz="800" b="0" i="0" spc="17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wrapping</a:t>
                      </a:r>
                      <a:r>
                        <a:rPr sz="800" b="0" i="0" spc="16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for</a:t>
                      </a:r>
                      <a:r>
                        <a:rPr sz="800" b="0" i="0" spc="17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spc="-1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purchases</a:t>
                      </a:r>
                      <a:endParaRPr sz="800" b="0" i="0" dirty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 marL="0" marR="0" marT="60325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480" marR="307975">
                        <a:lnSpc>
                          <a:spcPts val="800"/>
                        </a:lnSpc>
                        <a:spcBef>
                          <a:spcPts val="235"/>
                        </a:spcBef>
                      </a:pPr>
                      <a:r>
                        <a:rPr sz="800" b="0" i="0" spc="5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Provide</a:t>
                      </a:r>
                      <a:r>
                        <a:rPr sz="800" b="0" i="0" spc="11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offers</a:t>
                      </a:r>
                      <a:r>
                        <a:rPr sz="800" b="0" i="0" spc="114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to</a:t>
                      </a:r>
                      <a:r>
                        <a:rPr sz="800" b="0" i="0" spc="13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spc="4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customers</a:t>
                      </a:r>
                      <a:r>
                        <a:rPr sz="800" b="0" i="0" spc="12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who</a:t>
                      </a:r>
                      <a:r>
                        <a:rPr sz="800" b="0" i="0" spc="10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spc="-1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contribute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ideas</a:t>
                      </a:r>
                      <a:r>
                        <a:rPr sz="800" b="0" i="0" spc="20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or</a:t>
                      </a:r>
                      <a:r>
                        <a:rPr sz="800" b="0" i="0" spc="22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engage</a:t>
                      </a:r>
                      <a:r>
                        <a:rPr sz="800" b="0" i="0" spc="21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with</a:t>
                      </a:r>
                      <a:r>
                        <a:rPr sz="800" b="0" i="0" spc="17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your</a:t>
                      </a:r>
                      <a:r>
                        <a:rPr sz="800" b="0" i="0" spc="18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company</a:t>
                      </a:r>
                      <a:r>
                        <a:rPr sz="800" b="0" i="0" spc="18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spc="-1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online</a:t>
                      </a:r>
                      <a:endParaRPr sz="800" b="0" i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 marL="0" marR="0" marT="29845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lang="en-US" sz="800" b="0" i="0" spc="5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Build a pattern of trust</a:t>
                      </a:r>
                      <a:endParaRPr sz="800" b="0" i="0" dirty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 marL="0" marR="0" marT="60325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800" b="0" i="0" spc="5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Provide</a:t>
                      </a:r>
                      <a:r>
                        <a:rPr sz="800" b="0" i="0" spc="10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spc="4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group/bulk</a:t>
                      </a:r>
                      <a:r>
                        <a:rPr sz="800" b="0" i="0" spc="114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order</a:t>
                      </a:r>
                      <a:r>
                        <a:rPr sz="800" b="0" i="0" spc="114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spc="3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opportunities</a:t>
                      </a:r>
                      <a:endParaRPr sz="800" b="0" i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 marL="0" marR="0" marT="60325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Follow</a:t>
                      </a:r>
                      <a:r>
                        <a:rPr sz="800" b="0" i="0" spc="17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them</a:t>
                      </a:r>
                      <a:r>
                        <a:rPr sz="800" b="0" i="0" spc="19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on</a:t>
                      </a:r>
                      <a:r>
                        <a:rPr sz="800" b="0" i="0" spc="18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social</a:t>
                      </a:r>
                      <a:r>
                        <a:rPr sz="800" b="0" i="0" spc="18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spc="-2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media</a:t>
                      </a:r>
                      <a:endParaRPr sz="800" b="0" i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 marL="0" marR="0" marT="60325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480" marR="180340">
                        <a:lnSpc>
                          <a:spcPts val="800"/>
                        </a:lnSpc>
                        <a:spcBef>
                          <a:spcPts val="235"/>
                        </a:spcBef>
                      </a:pP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Throw</a:t>
                      </a:r>
                      <a:r>
                        <a:rPr sz="800" b="0" i="0" spc="10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a</a:t>
                      </a:r>
                      <a:r>
                        <a:rPr sz="800" b="0" i="0" spc="7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party</a:t>
                      </a:r>
                      <a:r>
                        <a:rPr sz="800" b="0" i="0" spc="9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for</a:t>
                      </a:r>
                      <a:r>
                        <a:rPr sz="800" b="0" i="0" spc="12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all</a:t>
                      </a:r>
                      <a:r>
                        <a:rPr sz="800" b="0" i="0" spc="8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of</a:t>
                      </a:r>
                      <a:r>
                        <a:rPr sz="800" b="0" i="0" spc="11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your</a:t>
                      </a:r>
                      <a:r>
                        <a:rPr sz="800" b="0" i="0" spc="10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spc="4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customers</a:t>
                      </a:r>
                      <a:r>
                        <a:rPr sz="800" b="0" i="0" spc="12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at</a:t>
                      </a:r>
                      <a:r>
                        <a:rPr sz="800" b="0" i="0" spc="8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spc="-2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your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next</a:t>
                      </a:r>
                      <a:r>
                        <a:rPr sz="800" b="0" i="0" spc="16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major</a:t>
                      </a:r>
                      <a:r>
                        <a:rPr sz="800" b="0" i="0" spc="13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spc="-1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event</a:t>
                      </a:r>
                      <a:endParaRPr sz="800" b="0" i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 marL="0" marR="0" marT="29845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lang="en-US" sz="800" b="0" i="0" spc="5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Keep your promises</a:t>
                      </a:r>
                      <a:endParaRPr sz="800" b="0" i="0" dirty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 marL="0" marR="0" marT="60325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lang="en-US" sz="800" b="0" i="0" spc="5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Close by setting reasonable expectations </a:t>
                      </a:r>
                      <a:endParaRPr sz="800" b="0" i="0" dirty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 marL="0" marR="0" marT="60325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480" marR="130175">
                        <a:lnSpc>
                          <a:spcPts val="800"/>
                        </a:lnSpc>
                        <a:spcBef>
                          <a:spcPts val="235"/>
                        </a:spcBef>
                      </a:pPr>
                      <a:r>
                        <a:rPr sz="800" b="0" i="0" spc="5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Celebrate</a:t>
                      </a:r>
                      <a:r>
                        <a:rPr sz="800" b="0" i="0" spc="16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a</a:t>
                      </a:r>
                      <a:r>
                        <a:rPr sz="800" b="0" i="0" spc="10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milestone,</a:t>
                      </a:r>
                      <a:r>
                        <a:rPr sz="800" b="0" i="0" spc="15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such</a:t>
                      </a:r>
                      <a:r>
                        <a:rPr sz="800" b="0" i="0" spc="15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as</a:t>
                      </a:r>
                      <a:r>
                        <a:rPr sz="800" b="0" i="0" spc="12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number</a:t>
                      </a:r>
                      <a:r>
                        <a:rPr sz="800" b="0" i="0" spc="16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of</a:t>
                      </a:r>
                      <a:r>
                        <a:rPr sz="800" b="0" i="0" spc="15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spc="-2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years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as</a:t>
                      </a:r>
                      <a:r>
                        <a:rPr sz="800" b="0" i="0" spc="2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a</a:t>
                      </a:r>
                      <a:r>
                        <a:rPr sz="800" b="0" i="0" spc="1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spc="-1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customer</a:t>
                      </a:r>
                      <a:endParaRPr sz="800" b="0" i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 marL="0" marR="0" marT="29845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Call</a:t>
                      </a:r>
                      <a:r>
                        <a:rPr sz="800" b="0" i="0" spc="16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them</a:t>
                      </a:r>
                      <a:r>
                        <a:rPr sz="800" b="0" i="0" spc="16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and</a:t>
                      </a:r>
                      <a:r>
                        <a:rPr sz="800" b="0" i="0" spc="15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say</a:t>
                      </a:r>
                      <a:r>
                        <a:rPr sz="800" b="0" i="0" spc="8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thank</a:t>
                      </a:r>
                      <a:r>
                        <a:rPr sz="800" b="0" i="0" spc="10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spc="-2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you</a:t>
                      </a:r>
                      <a:endParaRPr sz="800" b="0" i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 marL="0" marR="0" marT="60325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800" b="0" i="0" spc="5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Send</a:t>
                      </a:r>
                      <a:r>
                        <a:rPr sz="800" b="0" i="0" spc="20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a</a:t>
                      </a:r>
                      <a:r>
                        <a:rPr sz="800" b="0" i="0" spc="10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handwritten</a:t>
                      </a:r>
                      <a:r>
                        <a:rPr sz="800" b="0" i="0" spc="17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thank</a:t>
                      </a:r>
                      <a:r>
                        <a:rPr sz="800" b="0" i="0" spc="12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you</a:t>
                      </a:r>
                      <a:r>
                        <a:rPr sz="800" b="0" i="0" spc="16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spc="-2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note</a:t>
                      </a:r>
                      <a:endParaRPr sz="800" b="0" i="0" dirty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 marL="0" marR="0" marT="60325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</a:tbl>
          </a:graphicData>
        </a:graphic>
      </p:graphicFrame>
      <p:graphicFrame>
        <p:nvGraphicFramePr>
          <p:cNvPr id="5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0415525"/>
              </p:ext>
            </p:extLst>
          </p:nvPr>
        </p:nvGraphicFramePr>
        <p:xfrm>
          <a:off x="3948179" y="2535208"/>
          <a:ext cx="2867025" cy="64797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09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60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5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800" b="0" i="0" spc="5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Send</a:t>
                      </a:r>
                      <a:r>
                        <a:rPr sz="800" b="0" i="0" spc="19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a</a:t>
                      </a:r>
                      <a:r>
                        <a:rPr sz="800" b="0" i="0" spc="11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lottery</a:t>
                      </a:r>
                      <a:r>
                        <a:rPr sz="800" b="0" i="0" spc="15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ticket</a:t>
                      </a:r>
                      <a:r>
                        <a:rPr sz="800" b="0" i="0" spc="16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with</a:t>
                      </a:r>
                      <a:r>
                        <a:rPr sz="800" b="0" i="0" spc="15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every</a:t>
                      </a:r>
                      <a:r>
                        <a:rPr sz="800" b="0" i="0" spc="13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spc="-1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purchase</a:t>
                      </a:r>
                      <a:endParaRPr sz="800" b="0" i="0" dirty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 marL="0" marR="0" marT="60325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Feature</a:t>
                      </a:r>
                      <a:r>
                        <a:rPr sz="800" b="0" i="0" spc="10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a</a:t>
                      </a:r>
                      <a:r>
                        <a:rPr sz="800" b="0" i="0" spc="7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spc="4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customer</a:t>
                      </a:r>
                      <a:r>
                        <a:rPr sz="800" b="0" i="0" spc="12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on</a:t>
                      </a:r>
                      <a:r>
                        <a:rPr sz="800" b="0" i="0" spc="11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your</a:t>
                      </a:r>
                      <a:r>
                        <a:rPr sz="800" b="0" i="0" spc="10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spc="-1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website</a:t>
                      </a:r>
                      <a:endParaRPr sz="800" b="0" i="0" dirty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 marL="0" marR="0" marT="60325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480" marR="233045">
                        <a:lnSpc>
                          <a:spcPts val="800"/>
                        </a:lnSpc>
                        <a:spcBef>
                          <a:spcPts val="235"/>
                        </a:spcBef>
                      </a:pP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Meet</a:t>
                      </a:r>
                      <a:r>
                        <a:rPr sz="800" b="0" i="0" spc="15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up</a:t>
                      </a:r>
                      <a:r>
                        <a:rPr sz="800" b="0" i="0" spc="16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with</a:t>
                      </a:r>
                      <a:r>
                        <a:rPr sz="800" b="0" i="0" spc="13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spc="4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customers</a:t>
                      </a:r>
                      <a:r>
                        <a:rPr sz="800" b="0" i="0" spc="15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in</a:t>
                      </a:r>
                      <a:r>
                        <a:rPr sz="800" b="0" i="0" spc="12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the</a:t>
                      </a:r>
                      <a:r>
                        <a:rPr sz="800" b="0" i="0" spc="14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cities</a:t>
                      </a:r>
                      <a:r>
                        <a:rPr sz="800" b="0" i="0" spc="15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that</a:t>
                      </a:r>
                      <a:r>
                        <a:rPr sz="800" b="0" i="0" spc="11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spc="-2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you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are</a:t>
                      </a:r>
                      <a:r>
                        <a:rPr sz="800" b="0" i="0" spc="5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spc="-1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visiting</a:t>
                      </a:r>
                      <a:endParaRPr sz="800" b="0" i="0" dirty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 marL="0" marR="0" marT="29845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Donate</a:t>
                      </a:r>
                      <a:r>
                        <a:rPr sz="800" b="0" i="0" spc="15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on</a:t>
                      </a:r>
                      <a:r>
                        <a:rPr sz="800" b="0" i="0" spc="18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behalf</a:t>
                      </a:r>
                      <a:r>
                        <a:rPr sz="800" b="0" i="0" spc="18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of</a:t>
                      </a:r>
                      <a:r>
                        <a:rPr sz="800" b="0" i="0" spc="15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your</a:t>
                      </a:r>
                      <a:r>
                        <a:rPr sz="800" b="0" i="0" spc="16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spc="-1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customer</a:t>
                      </a:r>
                      <a:endParaRPr sz="800" b="0" i="0" dirty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 marL="0" marR="0" marT="60325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Plant</a:t>
                      </a:r>
                      <a:r>
                        <a:rPr sz="800" b="0" i="0" spc="15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a</a:t>
                      </a:r>
                      <a:r>
                        <a:rPr sz="800" b="0" i="0" spc="10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tree</a:t>
                      </a:r>
                      <a:r>
                        <a:rPr sz="800" b="0" i="0" spc="15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on</a:t>
                      </a:r>
                      <a:r>
                        <a:rPr sz="800" b="0" i="0" spc="16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behalf</a:t>
                      </a:r>
                      <a:r>
                        <a:rPr sz="800" b="0" i="0" spc="15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of</a:t>
                      </a:r>
                      <a:r>
                        <a:rPr sz="800" b="0" i="0" spc="14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your</a:t>
                      </a:r>
                      <a:r>
                        <a:rPr sz="800" b="0" i="0" spc="13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spc="-1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customer</a:t>
                      </a:r>
                      <a:endParaRPr sz="800" b="0" i="0" dirty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 marL="0" marR="0" marT="60325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800" b="0" i="0" spc="5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Send</a:t>
                      </a:r>
                      <a:r>
                        <a:rPr sz="800" b="0" i="0" spc="17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cookies,</a:t>
                      </a:r>
                      <a:r>
                        <a:rPr sz="800" b="0" i="0" spc="14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fruit,</a:t>
                      </a:r>
                      <a:r>
                        <a:rPr sz="800" b="0" i="0" spc="13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or</a:t>
                      </a:r>
                      <a:r>
                        <a:rPr sz="800" b="0" i="0" spc="14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spc="-1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flowers</a:t>
                      </a:r>
                      <a:r>
                        <a:rPr lang="en-US" sz="800" b="0" i="0" spc="-1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to top clients</a:t>
                      </a:r>
                      <a:endParaRPr sz="800" b="0" i="0" dirty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 marL="0" marR="0" marT="60325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480" marR="202565">
                        <a:lnSpc>
                          <a:spcPts val="800"/>
                        </a:lnSpc>
                        <a:spcBef>
                          <a:spcPts val="235"/>
                        </a:spcBef>
                      </a:pP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Randomly</a:t>
                      </a:r>
                      <a:r>
                        <a:rPr sz="800" b="0" i="0" spc="15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select</a:t>
                      </a:r>
                      <a:r>
                        <a:rPr sz="800" b="0" i="0" spc="21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a</a:t>
                      </a:r>
                      <a:r>
                        <a:rPr sz="800" b="0" i="0" spc="13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few</a:t>
                      </a:r>
                      <a:r>
                        <a:rPr sz="800" b="0" i="0" spc="18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spc="4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customers</a:t>
                      </a:r>
                      <a:r>
                        <a:rPr sz="800" b="0" i="0" spc="19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to</a:t>
                      </a:r>
                      <a:r>
                        <a:rPr sz="800" b="0" i="0" spc="19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receive</a:t>
                      </a:r>
                      <a:r>
                        <a:rPr sz="800" b="0" i="0" spc="18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spc="-5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a</a:t>
                      </a:r>
                      <a:r>
                        <a:rPr sz="800" b="0" i="0" spc="5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product</a:t>
                      </a:r>
                      <a:r>
                        <a:rPr sz="800" b="0" i="0" spc="114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that</a:t>
                      </a:r>
                      <a:r>
                        <a:rPr sz="800" b="0" i="0" spc="7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you</a:t>
                      </a:r>
                      <a:r>
                        <a:rPr sz="800" b="0" i="0" spc="8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spc="-1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upsell</a:t>
                      </a:r>
                      <a:endParaRPr sz="800" b="0" i="0" dirty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 marL="0" marR="0" marT="29845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800" b="0" i="0" spc="5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Provide</a:t>
                      </a:r>
                      <a:r>
                        <a:rPr sz="800" b="0" i="0" spc="5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an</a:t>
                      </a:r>
                      <a:r>
                        <a:rPr sz="800" b="0" i="0" spc="3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spc="4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upgrade</a:t>
                      </a:r>
                      <a:r>
                        <a:rPr sz="800" b="0" i="0" spc="5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for</a:t>
                      </a:r>
                      <a:r>
                        <a:rPr sz="800" b="0" i="0" spc="5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spc="-2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free</a:t>
                      </a:r>
                      <a:endParaRPr sz="800" b="0" i="0" dirty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 marL="0" marR="0" marT="60325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lang="en-US" sz="800" b="0" i="0" spc="5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Repair mistakes generously</a:t>
                      </a:r>
                      <a:endParaRPr sz="800" b="0" i="0" dirty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 marL="0" marR="0" marT="60325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480" marR="473709">
                        <a:lnSpc>
                          <a:spcPts val="800"/>
                        </a:lnSpc>
                        <a:spcBef>
                          <a:spcPts val="235"/>
                        </a:spcBef>
                      </a:pPr>
                      <a:r>
                        <a:rPr sz="800" b="0" i="0" spc="5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Schedule</a:t>
                      </a:r>
                      <a:r>
                        <a:rPr sz="800" b="0" i="0" spc="22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lunch</a:t>
                      </a:r>
                      <a:r>
                        <a:rPr sz="800" b="0" i="0" spc="20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at</a:t>
                      </a:r>
                      <a:r>
                        <a:rPr sz="800" b="0" i="0" spc="17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your</a:t>
                      </a:r>
                      <a:r>
                        <a:rPr sz="800" b="0" i="0" spc="18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office</a:t>
                      </a:r>
                      <a:r>
                        <a:rPr sz="800" b="0" i="0" spc="22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and</a:t>
                      </a:r>
                      <a:r>
                        <a:rPr sz="800" b="0" i="0" spc="204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spc="-1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invite </a:t>
                      </a:r>
                      <a:r>
                        <a:rPr sz="800" b="0" i="0" spc="4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customers</a:t>
                      </a:r>
                      <a:r>
                        <a:rPr sz="800" b="0" i="0" spc="14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to</a:t>
                      </a:r>
                      <a:r>
                        <a:rPr sz="800" b="0" i="0" spc="15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attend</a:t>
                      </a:r>
                      <a:r>
                        <a:rPr sz="800" b="0" i="0" spc="14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and</a:t>
                      </a:r>
                      <a:r>
                        <a:rPr sz="800" b="0" i="0" spc="13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share</a:t>
                      </a:r>
                      <a:r>
                        <a:rPr sz="800" b="0" i="0" spc="10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spc="4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feedback</a:t>
                      </a:r>
                      <a:endParaRPr sz="800" b="0" i="0" dirty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 marL="0" marR="0" marT="29845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800" b="0" i="0" spc="5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Send</a:t>
                      </a:r>
                      <a:r>
                        <a:rPr sz="800" b="0" i="0" spc="7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a</a:t>
                      </a:r>
                      <a:r>
                        <a:rPr sz="800" b="0" i="0" spc="1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small</a:t>
                      </a:r>
                      <a:r>
                        <a:rPr sz="800" b="0" i="0" spc="4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spc="-2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gift</a:t>
                      </a:r>
                      <a:endParaRPr sz="800" b="0" i="0" dirty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 marL="0" marR="0" marT="60325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800" b="0" i="0" spc="5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Give</a:t>
                      </a:r>
                      <a:r>
                        <a:rPr sz="800" b="0" i="0" spc="13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them</a:t>
                      </a:r>
                      <a:r>
                        <a:rPr sz="800" b="0" i="0" spc="12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a</a:t>
                      </a:r>
                      <a:r>
                        <a:rPr sz="800" b="0" i="0" spc="8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free</a:t>
                      </a:r>
                      <a:r>
                        <a:rPr sz="800" b="0" i="0" spc="12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song</a:t>
                      </a:r>
                      <a:r>
                        <a:rPr sz="800" b="0" i="0" spc="14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spc="4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download</a:t>
                      </a:r>
                      <a:endParaRPr sz="800" b="0" i="0" dirty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 marL="0" marR="0" marT="60325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Include</a:t>
                      </a:r>
                      <a:r>
                        <a:rPr sz="800" b="0" i="0" spc="12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a</a:t>
                      </a:r>
                      <a:r>
                        <a:rPr sz="800" b="0" i="0" spc="10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free</a:t>
                      </a:r>
                      <a:r>
                        <a:rPr sz="800" b="0" i="0" spc="15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spc="6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USB</a:t>
                      </a:r>
                      <a:r>
                        <a:rPr sz="800" b="0" i="0" spc="204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flash</a:t>
                      </a:r>
                      <a:r>
                        <a:rPr sz="800" b="0" i="0" spc="13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drive</a:t>
                      </a:r>
                      <a:r>
                        <a:rPr sz="800" b="0" i="0" spc="15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with</a:t>
                      </a:r>
                      <a:r>
                        <a:rPr sz="800" b="0" i="0" spc="14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their</a:t>
                      </a:r>
                      <a:r>
                        <a:rPr sz="800" b="0" i="0" spc="16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spc="-2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order</a:t>
                      </a:r>
                      <a:endParaRPr sz="800" b="0" i="0" dirty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 marL="0" marR="0" marT="60325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800" b="0" i="0" spc="5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Send</a:t>
                      </a:r>
                      <a:r>
                        <a:rPr sz="800" b="0" i="0" spc="18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a</a:t>
                      </a:r>
                      <a:r>
                        <a:rPr sz="800" b="0" i="0" spc="10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laminated</a:t>
                      </a:r>
                      <a:r>
                        <a:rPr sz="800" b="0" i="0" spc="14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reference</a:t>
                      </a:r>
                      <a:r>
                        <a:rPr sz="800" b="0" i="0" spc="15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spc="5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guide</a:t>
                      </a:r>
                      <a:r>
                        <a:rPr sz="800" b="0" i="0" spc="16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or</a:t>
                      </a:r>
                      <a:r>
                        <a:rPr sz="800" b="0" i="0" spc="16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spc="-2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chart</a:t>
                      </a:r>
                      <a:endParaRPr sz="800" b="0" i="0" dirty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 marL="0" marR="0" marT="60325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800" b="0" i="0" spc="5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Create</a:t>
                      </a:r>
                      <a:r>
                        <a:rPr sz="800" b="0" i="0" spc="15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a</a:t>
                      </a:r>
                      <a:r>
                        <a:rPr sz="800" b="0" i="0" spc="6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video</a:t>
                      </a:r>
                      <a:r>
                        <a:rPr sz="800" b="0" i="0" spc="15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message</a:t>
                      </a:r>
                      <a:r>
                        <a:rPr sz="800" b="0" i="0" spc="13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and</a:t>
                      </a:r>
                      <a:r>
                        <a:rPr sz="800" b="0" i="0" spc="15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send</a:t>
                      </a:r>
                      <a:r>
                        <a:rPr sz="800" b="0" i="0" spc="16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it</a:t>
                      </a:r>
                      <a:r>
                        <a:rPr sz="800" b="0" i="0" spc="12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via</a:t>
                      </a:r>
                      <a:r>
                        <a:rPr sz="800" b="0" i="0" spc="10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spc="-2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email</a:t>
                      </a:r>
                      <a:endParaRPr sz="800" b="0" i="0" dirty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 marL="0" marR="0" marT="60325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480" marR="311785">
                        <a:lnSpc>
                          <a:spcPts val="800"/>
                        </a:lnSpc>
                        <a:spcBef>
                          <a:spcPts val="235"/>
                        </a:spcBef>
                      </a:pP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Tell</a:t>
                      </a:r>
                      <a:r>
                        <a:rPr sz="800" b="0" i="0" spc="3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your</a:t>
                      </a:r>
                      <a:r>
                        <a:rPr sz="800" b="0" i="0" spc="8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spc="4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customers</a:t>
                      </a:r>
                      <a:r>
                        <a:rPr sz="800" b="0" i="0" spc="11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how</a:t>
                      </a:r>
                      <a:r>
                        <a:rPr sz="800" b="0" i="0" spc="10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their</a:t>
                      </a:r>
                      <a:r>
                        <a:rPr sz="800" b="0" i="0" spc="10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spc="5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feedback</a:t>
                      </a:r>
                      <a:r>
                        <a:rPr sz="800" b="0" i="0" spc="12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spc="-2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was </a:t>
                      </a:r>
                      <a:r>
                        <a:rPr sz="800" b="0" i="0" spc="3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implemented</a:t>
                      </a:r>
                      <a:endParaRPr sz="800" b="0" i="0" dirty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 marL="0" marR="0" marT="29845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800" b="0" i="0" spc="5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Upgrade</a:t>
                      </a:r>
                      <a:r>
                        <a:rPr sz="800" b="0" i="0" spc="13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their</a:t>
                      </a:r>
                      <a:r>
                        <a:rPr sz="800" b="0" i="0" spc="14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spc="4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shipping</a:t>
                      </a:r>
                      <a:r>
                        <a:rPr sz="800" b="0" i="0" spc="15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to</a:t>
                      </a:r>
                      <a:r>
                        <a:rPr sz="800" b="0" i="0" spc="15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priority</a:t>
                      </a:r>
                      <a:r>
                        <a:rPr sz="800" b="0" i="0" spc="114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spc="-2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mail</a:t>
                      </a:r>
                      <a:endParaRPr sz="800" b="0" i="0" dirty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 marL="0" marR="0" marT="60325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800" b="0" i="0" spc="5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Offer</a:t>
                      </a:r>
                      <a:r>
                        <a:rPr sz="800" b="0" i="0" spc="9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free</a:t>
                      </a:r>
                      <a:r>
                        <a:rPr sz="800" b="0" i="0" spc="8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spc="3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shipping</a:t>
                      </a:r>
                      <a:endParaRPr sz="800" b="0" i="0" dirty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 marL="0" marR="0" marT="60325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Pre-order</a:t>
                      </a:r>
                      <a:r>
                        <a:rPr sz="800" b="0" i="0" spc="37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exclusive</a:t>
                      </a:r>
                      <a:r>
                        <a:rPr sz="800" b="0" i="0" spc="33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sz="800" b="0" i="0" spc="-2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items</a:t>
                      </a:r>
                      <a:endParaRPr sz="800" b="0" i="0" dirty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 marL="0" marR="0" marT="60325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lang="en-US" sz="800" b="0" i="0" spc="5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Cross sell with paired products or services</a:t>
                      </a:r>
                      <a:endParaRPr sz="800" b="0" i="0" dirty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 marL="0" marR="0" marT="60325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800" b="0" i="0" spc="5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Provide</a:t>
                      </a:r>
                      <a:r>
                        <a:rPr sz="800" b="0" i="0" spc="155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 </a:t>
                      </a:r>
                      <a:r>
                        <a:rPr lang="en-US" sz="800" b="0" i="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product training materials</a:t>
                      </a:r>
                      <a:endParaRPr sz="800" b="0" i="0" dirty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 marL="0" marR="0" marT="60325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lang="en-US" sz="800" b="0" i="0" spc="50" dirty="0">
                          <a:solidFill>
                            <a:srgbClr val="464441"/>
                          </a:solidFill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Offer a support service</a:t>
                      </a:r>
                      <a:endParaRPr sz="800" b="0" i="0" dirty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 marL="0" marR="0" marT="60325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800" b="0" i="0" dirty="0"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Ask for a </a:t>
                      </a:r>
                      <a:r>
                        <a:rPr lang="en-US" sz="800" b="0" i="0" dirty="0" err="1"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referal</a:t>
                      </a:r>
                      <a:endParaRPr sz="800" b="0" i="0" dirty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 marL="0" marR="0" marT="0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b="0" i="0" dirty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 marL="0" marR="0" marT="0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b="0" i="0" dirty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 marL="0" marR="0" marT="0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b="0" i="0" dirty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 marL="0" marR="0" marT="0" marB="0">
                    <a:lnL w="9525">
                      <a:solidFill>
                        <a:srgbClr val="6D6E71"/>
                      </a:solidFill>
                      <a:prstDash val="solid"/>
                    </a:lnL>
                    <a:lnR w="9525">
                      <a:solidFill>
                        <a:srgbClr val="6D6E71"/>
                      </a:solidFill>
                      <a:prstDash val="solid"/>
                    </a:lnR>
                    <a:lnT w="9525">
                      <a:solidFill>
                        <a:srgbClr val="6D6E71"/>
                      </a:solidFill>
                      <a:prstDash val="solid"/>
                    </a:lnT>
                    <a:lnB w="9525">
                      <a:solidFill>
                        <a:srgbClr val="6D6E7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</a:tbl>
          </a:graphicData>
        </a:graphic>
      </p:graphicFrame>
      <p:sp>
        <p:nvSpPr>
          <p:cNvPr id="6" name="object 6"/>
          <p:cNvSpPr/>
          <p:nvPr/>
        </p:nvSpPr>
        <p:spPr>
          <a:xfrm>
            <a:off x="806555" y="2584997"/>
            <a:ext cx="193040" cy="173990"/>
          </a:xfrm>
          <a:custGeom>
            <a:avLst/>
            <a:gdLst/>
            <a:ahLst/>
            <a:cxnLst/>
            <a:rect l="l" t="t" r="r" b="b"/>
            <a:pathLst>
              <a:path w="193040" h="173989">
                <a:moveTo>
                  <a:pt x="192838" y="173628"/>
                </a:moveTo>
                <a:lnTo>
                  <a:pt x="0" y="173628"/>
                </a:lnTo>
                <a:lnTo>
                  <a:pt x="0" y="0"/>
                </a:lnTo>
                <a:lnTo>
                  <a:pt x="192838" y="0"/>
                </a:lnTo>
                <a:lnTo>
                  <a:pt x="192838" y="173628"/>
                </a:lnTo>
                <a:close/>
              </a:path>
            </a:pathLst>
          </a:custGeom>
          <a:solidFill>
            <a:srgbClr val="E8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06555" y="2831032"/>
            <a:ext cx="193040" cy="173990"/>
          </a:xfrm>
          <a:custGeom>
            <a:avLst/>
            <a:gdLst/>
            <a:ahLst/>
            <a:cxnLst/>
            <a:rect l="l" t="t" r="r" b="b"/>
            <a:pathLst>
              <a:path w="193040" h="173989">
                <a:moveTo>
                  <a:pt x="192838" y="173628"/>
                </a:moveTo>
                <a:lnTo>
                  <a:pt x="0" y="173628"/>
                </a:lnTo>
                <a:lnTo>
                  <a:pt x="0" y="0"/>
                </a:lnTo>
                <a:lnTo>
                  <a:pt x="192838" y="0"/>
                </a:lnTo>
                <a:lnTo>
                  <a:pt x="192838" y="173628"/>
                </a:lnTo>
                <a:close/>
              </a:path>
            </a:pathLst>
          </a:custGeom>
          <a:solidFill>
            <a:srgbClr val="E8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06555" y="3077068"/>
            <a:ext cx="193040" cy="173990"/>
          </a:xfrm>
          <a:custGeom>
            <a:avLst/>
            <a:gdLst/>
            <a:ahLst/>
            <a:cxnLst/>
            <a:rect l="l" t="t" r="r" b="b"/>
            <a:pathLst>
              <a:path w="193040" h="173989">
                <a:moveTo>
                  <a:pt x="192838" y="173628"/>
                </a:moveTo>
                <a:lnTo>
                  <a:pt x="0" y="173628"/>
                </a:lnTo>
                <a:lnTo>
                  <a:pt x="0" y="0"/>
                </a:lnTo>
                <a:lnTo>
                  <a:pt x="192838" y="0"/>
                </a:lnTo>
                <a:lnTo>
                  <a:pt x="192838" y="173628"/>
                </a:lnTo>
                <a:close/>
              </a:path>
            </a:pathLst>
          </a:custGeom>
          <a:solidFill>
            <a:srgbClr val="E8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06555" y="3323103"/>
            <a:ext cx="193040" cy="173990"/>
          </a:xfrm>
          <a:custGeom>
            <a:avLst/>
            <a:gdLst/>
            <a:ahLst/>
            <a:cxnLst/>
            <a:rect l="l" t="t" r="r" b="b"/>
            <a:pathLst>
              <a:path w="193040" h="173989">
                <a:moveTo>
                  <a:pt x="192838" y="173628"/>
                </a:moveTo>
                <a:lnTo>
                  <a:pt x="0" y="173628"/>
                </a:lnTo>
                <a:lnTo>
                  <a:pt x="0" y="0"/>
                </a:lnTo>
                <a:lnTo>
                  <a:pt x="192838" y="0"/>
                </a:lnTo>
                <a:lnTo>
                  <a:pt x="192838" y="173628"/>
                </a:lnTo>
                <a:close/>
              </a:path>
            </a:pathLst>
          </a:custGeom>
          <a:solidFill>
            <a:srgbClr val="E8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06555" y="3561902"/>
            <a:ext cx="193040" cy="180975"/>
          </a:xfrm>
          <a:custGeom>
            <a:avLst/>
            <a:gdLst/>
            <a:ahLst/>
            <a:cxnLst/>
            <a:rect l="l" t="t" r="r" b="b"/>
            <a:pathLst>
              <a:path w="193040" h="180975">
                <a:moveTo>
                  <a:pt x="192838" y="180864"/>
                </a:moveTo>
                <a:lnTo>
                  <a:pt x="0" y="180864"/>
                </a:lnTo>
                <a:lnTo>
                  <a:pt x="0" y="0"/>
                </a:lnTo>
                <a:lnTo>
                  <a:pt x="192838" y="0"/>
                </a:lnTo>
                <a:lnTo>
                  <a:pt x="192838" y="180864"/>
                </a:lnTo>
                <a:close/>
              </a:path>
            </a:pathLst>
          </a:custGeom>
          <a:solidFill>
            <a:srgbClr val="E8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06555" y="3807937"/>
            <a:ext cx="193040" cy="180975"/>
          </a:xfrm>
          <a:custGeom>
            <a:avLst/>
            <a:gdLst/>
            <a:ahLst/>
            <a:cxnLst/>
            <a:rect l="l" t="t" r="r" b="b"/>
            <a:pathLst>
              <a:path w="193040" h="180975">
                <a:moveTo>
                  <a:pt x="192838" y="180864"/>
                </a:moveTo>
                <a:lnTo>
                  <a:pt x="0" y="180864"/>
                </a:lnTo>
                <a:lnTo>
                  <a:pt x="0" y="0"/>
                </a:lnTo>
                <a:lnTo>
                  <a:pt x="192838" y="0"/>
                </a:lnTo>
                <a:lnTo>
                  <a:pt x="192838" y="180864"/>
                </a:lnTo>
                <a:close/>
              </a:path>
            </a:pathLst>
          </a:custGeom>
          <a:solidFill>
            <a:srgbClr val="E8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06555" y="4053972"/>
            <a:ext cx="193040" cy="180975"/>
          </a:xfrm>
          <a:custGeom>
            <a:avLst/>
            <a:gdLst/>
            <a:ahLst/>
            <a:cxnLst/>
            <a:rect l="l" t="t" r="r" b="b"/>
            <a:pathLst>
              <a:path w="193040" h="180975">
                <a:moveTo>
                  <a:pt x="192838" y="180850"/>
                </a:moveTo>
                <a:lnTo>
                  <a:pt x="0" y="180850"/>
                </a:lnTo>
                <a:lnTo>
                  <a:pt x="0" y="0"/>
                </a:lnTo>
                <a:lnTo>
                  <a:pt x="192838" y="0"/>
                </a:lnTo>
                <a:lnTo>
                  <a:pt x="192838" y="180850"/>
                </a:lnTo>
                <a:close/>
              </a:path>
            </a:pathLst>
          </a:custGeom>
          <a:solidFill>
            <a:srgbClr val="E8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06555" y="4300008"/>
            <a:ext cx="193040" cy="180975"/>
          </a:xfrm>
          <a:custGeom>
            <a:avLst/>
            <a:gdLst/>
            <a:ahLst/>
            <a:cxnLst/>
            <a:rect l="l" t="t" r="r" b="b"/>
            <a:pathLst>
              <a:path w="193040" h="180975">
                <a:moveTo>
                  <a:pt x="192838" y="180864"/>
                </a:moveTo>
                <a:lnTo>
                  <a:pt x="0" y="180864"/>
                </a:lnTo>
                <a:lnTo>
                  <a:pt x="0" y="0"/>
                </a:lnTo>
                <a:lnTo>
                  <a:pt x="192838" y="0"/>
                </a:lnTo>
                <a:lnTo>
                  <a:pt x="192838" y="180864"/>
                </a:lnTo>
                <a:close/>
              </a:path>
            </a:pathLst>
          </a:custGeom>
          <a:solidFill>
            <a:srgbClr val="E8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06555" y="4546043"/>
            <a:ext cx="193040" cy="180975"/>
          </a:xfrm>
          <a:custGeom>
            <a:avLst/>
            <a:gdLst/>
            <a:ahLst/>
            <a:cxnLst/>
            <a:rect l="l" t="t" r="r" b="b"/>
            <a:pathLst>
              <a:path w="193040" h="180975">
                <a:moveTo>
                  <a:pt x="192838" y="180864"/>
                </a:moveTo>
                <a:lnTo>
                  <a:pt x="0" y="180864"/>
                </a:lnTo>
                <a:lnTo>
                  <a:pt x="0" y="0"/>
                </a:lnTo>
                <a:lnTo>
                  <a:pt x="192838" y="0"/>
                </a:lnTo>
                <a:lnTo>
                  <a:pt x="192838" y="180864"/>
                </a:lnTo>
                <a:close/>
              </a:path>
            </a:pathLst>
          </a:custGeom>
          <a:solidFill>
            <a:srgbClr val="E8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06555" y="4792093"/>
            <a:ext cx="193040" cy="180975"/>
          </a:xfrm>
          <a:custGeom>
            <a:avLst/>
            <a:gdLst/>
            <a:ahLst/>
            <a:cxnLst/>
            <a:rect l="l" t="t" r="r" b="b"/>
            <a:pathLst>
              <a:path w="193040" h="180975">
                <a:moveTo>
                  <a:pt x="192838" y="180864"/>
                </a:moveTo>
                <a:lnTo>
                  <a:pt x="0" y="180864"/>
                </a:lnTo>
                <a:lnTo>
                  <a:pt x="0" y="0"/>
                </a:lnTo>
                <a:lnTo>
                  <a:pt x="192838" y="0"/>
                </a:lnTo>
                <a:lnTo>
                  <a:pt x="192838" y="180864"/>
                </a:lnTo>
                <a:close/>
              </a:path>
            </a:pathLst>
          </a:custGeom>
          <a:solidFill>
            <a:srgbClr val="E8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06555" y="5038113"/>
            <a:ext cx="193040" cy="180975"/>
          </a:xfrm>
          <a:custGeom>
            <a:avLst/>
            <a:gdLst/>
            <a:ahLst/>
            <a:cxnLst/>
            <a:rect l="l" t="t" r="r" b="b"/>
            <a:pathLst>
              <a:path w="193040" h="180975">
                <a:moveTo>
                  <a:pt x="192838" y="180864"/>
                </a:moveTo>
                <a:lnTo>
                  <a:pt x="0" y="180864"/>
                </a:lnTo>
                <a:lnTo>
                  <a:pt x="0" y="0"/>
                </a:lnTo>
                <a:lnTo>
                  <a:pt x="192838" y="0"/>
                </a:lnTo>
                <a:lnTo>
                  <a:pt x="192838" y="180864"/>
                </a:lnTo>
                <a:close/>
              </a:path>
            </a:pathLst>
          </a:custGeom>
          <a:solidFill>
            <a:srgbClr val="E8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06555" y="5284149"/>
            <a:ext cx="193040" cy="180975"/>
          </a:xfrm>
          <a:custGeom>
            <a:avLst/>
            <a:gdLst/>
            <a:ahLst/>
            <a:cxnLst/>
            <a:rect l="l" t="t" r="r" b="b"/>
            <a:pathLst>
              <a:path w="193040" h="180975">
                <a:moveTo>
                  <a:pt x="192838" y="180864"/>
                </a:moveTo>
                <a:lnTo>
                  <a:pt x="0" y="180864"/>
                </a:lnTo>
                <a:lnTo>
                  <a:pt x="0" y="0"/>
                </a:lnTo>
                <a:lnTo>
                  <a:pt x="192838" y="0"/>
                </a:lnTo>
                <a:lnTo>
                  <a:pt x="192838" y="180864"/>
                </a:lnTo>
                <a:close/>
              </a:path>
            </a:pathLst>
          </a:custGeom>
          <a:solidFill>
            <a:srgbClr val="E8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06555" y="5572326"/>
            <a:ext cx="193040" cy="180975"/>
          </a:xfrm>
          <a:custGeom>
            <a:avLst/>
            <a:gdLst/>
            <a:ahLst/>
            <a:cxnLst/>
            <a:rect l="l" t="t" r="r" b="b"/>
            <a:pathLst>
              <a:path w="193040" h="180975">
                <a:moveTo>
                  <a:pt x="192838" y="180864"/>
                </a:moveTo>
                <a:lnTo>
                  <a:pt x="0" y="180864"/>
                </a:lnTo>
                <a:lnTo>
                  <a:pt x="0" y="0"/>
                </a:lnTo>
                <a:lnTo>
                  <a:pt x="192838" y="0"/>
                </a:lnTo>
                <a:lnTo>
                  <a:pt x="192838" y="180864"/>
                </a:lnTo>
                <a:close/>
              </a:path>
            </a:pathLst>
          </a:custGeom>
          <a:solidFill>
            <a:srgbClr val="E8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06555" y="5818361"/>
            <a:ext cx="193040" cy="180975"/>
          </a:xfrm>
          <a:custGeom>
            <a:avLst/>
            <a:gdLst/>
            <a:ahLst/>
            <a:cxnLst/>
            <a:rect l="l" t="t" r="r" b="b"/>
            <a:pathLst>
              <a:path w="193040" h="180975">
                <a:moveTo>
                  <a:pt x="192838" y="180864"/>
                </a:moveTo>
                <a:lnTo>
                  <a:pt x="0" y="180864"/>
                </a:lnTo>
                <a:lnTo>
                  <a:pt x="0" y="0"/>
                </a:lnTo>
                <a:lnTo>
                  <a:pt x="192838" y="0"/>
                </a:lnTo>
                <a:lnTo>
                  <a:pt x="192838" y="180864"/>
                </a:lnTo>
                <a:close/>
              </a:path>
            </a:pathLst>
          </a:custGeom>
          <a:solidFill>
            <a:srgbClr val="E8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06555" y="6064396"/>
            <a:ext cx="193040" cy="180975"/>
          </a:xfrm>
          <a:custGeom>
            <a:avLst/>
            <a:gdLst/>
            <a:ahLst/>
            <a:cxnLst/>
            <a:rect l="l" t="t" r="r" b="b"/>
            <a:pathLst>
              <a:path w="193040" h="180975">
                <a:moveTo>
                  <a:pt x="192838" y="180864"/>
                </a:moveTo>
                <a:lnTo>
                  <a:pt x="0" y="180864"/>
                </a:lnTo>
                <a:lnTo>
                  <a:pt x="0" y="0"/>
                </a:lnTo>
                <a:lnTo>
                  <a:pt x="192838" y="0"/>
                </a:lnTo>
                <a:lnTo>
                  <a:pt x="192838" y="180864"/>
                </a:lnTo>
                <a:close/>
              </a:path>
            </a:pathLst>
          </a:custGeom>
          <a:solidFill>
            <a:srgbClr val="E8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06555" y="6310431"/>
            <a:ext cx="193040" cy="180975"/>
          </a:xfrm>
          <a:custGeom>
            <a:avLst/>
            <a:gdLst/>
            <a:ahLst/>
            <a:cxnLst/>
            <a:rect l="l" t="t" r="r" b="b"/>
            <a:pathLst>
              <a:path w="193040" h="180975">
                <a:moveTo>
                  <a:pt x="192838" y="180864"/>
                </a:moveTo>
                <a:lnTo>
                  <a:pt x="0" y="180864"/>
                </a:lnTo>
                <a:lnTo>
                  <a:pt x="0" y="0"/>
                </a:lnTo>
                <a:lnTo>
                  <a:pt x="192838" y="0"/>
                </a:lnTo>
                <a:lnTo>
                  <a:pt x="192838" y="180864"/>
                </a:lnTo>
                <a:close/>
              </a:path>
            </a:pathLst>
          </a:custGeom>
          <a:solidFill>
            <a:srgbClr val="E8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06555" y="6556466"/>
            <a:ext cx="193040" cy="180975"/>
          </a:xfrm>
          <a:custGeom>
            <a:avLst/>
            <a:gdLst/>
            <a:ahLst/>
            <a:cxnLst/>
            <a:rect l="l" t="t" r="r" b="b"/>
            <a:pathLst>
              <a:path w="193040" h="180975">
                <a:moveTo>
                  <a:pt x="192838" y="180864"/>
                </a:moveTo>
                <a:lnTo>
                  <a:pt x="0" y="180864"/>
                </a:lnTo>
                <a:lnTo>
                  <a:pt x="0" y="0"/>
                </a:lnTo>
                <a:lnTo>
                  <a:pt x="192838" y="0"/>
                </a:lnTo>
                <a:lnTo>
                  <a:pt x="192838" y="180864"/>
                </a:lnTo>
                <a:close/>
              </a:path>
            </a:pathLst>
          </a:custGeom>
          <a:solidFill>
            <a:srgbClr val="E8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06555" y="6802502"/>
            <a:ext cx="193040" cy="180975"/>
          </a:xfrm>
          <a:custGeom>
            <a:avLst/>
            <a:gdLst/>
            <a:ahLst/>
            <a:cxnLst/>
            <a:rect l="l" t="t" r="r" b="b"/>
            <a:pathLst>
              <a:path w="193040" h="180975">
                <a:moveTo>
                  <a:pt x="192838" y="180850"/>
                </a:moveTo>
                <a:lnTo>
                  <a:pt x="0" y="180850"/>
                </a:lnTo>
                <a:lnTo>
                  <a:pt x="0" y="0"/>
                </a:lnTo>
                <a:lnTo>
                  <a:pt x="192838" y="0"/>
                </a:lnTo>
                <a:lnTo>
                  <a:pt x="192838" y="180850"/>
                </a:lnTo>
                <a:close/>
              </a:path>
            </a:pathLst>
          </a:custGeom>
          <a:solidFill>
            <a:srgbClr val="E8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06555" y="7048537"/>
            <a:ext cx="193040" cy="180975"/>
          </a:xfrm>
          <a:custGeom>
            <a:avLst/>
            <a:gdLst/>
            <a:ahLst/>
            <a:cxnLst/>
            <a:rect l="l" t="t" r="r" b="b"/>
            <a:pathLst>
              <a:path w="193040" h="180975">
                <a:moveTo>
                  <a:pt x="192838" y="180864"/>
                </a:moveTo>
                <a:lnTo>
                  <a:pt x="0" y="180864"/>
                </a:lnTo>
                <a:lnTo>
                  <a:pt x="0" y="0"/>
                </a:lnTo>
                <a:lnTo>
                  <a:pt x="192838" y="0"/>
                </a:lnTo>
                <a:lnTo>
                  <a:pt x="192838" y="180864"/>
                </a:lnTo>
                <a:close/>
              </a:path>
            </a:pathLst>
          </a:custGeom>
          <a:solidFill>
            <a:srgbClr val="E8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04706" y="7293084"/>
            <a:ext cx="193040" cy="180975"/>
          </a:xfrm>
          <a:custGeom>
            <a:avLst/>
            <a:gdLst/>
            <a:ahLst/>
            <a:cxnLst/>
            <a:rect l="l" t="t" r="r" b="b"/>
            <a:pathLst>
              <a:path w="193040" h="180975">
                <a:moveTo>
                  <a:pt x="192838" y="180850"/>
                </a:moveTo>
                <a:lnTo>
                  <a:pt x="0" y="180850"/>
                </a:lnTo>
                <a:lnTo>
                  <a:pt x="0" y="0"/>
                </a:lnTo>
                <a:lnTo>
                  <a:pt x="192838" y="0"/>
                </a:lnTo>
                <a:lnTo>
                  <a:pt x="192838" y="180850"/>
                </a:lnTo>
                <a:close/>
              </a:path>
            </a:pathLst>
          </a:custGeom>
          <a:solidFill>
            <a:srgbClr val="E8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04706" y="7540999"/>
            <a:ext cx="193040" cy="173990"/>
          </a:xfrm>
          <a:custGeom>
            <a:avLst/>
            <a:gdLst/>
            <a:ahLst/>
            <a:cxnLst/>
            <a:rect l="l" t="t" r="r" b="b"/>
            <a:pathLst>
              <a:path w="193040" h="173990">
                <a:moveTo>
                  <a:pt x="192838" y="173628"/>
                </a:moveTo>
                <a:lnTo>
                  <a:pt x="0" y="173628"/>
                </a:lnTo>
                <a:lnTo>
                  <a:pt x="0" y="0"/>
                </a:lnTo>
                <a:lnTo>
                  <a:pt x="192838" y="0"/>
                </a:lnTo>
                <a:lnTo>
                  <a:pt x="192838" y="173628"/>
                </a:lnTo>
                <a:close/>
              </a:path>
            </a:pathLst>
          </a:custGeom>
          <a:solidFill>
            <a:srgbClr val="E8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04706" y="7790324"/>
            <a:ext cx="193040" cy="173990"/>
          </a:xfrm>
          <a:custGeom>
            <a:avLst/>
            <a:gdLst/>
            <a:ahLst/>
            <a:cxnLst/>
            <a:rect l="l" t="t" r="r" b="b"/>
            <a:pathLst>
              <a:path w="193040" h="173990">
                <a:moveTo>
                  <a:pt x="192838" y="173628"/>
                </a:moveTo>
                <a:lnTo>
                  <a:pt x="0" y="173628"/>
                </a:lnTo>
                <a:lnTo>
                  <a:pt x="0" y="0"/>
                </a:lnTo>
                <a:lnTo>
                  <a:pt x="192838" y="0"/>
                </a:lnTo>
                <a:lnTo>
                  <a:pt x="192838" y="173628"/>
                </a:lnTo>
                <a:close/>
              </a:path>
            </a:pathLst>
          </a:custGeom>
          <a:solidFill>
            <a:srgbClr val="E8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04706" y="8036374"/>
            <a:ext cx="193040" cy="173990"/>
          </a:xfrm>
          <a:custGeom>
            <a:avLst/>
            <a:gdLst/>
            <a:ahLst/>
            <a:cxnLst/>
            <a:rect l="l" t="t" r="r" b="b"/>
            <a:pathLst>
              <a:path w="193040" h="173990">
                <a:moveTo>
                  <a:pt x="192838" y="173628"/>
                </a:moveTo>
                <a:lnTo>
                  <a:pt x="0" y="173628"/>
                </a:lnTo>
                <a:lnTo>
                  <a:pt x="0" y="0"/>
                </a:lnTo>
                <a:lnTo>
                  <a:pt x="192838" y="0"/>
                </a:lnTo>
                <a:lnTo>
                  <a:pt x="192838" y="173628"/>
                </a:lnTo>
                <a:close/>
              </a:path>
            </a:pathLst>
          </a:custGeom>
          <a:solidFill>
            <a:srgbClr val="E8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04706" y="8275424"/>
            <a:ext cx="193040" cy="173990"/>
          </a:xfrm>
          <a:custGeom>
            <a:avLst/>
            <a:gdLst/>
            <a:ahLst/>
            <a:cxnLst/>
            <a:rect l="l" t="t" r="r" b="b"/>
            <a:pathLst>
              <a:path w="193040" h="173990">
                <a:moveTo>
                  <a:pt x="192838" y="173628"/>
                </a:moveTo>
                <a:lnTo>
                  <a:pt x="0" y="173628"/>
                </a:lnTo>
                <a:lnTo>
                  <a:pt x="0" y="0"/>
                </a:lnTo>
                <a:lnTo>
                  <a:pt x="192838" y="0"/>
                </a:lnTo>
                <a:lnTo>
                  <a:pt x="192838" y="173628"/>
                </a:lnTo>
                <a:close/>
              </a:path>
            </a:pathLst>
          </a:custGeom>
          <a:solidFill>
            <a:srgbClr val="E8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06555" y="8524749"/>
            <a:ext cx="193040" cy="180975"/>
          </a:xfrm>
          <a:custGeom>
            <a:avLst/>
            <a:gdLst/>
            <a:ahLst/>
            <a:cxnLst/>
            <a:rect l="l" t="t" r="r" b="b"/>
            <a:pathLst>
              <a:path w="193040" h="180975">
                <a:moveTo>
                  <a:pt x="192838" y="180864"/>
                </a:moveTo>
                <a:lnTo>
                  <a:pt x="0" y="180864"/>
                </a:lnTo>
                <a:lnTo>
                  <a:pt x="0" y="0"/>
                </a:lnTo>
                <a:lnTo>
                  <a:pt x="192838" y="0"/>
                </a:lnTo>
                <a:lnTo>
                  <a:pt x="192838" y="180864"/>
                </a:lnTo>
                <a:close/>
              </a:path>
            </a:pathLst>
          </a:custGeom>
          <a:solidFill>
            <a:srgbClr val="E8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06555" y="8761044"/>
            <a:ext cx="193040" cy="180975"/>
          </a:xfrm>
          <a:custGeom>
            <a:avLst/>
            <a:gdLst/>
            <a:ahLst/>
            <a:cxnLst/>
            <a:rect l="l" t="t" r="r" b="b"/>
            <a:pathLst>
              <a:path w="193040" h="180975">
                <a:moveTo>
                  <a:pt x="192838" y="180850"/>
                </a:moveTo>
                <a:lnTo>
                  <a:pt x="0" y="180850"/>
                </a:lnTo>
                <a:lnTo>
                  <a:pt x="0" y="0"/>
                </a:lnTo>
                <a:lnTo>
                  <a:pt x="192838" y="0"/>
                </a:lnTo>
                <a:lnTo>
                  <a:pt x="192838" y="180850"/>
                </a:lnTo>
                <a:close/>
              </a:path>
            </a:pathLst>
          </a:custGeom>
          <a:solidFill>
            <a:srgbClr val="E8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031593" y="2577761"/>
            <a:ext cx="193040" cy="173990"/>
          </a:xfrm>
          <a:custGeom>
            <a:avLst/>
            <a:gdLst/>
            <a:ahLst/>
            <a:cxnLst/>
            <a:rect l="l" t="t" r="r" b="b"/>
            <a:pathLst>
              <a:path w="193039" h="173989">
                <a:moveTo>
                  <a:pt x="192838" y="173628"/>
                </a:moveTo>
                <a:lnTo>
                  <a:pt x="0" y="173628"/>
                </a:lnTo>
                <a:lnTo>
                  <a:pt x="0" y="0"/>
                </a:lnTo>
                <a:lnTo>
                  <a:pt x="192838" y="0"/>
                </a:lnTo>
                <a:lnTo>
                  <a:pt x="192838" y="173628"/>
                </a:lnTo>
                <a:close/>
              </a:path>
            </a:pathLst>
          </a:custGeom>
          <a:solidFill>
            <a:srgbClr val="E8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031593" y="2823796"/>
            <a:ext cx="193040" cy="173990"/>
          </a:xfrm>
          <a:custGeom>
            <a:avLst/>
            <a:gdLst/>
            <a:ahLst/>
            <a:cxnLst/>
            <a:rect l="l" t="t" r="r" b="b"/>
            <a:pathLst>
              <a:path w="193039" h="173989">
                <a:moveTo>
                  <a:pt x="192838" y="173628"/>
                </a:moveTo>
                <a:lnTo>
                  <a:pt x="0" y="173628"/>
                </a:lnTo>
                <a:lnTo>
                  <a:pt x="0" y="0"/>
                </a:lnTo>
                <a:lnTo>
                  <a:pt x="192838" y="0"/>
                </a:lnTo>
                <a:lnTo>
                  <a:pt x="192838" y="173628"/>
                </a:lnTo>
                <a:close/>
              </a:path>
            </a:pathLst>
          </a:custGeom>
          <a:solidFill>
            <a:srgbClr val="E8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031593" y="3062595"/>
            <a:ext cx="193040" cy="180975"/>
          </a:xfrm>
          <a:custGeom>
            <a:avLst/>
            <a:gdLst/>
            <a:ahLst/>
            <a:cxnLst/>
            <a:rect l="l" t="t" r="r" b="b"/>
            <a:pathLst>
              <a:path w="193039" h="180975">
                <a:moveTo>
                  <a:pt x="192838" y="180864"/>
                </a:moveTo>
                <a:lnTo>
                  <a:pt x="0" y="180864"/>
                </a:lnTo>
                <a:lnTo>
                  <a:pt x="0" y="0"/>
                </a:lnTo>
                <a:lnTo>
                  <a:pt x="192838" y="0"/>
                </a:lnTo>
                <a:lnTo>
                  <a:pt x="192838" y="180864"/>
                </a:lnTo>
                <a:close/>
              </a:path>
            </a:pathLst>
          </a:custGeom>
          <a:solidFill>
            <a:srgbClr val="E8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031593" y="3315866"/>
            <a:ext cx="193040" cy="173990"/>
          </a:xfrm>
          <a:custGeom>
            <a:avLst/>
            <a:gdLst/>
            <a:ahLst/>
            <a:cxnLst/>
            <a:rect l="l" t="t" r="r" b="b"/>
            <a:pathLst>
              <a:path w="193039" h="173989">
                <a:moveTo>
                  <a:pt x="192838" y="173628"/>
                </a:moveTo>
                <a:lnTo>
                  <a:pt x="0" y="173628"/>
                </a:lnTo>
                <a:lnTo>
                  <a:pt x="0" y="0"/>
                </a:lnTo>
                <a:lnTo>
                  <a:pt x="192838" y="0"/>
                </a:lnTo>
                <a:lnTo>
                  <a:pt x="192838" y="173628"/>
                </a:lnTo>
                <a:close/>
              </a:path>
            </a:pathLst>
          </a:custGeom>
          <a:solidFill>
            <a:srgbClr val="E8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031593" y="3561902"/>
            <a:ext cx="193040" cy="180975"/>
          </a:xfrm>
          <a:custGeom>
            <a:avLst/>
            <a:gdLst/>
            <a:ahLst/>
            <a:cxnLst/>
            <a:rect l="l" t="t" r="r" b="b"/>
            <a:pathLst>
              <a:path w="193039" h="180975">
                <a:moveTo>
                  <a:pt x="192838" y="180864"/>
                </a:moveTo>
                <a:lnTo>
                  <a:pt x="0" y="180864"/>
                </a:lnTo>
                <a:lnTo>
                  <a:pt x="0" y="0"/>
                </a:lnTo>
                <a:lnTo>
                  <a:pt x="192838" y="0"/>
                </a:lnTo>
                <a:lnTo>
                  <a:pt x="192838" y="180864"/>
                </a:lnTo>
                <a:close/>
              </a:path>
            </a:pathLst>
          </a:custGeom>
          <a:solidFill>
            <a:srgbClr val="E8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031593" y="3807937"/>
            <a:ext cx="193040" cy="180975"/>
          </a:xfrm>
          <a:custGeom>
            <a:avLst/>
            <a:gdLst/>
            <a:ahLst/>
            <a:cxnLst/>
            <a:rect l="l" t="t" r="r" b="b"/>
            <a:pathLst>
              <a:path w="193039" h="180975">
                <a:moveTo>
                  <a:pt x="192838" y="180864"/>
                </a:moveTo>
                <a:lnTo>
                  <a:pt x="0" y="180864"/>
                </a:lnTo>
                <a:lnTo>
                  <a:pt x="0" y="0"/>
                </a:lnTo>
                <a:lnTo>
                  <a:pt x="192838" y="0"/>
                </a:lnTo>
                <a:lnTo>
                  <a:pt x="192838" y="180864"/>
                </a:lnTo>
                <a:close/>
              </a:path>
            </a:pathLst>
          </a:custGeom>
          <a:solidFill>
            <a:srgbClr val="E8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031593" y="4053972"/>
            <a:ext cx="193040" cy="180975"/>
          </a:xfrm>
          <a:custGeom>
            <a:avLst/>
            <a:gdLst/>
            <a:ahLst/>
            <a:cxnLst/>
            <a:rect l="l" t="t" r="r" b="b"/>
            <a:pathLst>
              <a:path w="193039" h="180975">
                <a:moveTo>
                  <a:pt x="192838" y="180850"/>
                </a:moveTo>
                <a:lnTo>
                  <a:pt x="0" y="180850"/>
                </a:lnTo>
                <a:lnTo>
                  <a:pt x="0" y="0"/>
                </a:lnTo>
                <a:lnTo>
                  <a:pt x="192838" y="0"/>
                </a:lnTo>
                <a:lnTo>
                  <a:pt x="192838" y="180850"/>
                </a:lnTo>
                <a:close/>
              </a:path>
            </a:pathLst>
          </a:custGeom>
          <a:solidFill>
            <a:srgbClr val="E8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031593" y="4300008"/>
            <a:ext cx="193040" cy="180975"/>
          </a:xfrm>
          <a:custGeom>
            <a:avLst/>
            <a:gdLst/>
            <a:ahLst/>
            <a:cxnLst/>
            <a:rect l="l" t="t" r="r" b="b"/>
            <a:pathLst>
              <a:path w="193039" h="180975">
                <a:moveTo>
                  <a:pt x="192838" y="180864"/>
                </a:moveTo>
                <a:lnTo>
                  <a:pt x="0" y="180864"/>
                </a:lnTo>
                <a:lnTo>
                  <a:pt x="0" y="0"/>
                </a:lnTo>
                <a:lnTo>
                  <a:pt x="192838" y="0"/>
                </a:lnTo>
                <a:lnTo>
                  <a:pt x="192838" y="180864"/>
                </a:lnTo>
                <a:close/>
              </a:path>
            </a:pathLst>
          </a:custGeom>
          <a:solidFill>
            <a:srgbClr val="E8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031593" y="4546043"/>
            <a:ext cx="193040" cy="180975"/>
          </a:xfrm>
          <a:custGeom>
            <a:avLst/>
            <a:gdLst/>
            <a:ahLst/>
            <a:cxnLst/>
            <a:rect l="l" t="t" r="r" b="b"/>
            <a:pathLst>
              <a:path w="193039" h="180975">
                <a:moveTo>
                  <a:pt x="192838" y="180864"/>
                </a:moveTo>
                <a:lnTo>
                  <a:pt x="0" y="180864"/>
                </a:lnTo>
                <a:lnTo>
                  <a:pt x="0" y="0"/>
                </a:lnTo>
                <a:lnTo>
                  <a:pt x="192838" y="0"/>
                </a:lnTo>
                <a:lnTo>
                  <a:pt x="192838" y="180864"/>
                </a:lnTo>
                <a:close/>
              </a:path>
            </a:pathLst>
          </a:custGeom>
          <a:solidFill>
            <a:srgbClr val="E8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031593" y="4820786"/>
            <a:ext cx="193040" cy="180975"/>
          </a:xfrm>
          <a:custGeom>
            <a:avLst/>
            <a:gdLst/>
            <a:ahLst/>
            <a:cxnLst/>
            <a:rect l="l" t="t" r="r" b="b"/>
            <a:pathLst>
              <a:path w="193039" h="180975">
                <a:moveTo>
                  <a:pt x="192838" y="180864"/>
                </a:moveTo>
                <a:lnTo>
                  <a:pt x="0" y="180864"/>
                </a:lnTo>
                <a:lnTo>
                  <a:pt x="0" y="0"/>
                </a:lnTo>
                <a:lnTo>
                  <a:pt x="192838" y="0"/>
                </a:lnTo>
                <a:lnTo>
                  <a:pt x="192838" y="180864"/>
                </a:lnTo>
                <a:close/>
              </a:path>
            </a:pathLst>
          </a:custGeom>
          <a:solidFill>
            <a:srgbClr val="E8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031593" y="5118730"/>
            <a:ext cx="193040" cy="180975"/>
          </a:xfrm>
          <a:custGeom>
            <a:avLst/>
            <a:gdLst/>
            <a:ahLst/>
            <a:cxnLst/>
            <a:rect l="l" t="t" r="r" b="b"/>
            <a:pathLst>
              <a:path w="193039" h="180975">
                <a:moveTo>
                  <a:pt x="192838" y="180864"/>
                </a:moveTo>
                <a:lnTo>
                  <a:pt x="0" y="180864"/>
                </a:lnTo>
                <a:lnTo>
                  <a:pt x="0" y="0"/>
                </a:lnTo>
                <a:lnTo>
                  <a:pt x="192838" y="0"/>
                </a:lnTo>
                <a:lnTo>
                  <a:pt x="192838" y="180864"/>
                </a:lnTo>
                <a:close/>
              </a:path>
            </a:pathLst>
          </a:custGeom>
          <a:solidFill>
            <a:srgbClr val="E8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031593" y="5364766"/>
            <a:ext cx="193040" cy="180975"/>
          </a:xfrm>
          <a:custGeom>
            <a:avLst/>
            <a:gdLst/>
            <a:ahLst/>
            <a:cxnLst/>
            <a:rect l="l" t="t" r="r" b="b"/>
            <a:pathLst>
              <a:path w="193039" h="180975">
                <a:moveTo>
                  <a:pt x="192838" y="180864"/>
                </a:moveTo>
                <a:lnTo>
                  <a:pt x="0" y="180864"/>
                </a:lnTo>
                <a:lnTo>
                  <a:pt x="0" y="0"/>
                </a:lnTo>
                <a:lnTo>
                  <a:pt x="192838" y="0"/>
                </a:lnTo>
                <a:lnTo>
                  <a:pt x="192838" y="180864"/>
                </a:lnTo>
                <a:close/>
              </a:path>
            </a:pathLst>
          </a:custGeom>
          <a:solidFill>
            <a:srgbClr val="E8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4031593" y="5603565"/>
            <a:ext cx="193040" cy="180975"/>
          </a:xfrm>
          <a:custGeom>
            <a:avLst/>
            <a:gdLst/>
            <a:ahLst/>
            <a:cxnLst/>
            <a:rect l="l" t="t" r="r" b="b"/>
            <a:pathLst>
              <a:path w="193039" h="180975">
                <a:moveTo>
                  <a:pt x="192838" y="180864"/>
                </a:moveTo>
                <a:lnTo>
                  <a:pt x="0" y="180864"/>
                </a:lnTo>
                <a:lnTo>
                  <a:pt x="0" y="0"/>
                </a:lnTo>
                <a:lnTo>
                  <a:pt x="192838" y="0"/>
                </a:lnTo>
                <a:lnTo>
                  <a:pt x="192838" y="180864"/>
                </a:lnTo>
                <a:close/>
              </a:path>
            </a:pathLst>
          </a:custGeom>
          <a:solidFill>
            <a:srgbClr val="E8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031593" y="5849600"/>
            <a:ext cx="193040" cy="180975"/>
          </a:xfrm>
          <a:custGeom>
            <a:avLst/>
            <a:gdLst/>
            <a:ahLst/>
            <a:cxnLst/>
            <a:rect l="l" t="t" r="r" b="b"/>
            <a:pathLst>
              <a:path w="193039" h="180975">
                <a:moveTo>
                  <a:pt x="192838" y="180864"/>
                </a:moveTo>
                <a:lnTo>
                  <a:pt x="0" y="180864"/>
                </a:lnTo>
                <a:lnTo>
                  <a:pt x="0" y="0"/>
                </a:lnTo>
                <a:lnTo>
                  <a:pt x="192838" y="0"/>
                </a:lnTo>
                <a:lnTo>
                  <a:pt x="192838" y="180864"/>
                </a:lnTo>
                <a:close/>
              </a:path>
            </a:pathLst>
          </a:custGeom>
          <a:solidFill>
            <a:srgbClr val="E8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031593" y="6095635"/>
            <a:ext cx="193040" cy="180975"/>
          </a:xfrm>
          <a:custGeom>
            <a:avLst/>
            <a:gdLst/>
            <a:ahLst/>
            <a:cxnLst/>
            <a:rect l="l" t="t" r="r" b="b"/>
            <a:pathLst>
              <a:path w="193039" h="180975">
                <a:moveTo>
                  <a:pt x="192838" y="180864"/>
                </a:moveTo>
                <a:lnTo>
                  <a:pt x="0" y="180864"/>
                </a:lnTo>
                <a:lnTo>
                  <a:pt x="0" y="0"/>
                </a:lnTo>
                <a:lnTo>
                  <a:pt x="192838" y="0"/>
                </a:lnTo>
                <a:lnTo>
                  <a:pt x="192838" y="180864"/>
                </a:lnTo>
                <a:close/>
              </a:path>
            </a:pathLst>
          </a:custGeom>
          <a:solidFill>
            <a:srgbClr val="E8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4031593" y="6341670"/>
            <a:ext cx="193040" cy="180975"/>
          </a:xfrm>
          <a:custGeom>
            <a:avLst/>
            <a:gdLst/>
            <a:ahLst/>
            <a:cxnLst/>
            <a:rect l="l" t="t" r="r" b="b"/>
            <a:pathLst>
              <a:path w="193039" h="180975">
                <a:moveTo>
                  <a:pt x="192838" y="180864"/>
                </a:moveTo>
                <a:lnTo>
                  <a:pt x="0" y="180864"/>
                </a:lnTo>
                <a:lnTo>
                  <a:pt x="0" y="0"/>
                </a:lnTo>
                <a:lnTo>
                  <a:pt x="192838" y="0"/>
                </a:lnTo>
                <a:lnTo>
                  <a:pt x="192838" y="180864"/>
                </a:lnTo>
                <a:close/>
              </a:path>
            </a:pathLst>
          </a:custGeom>
          <a:solidFill>
            <a:srgbClr val="E8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4031593" y="6587705"/>
            <a:ext cx="193040" cy="180975"/>
          </a:xfrm>
          <a:custGeom>
            <a:avLst/>
            <a:gdLst/>
            <a:ahLst/>
            <a:cxnLst/>
            <a:rect l="l" t="t" r="r" b="b"/>
            <a:pathLst>
              <a:path w="193039" h="180975">
                <a:moveTo>
                  <a:pt x="192838" y="180864"/>
                </a:moveTo>
                <a:lnTo>
                  <a:pt x="0" y="180864"/>
                </a:lnTo>
                <a:lnTo>
                  <a:pt x="0" y="0"/>
                </a:lnTo>
                <a:lnTo>
                  <a:pt x="192838" y="0"/>
                </a:lnTo>
                <a:lnTo>
                  <a:pt x="192838" y="180864"/>
                </a:lnTo>
                <a:close/>
              </a:path>
            </a:pathLst>
          </a:custGeom>
          <a:solidFill>
            <a:srgbClr val="E8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031593" y="6833741"/>
            <a:ext cx="193040" cy="180975"/>
          </a:xfrm>
          <a:custGeom>
            <a:avLst/>
            <a:gdLst/>
            <a:ahLst/>
            <a:cxnLst/>
            <a:rect l="l" t="t" r="r" b="b"/>
            <a:pathLst>
              <a:path w="193039" h="180975">
                <a:moveTo>
                  <a:pt x="192838" y="180850"/>
                </a:moveTo>
                <a:lnTo>
                  <a:pt x="0" y="180850"/>
                </a:lnTo>
                <a:lnTo>
                  <a:pt x="0" y="0"/>
                </a:lnTo>
                <a:lnTo>
                  <a:pt x="192838" y="0"/>
                </a:lnTo>
                <a:lnTo>
                  <a:pt x="192838" y="180850"/>
                </a:lnTo>
                <a:close/>
              </a:path>
            </a:pathLst>
          </a:custGeom>
          <a:solidFill>
            <a:srgbClr val="E8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031593" y="7079776"/>
            <a:ext cx="193040" cy="180975"/>
          </a:xfrm>
          <a:custGeom>
            <a:avLst/>
            <a:gdLst/>
            <a:ahLst/>
            <a:cxnLst/>
            <a:rect l="l" t="t" r="r" b="b"/>
            <a:pathLst>
              <a:path w="193039" h="180975">
                <a:moveTo>
                  <a:pt x="192838" y="180864"/>
                </a:moveTo>
                <a:lnTo>
                  <a:pt x="0" y="180864"/>
                </a:lnTo>
                <a:lnTo>
                  <a:pt x="0" y="0"/>
                </a:lnTo>
                <a:lnTo>
                  <a:pt x="192838" y="0"/>
                </a:lnTo>
                <a:lnTo>
                  <a:pt x="192838" y="180864"/>
                </a:lnTo>
                <a:close/>
              </a:path>
            </a:pathLst>
          </a:custGeom>
          <a:solidFill>
            <a:srgbClr val="E8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031593" y="7325811"/>
            <a:ext cx="193040" cy="180975"/>
          </a:xfrm>
          <a:custGeom>
            <a:avLst/>
            <a:gdLst/>
            <a:ahLst/>
            <a:cxnLst/>
            <a:rect l="l" t="t" r="r" b="b"/>
            <a:pathLst>
              <a:path w="193039" h="180975">
                <a:moveTo>
                  <a:pt x="192838" y="180850"/>
                </a:moveTo>
                <a:lnTo>
                  <a:pt x="0" y="180850"/>
                </a:lnTo>
                <a:lnTo>
                  <a:pt x="0" y="0"/>
                </a:lnTo>
                <a:lnTo>
                  <a:pt x="192838" y="0"/>
                </a:lnTo>
                <a:lnTo>
                  <a:pt x="192838" y="180850"/>
                </a:lnTo>
                <a:close/>
              </a:path>
            </a:pathLst>
          </a:custGeom>
          <a:solidFill>
            <a:srgbClr val="E8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4031593" y="7571846"/>
            <a:ext cx="193040" cy="173990"/>
          </a:xfrm>
          <a:custGeom>
            <a:avLst/>
            <a:gdLst/>
            <a:ahLst/>
            <a:cxnLst/>
            <a:rect l="l" t="t" r="r" b="b"/>
            <a:pathLst>
              <a:path w="193039" h="173990">
                <a:moveTo>
                  <a:pt x="192838" y="173628"/>
                </a:moveTo>
                <a:lnTo>
                  <a:pt x="0" y="173628"/>
                </a:lnTo>
                <a:lnTo>
                  <a:pt x="0" y="0"/>
                </a:lnTo>
                <a:lnTo>
                  <a:pt x="192838" y="0"/>
                </a:lnTo>
                <a:lnTo>
                  <a:pt x="192838" y="173628"/>
                </a:lnTo>
                <a:close/>
              </a:path>
            </a:pathLst>
          </a:custGeom>
          <a:solidFill>
            <a:srgbClr val="E8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031593" y="7817881"/>
            <a:ext cx="193040" cy="173990"/>
          </a:xfrm>
          <a:custGeom>
            <a:avLst/>
            <a:gdLst/>
            <a:ahLst/>
            <a:cxnLst/>
            <a:rect l="l" t="t" r="r" b="b"/>
            <a:pathLst>
              <a:path w="193039" h="173990">
                <a:moveTo>
                  <a:pt x="192838" y="173628"/>
                </a:moveTo>
                <a:lnTo>
                  <a:pt x="0" y="173628"/>
                </a:lnTo>
                <a:lnTo>
                  <a:pt x="0" y="0"/>
                </a:lnTo>
                <a:lnTo>
                  <a:pt x="192838" y="0"/>
                </a:lnTo>
                <a:lnTo>
                  <a:pt x="192838" y="173628"/>
                </a:lnTo>
                <a:close/>
              </a:path>
            </a:pathLst>
          </a:custGeom>
          <a:solidFill>
            <a:srgbClr val="E8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031593" y="8063917"/>
            <a:ext cx="193040" cy="173990"/>
          </a:xfrm>
          <a:custGeom>
            <a:avLst/>
            <a:gdLst/>
            <a:ahLst/>
            <a:cxnLst/>
            <a:rect l="l" t="t" r="r" b="b"/>
            <a:pathLst>
              <a:path w="193039" h="173990">
                <a:moveTo>
                  <a:pt x="192838" y="173628"/>
                </a:moveTo>
                <a:lnTo>
                  <a:pt x="0" y="173628"/>
                </a:lnTo>
                <a:lnTo>
                  <a:pt x="0" y="0"/>
                </a:lnTo>
                <a:lnTo>
                  <a:pt x="192838" y="0"/>
                </a:lnTo>
                <a:lnTo>
                  <a:pt x="192838" y="173628"/>
                </a:lnTo>
                <a:close/>
              </a:path>
            </a:pathLst>
          </a:custGeom>
          <a:solidFill>
            <a:srgbClr val="E8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031593" y="8309952"/>
            <a:ext cx="193040" cy="173990"/>
          </a:xfrm>
          <a:custGeom>
            <a:avLst/>
            <a:gdLst/>
            <a:ahLst/>
            <a:cxnLst/>
            <a:rect l="l" t="t" r="r" b="b"/>
            <a:pathLst>
              <a:path w="193039" h="173990">
                <a:moveTo>
                  <a:pt x="192838" y="173628"/>
                </a:moveTo>
                <a:lnTo>
                  <a:pt x="0" y="173628"/>
                </a:lnTo>
                <a:lnTo>
                  <a:pt x="0" y="0"/>
                </a:lnTo>
                <a:lnTo>
                  <a:pt x="192838" y="0"/>
                </a:lnTo>
                <a:lnTo>
                  <a:pt x="192838" y="173628"/>
                </a:lnTo>
                <a:close/>
              </a:path>
            </a:pathLst>
          </a:custGeom>
          <a:solidFill>
            <a:srgbClr val="E8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4031593" y="8555988"/>
            <a:ext cx="193040" cy="180975"/>
          </a:xfrm>
          <a:custGeom>
            <a:avLst/>
            <a:gdLst/>
            <a:ahLst/>
            <a:cxnLst/>
            <a:rect l="l" t="t" r="r" b="b"/>
            <a:pathLst>
              <a:path w="193039" h="180975">
                <a:moveTo>
                  <a:pt x="192838" y="180864"/>
                </a:moveTo>
                <a:lnTo>
                  <a:pt x="0" y="180864"/>
                </a:lnTo>
                <a:lnTo>
                  <a:pt x="0" y="0"/>
                </a:lnTo>
                <a:lnTo>
                  <a:pt x="192838" y="0"/>
                </a:lnTo>
                <a:lnTo>
                  <a:pt x="192838" y="180864"/>
                </a:lnTo>
                <a:close/>
              </a:path>
            </a:pathLst>
          </a:custGeom>
          <a:solidFill>
            <a:srgbClr val="E8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4031593" y="8802023"/>
            <a:ext cx="193040" cy="180975"/>
          </a:xfrm>
          <a:custGeom>
            <a:avLst/>
            <a:gdLst/>
            <a:ahLst/>
            <a:cxnLst/>
            <a:rect l="l" t="t" r="r" b="b"/>
            <a:pathLst>
              <a:path w="193039" h="180975">
                <a:moveTo>
                  <a:pt x="192838" y="180850"/>
                </a:moveTo>
                <a:lnTo>
                  <a:pt x="0" y="180850"/>
                </a:lnTo>
                <a:lnTo>
                  <a:pt x="0" y="0"/>
                </a:lnTo>
                <a:lnTo>
                  <a:pt x="192838" y="0"/>
                </a:lnTo>
                <a:lnTo>
                  <a:pt x="192838" y="180850"/>
                </a:lnTo>
                <a:close/>
              </a:path>
            </a:pathLst>
          </a:custGeom>
          <a:solidFill>
            <a:srgbClr val="E8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25"/>
              </a:lnSpc>
            </a:pPr>
            <a:fld id="{81D60167-4931-47E6-BA6A-407CBD079E47}" type="slidenum">
              <a:rPr spc="-25" dirty="0"/>
              <a:t>43</a:t>
            </a:fld>
            <a:endParaRPr spc="-25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75">
              <a:lnSpc>
                <a:spcPct val="100000"/>
              </a:lnSpc>
              <a:spcBef>
                <a:spcPts val="100"/>
              </a:spcBef>
            </a:pPr>
            <a:r>
              <a:rPr dirty="0"/>
              <a:t>Marketing</a:t>
            </a:r>
            <a:r>
              <a:rPr spc="-20" dirty="0"/>
              <a:t> </a:t>
            </a:r>
            <a:r>
              <a:rPr spc="-10" dirty="0"/>
              <a:t>Technology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719999" y="1605966"/>
          <a:ext cx="6104890" cy="44164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97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077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7990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ktiv Grotesk"/>
                          <a:cs typeface="Aktiv Grotesk"/>
                        </a:rPr>
                        <a:t>Type</a:t>
                      </a:r>
                      <a:endParaRPr sz="1400">
                        <a:latin typeface="Aktiv Grotesk"/>
                        <a:cs typeface="Aktiv Grotesk"/>
                      </a:endParaRPr>
                    </a:p>
                  </a:txBody>
                  <a:tcPr marL="0" marR="0" marT="99695" marB="0">
                    <a:solidFill>
                      <a:srgbClr val="E21B6F"/>
                    </a:solidFill>
                  </a:tcPr>
                </a:tc>
                <a:tc>
                  <a:txBody>
                    <a:bodyPr/>
                    <a:lstStyle/>
                    <a:p>
                      <a:pPr marL="42545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ktiv Grotesk"/>
                          <a:cs typeface="Aktiv Grotesk"/>
                        </a:rPr>
                        <a:t>Why?</a:t>
                      </a:r>
                      <a:endParaRPr sz="1400">
                        <a:latin typeface="Aktiv Grotesk"/>
                        <a:cs typeface="Aktiv Grotesk"/>
                      </a:endParaRPr>
                    </a:p>
                  </a:txBody>
                  <a:tcPr marL="0" marR="0" marT="99695" marB="0">
                    <a:solidFill>
                      <a:srgbClr val="E21B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17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</a:pPr>
                      <a:r>
                        <a:rPr sz="1200" spc="-25" dirty="0">
                          <a:latin typeface="Aktiv Grotesk"/>
                          <a:cs typeface="Aktiv Grotesk"/>
                        </a:rPr>
                        <a:t>CRM</a:t>
                      </a:r>
                      <a:endParaRPr sz="1200">
                        <a:latin typeface="Aktiv Grotesk"/>
                        <a:cs typeface="Aktiv Grotesk"/>
                      </a:endParaRPr>
                    </a:p>
                  </a:txBody>
                  <a:tcPr marL="0" marR="0" marT="0" marB="0">
                    <a:lnR w="12700">
                      <a:solidFill>
                        <a:srgbClr val="D9D4D4"/>
                      </a:solidFill>
                      <a:prstDash val="solid"/>
                    </a:lnR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50165" marR="311785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ktiv Grotesk"/>
                          <a:cs typeface="Aktiv Grotesk"/>
                        </a:rPr>
                        <a:t>What</a:t>
                      </a:r>
                      <a:r>
                        <a:rPr sz="1200" spc="-2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CRM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are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you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using,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explain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how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it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spc="-20" dirty="0">
                          <a:latin typeface="Aktiv Grotesk"/>
                          <a:cs typeface="Aktiv Grotesk"/>
                        </a:rPr>
                        <a:t>will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be</a:t>
                      </a:r>
                      <a:r>
                        <a:rPr sz="1200" spc="-1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used eg tracking sales, scoring 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leads,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aftersales</a:t>
                      </a:r>
                      <a:r>
                        <a:rPr sz="1200" spc="2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process</a:t>
                      </a:r>
                      <a:endParaRPr sz="1200">
                        <a:latin typeface="Aktiv Grotesk"/>
                        <a:cs typeface="Aktiv Grotesk"/>
                      </a:endParaRPr>
                    </a:p>
                  </a:txBody>
                  <a:tcPr marL="0" marR="0" marT="0" marB="0">
                    <a:lnL w="12700">
                      <a:solidFill>
                        <a:srgbClr val="D9D4D4"/>
                      </a:solidFill>
                      <a:prstDash val="solid"/>
                    </a:lnL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17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ktiv Grotesk"/>
                          <a:cs typeface="Aktiv Grotesk"/>
                        </a:rPr>
                        <a:t>Email</a:t>
                      </a:r>
                      <a:r>
                        <a:rPr sz="1200" spc="-1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Marketing</a:t>
                      </a:r>
                      <a:r>
                        <a:rPr sz="1200" spc="-1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Software</a:t>
                      </a:r>
                      <a:endParaRPr sz="1200">
                        <a:latin typeface="Aktiv Grotesk"/>
                        <a:cs typeface="Aktiv Grotesk"/>
                      </a:endParaRPr>
                    </a:p>
                  </a:txBody>
                  <a:tcPr marL="0" marR="0" marT="0" marB="0">
                    <a:lnR w="12700">
                      <a:solidFill>
                        <a:srgbClr val="D9D4D4"/>
                      </a:solidFill>
                      <a:prstDash val="solid"/>
                    </a:lnR>
                    <a:lnT w="12700">
                      <a:solidFill>
                        <a:srgbClr val="D9D4D4"/>
                      </a:solidFill>
                      <a:prstDash val="solid"/>
                    </a:lnT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50165" marR="115570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ktiv Grotesk"/>
                          <a:cs typeface="Aktiv Grotesk"/>
                        </a:rPr>
                        <a:t>What</a:t>
                      </a:r>
                      <a:r>
                        <a:rPr sz="1200" spc="-2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email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marketing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software</a:t>
                      </a:r>
                      <a:r>
                        <a:rPr sz="1200" spc="-1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are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you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using.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How</a:t>
                      </a:r>
                      <a:r>
                        <a:rPr sz="1200" spc="-1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do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you intend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to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use this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to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nurture </a:t>
                      </a:r>
                      <a:r>
                        <a:rPr sz="1200" spc="-25" dirty="0">
                          <a:latin typeface="Aktiv Grotesk"/>
                          <a:cs typeface="Aktiv Grotesk"/>
                        </a:rPr>
                        <a:t>the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leads</a:t>
                      </a:r>
                      <a:r>
                        <a:rPr sz="1200" spc="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or</a:t>
                      </a:r>
                      <a:r>
                        <a:rPr sz="1200" spc="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after</a:t>
                      </a:r>
                      <a:r>
                        <a:rPr sz="1200" spc="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sales</a:t>
                      </a:r>
                      <a:r>
                        <a:rPr sz="1200" spc="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process?</a:t>
                      </a:r>
                      <a:endParaRPr sz="1200">
                        <a:latin typeface="Aktiv Grotesk"/>
                        <a:cs typeface="Aktiv Grotesk"/>
                      </a:endParaRPr>
                    </a:p>
                  </a:txBody>
                  <a:tcPr marL="0" marR="0" marT="0" marB="0">
                    <a:lnL w="12700">
                      <a:solidFill>
                        <a:srgbClr val="D9D4D4"/>
                      </a:solidFill>
                      <a:prstDash val="solid"/>
                    </a:lnL>
                    <a:lnT w="12700">
                      <a:solidFill>
                        <a:srgbClr val="D9D4D4"/>
                      </a:solidFill>
                      <a:prstDash val="solid"/>
                    </a:lnT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16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ktiv Grotesk"/>
                          <a:cs typeface="Aktiv Grotesk"/>
                        </a:rPr>
                        <a:t>Blogging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Software</a:t>
                      </a:r>
                      <a:endParaRPr sz="1200">
                        <a:latin typeface="Aktiv Grotesk"/>
                        <a:cs typeface="Aktiv Grotesk"/>
                      </a:endParaRPr>
                    </a:p>
                  </a:txBody>
                  <a:tcPr marL="0" marR="0" marT="0" marB="0">
                    <a:lnR w="12700">
                      <a:solidFill>
                        <a:srgbClr val="D9D4D4"/>
                      </a:solidFill>
                      <a:prstDash val="solid"/>
                    </a:lnR>
                    <a:lnT w="12700">
                      <a:solidFill>
                        <a:srgbClr val="D9D4D4"/>
                      </a:solidFill>
                      <a:prstDash val="solid"/>
                    </a:lnT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50165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ktiv Grotesk"/>
                          <a:cs typeface="Aktiv Grotesk"/>
                        </a:rPr>
                        <a:t>How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will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you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use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this?</a:t>
                      </a:r>
                      <a:endParaRPr sz="1200">
                        <a:latin typeface="Aktiv Grotesk"/>
                        <a:cs typeface="Aktiv Grotesk"/>
                      </a:endParaRPr>
                    </a:p>
                  </a:txBody>
                  <a:tcPr marL="0" marR="0" marT="0" marB="0">
                    <a:lnL w="12700">
                      <a:solidFill>
                        <a:srgbClr val="D9D4D4"/>
                      </a:solidFill>
                      <a:prstDash val="solid"/>
                    </a:lnL>
                    <a:lnT w="12700">
                      <a:solidFill>
                        <a:srgbClr val="D9D4D4"/>
                      </a:solidFill>
                      <a:prstDash val="solid"/>
                    </a:lnT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16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ktiv Grotesk"/>
                          <a:cs typeface="Aktiv Grotesk"/>
                        </a:rPr>
                        <a:t>Social Media Management 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Software</a:t>
                      </a:r>
                      <a:endParaRPr sz="1200">
                        <a:latin typeface="Aktiv Grotesk"/>
                        <a:cs typeface="Aktiv Grotesk"/>
                      </a:endParaRPr>
                    </a:p>
                  </a:txBody>
                  <a:tcPr marL="0" marR="0" marT="0" marB="0">
                    <a:lnR w="12700">
                      <a:solidFill>
                        <a:srgbClr val="D9D4D4"/>
                      </a:solidFill>
                      <a:prstDash val="solid"/>
                    </a:lnR>
                    <a:lnT w="12700">
                      <a:solidFill>
                        <a:srgbClr val="D9D4D4"/>
                      </a:solidFill>
                      <a:prstDash val="solid"/>
                    </a:lnT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50165" marR="318135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ktiv Grotesk"/>
                          <a:cs typeface="Aktiv Grotesk"/>
                        </a:rPr>
                        <a:t>What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posts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will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you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schedule,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how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can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spc="-25" dirty="0">
                          <a:latin typeface="Aktiv Grotesk"/>
                          <a:cs typeface="Aktiv Grotesk"/>
                        </a:rPr>
                        <a:t>you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build up anticipation of an 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event</a:t>
                      </a:r>
                      <a:endParaRPr sz="1200">
                        <a:latin typeface="Aktiv Grotesk"/>
                        <a:cs typeface="Aktiv Grotesk"/>
                      </a:endParaRPr>
                    </a:p>
                  </a:txBody>
                  <a:tcPr marL="0" marR="0" marT="0" marB="0">
                    <a:lnL w="12700">
                      <a:solidFill>
                        <a:srgbClr val="D9D4D4"/>
                      </a:solidFill>
                      <a:prstDash val="solid"/>
                    </a:lnL>
                    <a:lnT w="12700">
                      <a:solidFill>
                        <a:srgbClr val="D9D4D4"/>
                      </a:solidFill>
                      <a:prstDash val="solid"/>
                    </a:lnT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16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ktiv Grotesk"/>
                          <a:cs typeface="Aktiv Grotesk"/>
                        </a:rPr>
                        <a:t>Video Hosting 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Software</a:t>
                      </a:r>
                      <a:endParaRPr sz="1200">
                        <a:latin typeface="Aktiv Grotesk"/>
                        <a:cs typeface="Aktiv Grotesk"/>
                      </a:endParaRPr>
                    </a:p>
                  </a:txBody>
                  <a:tcPr marL="0" marR="0" marT="0" marB="0">
                    <a:lnR w="12700">
                      <a:solidFill>
                        <a:srgbClr val="D9D4D4"/>
                      </a:solidFill>
                      <a:prstDash val="solid"/>
                    </a:lnR>
                    <a:lnT w="12700">
                      <a:solidFill>
                        <a:srgbClr val="D9D4D4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50165" marR="46990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ktiv Grotesk"/>
                          <a:cs typeface="Aktiv Grotesk"/>
                        </a:rPr>
                        <a:t>Are</a:t>
                      </a:r>
                      <a:r>
                        <a:rPr sz="1200" spc="-3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you</a:t>
                      </a:r>
                      <a:r>
                        <a:rPr sz="1200" spc="-1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running</a:t>
                      </a:r>
                      <a:r>
                        <a:rPr sz="1200" spc="-1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live</a:t>
                      </a:r>
                      <a:r>
                        <a:rPr sz="1200" spc="-1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events,</a:t>
                      </a:r>
                      <a:r>
                        <a:rPr sz="1200" spc="-1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webinars</a:t>
                      </a:r>
                      <a:r>
                        <a:rPr sz="1200" spc="-1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if</a:t>
                      </a:r>
                      <a:r>
                        <a:rPr sz="1200" spc="-1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so</a:t>
                      </a:r>
                      <a:r>
                        <a:rPr sz="1200" spc="-1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spc="-25" dirty="0">
                          <a:latin typeface="Aktiv Grotesk"/>
                          <a:cs typeface="Aktiv Grotesk"/>
                        </a:rPr>
                        <a:t>how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are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you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going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to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use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this.</a:t>
                      </a:r>
                      <a:endParaRPr sz="1200">
                        <a:latin typeface="Aktiv Grotesk"/>
                        <a:cs typeface="Aktiv Grotesk"/>
                      </a:endParaRPr>
                    </a:p>
                  </a:txBody>
                  <a:tcPr marL="0" marR="0" marT="0" marB="0">
                    <a:lnL w="12700">
                      <a:solidFill>
                        <a:srgbClr val="D9D4D4"/>
                      </a:solidFill>
                      <a:prstDash val="solid"/>
                    </a:lnL>
                    <a:lnT w="12700">
                      <a:solidFill>
                        <a:srgbClr val="D9D4D4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4" name="object 4"/>
          <p:cNvGrpSpPr/>
          <p:nvPr/>
        </p:nvGrpSpPr>
        <p:grpSpPr>
          <a:xfrm>
            <a:off x="2111994" y="7344002"/>
            <a:ext cx="5448300" cy="1908175"/>
            <a:chOff x="2111994" y="7344002"/>
            <a:chExt cx="5448300" cy="1908175"/>
          </a:xfrm>
        </p:grpSpPr>
        <p:sp>
          <p:nvSpPr>
            <p:cNvPr id="5" name="object 5"/>
            <p:cNvSpPr/>
            <p:nvPr/>
          </p:nvSpPr>
          <p:spPr>
            <a:xfrm>
              <a:off x="2111984" y="7344004"/>
              <a:ext cx="5448300" cy="1908175"/>
            </a:xfrm>
            <a:custGeom>
              <a:avLst/>
              <a:gdLst/>
              <a:ahLst/>
              <a:cxnLst/>
              <a:rect l="l" t="t" r="r" b="b"/>
              <a:pathLst>
                <a:path w="5448300" h="1908175">
                  <a:moveTo>
                    <a:pt x="5448008" y="0"/>
                  </a:moveTo>
                  <a:lnTo>
                    <a:pt x="756005" y="0"/>
                  </a:lnTo>
                  <a:lnTo>
                    <a:pt x="708202" y="1498"/>
                  </a:lnTo>
                  <a:lnTo>
                    <a:pt x="661174" y="5892"/>
                  </a:lnTo>
                  <a:lnTo>
                    <a:pt x="615035" y="13119"/>
                  </a:lnTo>
                  <a:lnTo>
                    <a:pt x="569861" y="23088"/>
                  </a:lnTo>
                  <a:lnTo>
                    <a:pt x="525741" y="35712"/>
                  </a:lnTo>
                  <a:lnTo>
                    <a:pt x="482765" y="50888"/>
                  </a:lnTo>
                  <a:lnTo>
                    <a:pt x="441032" y="68541"/>
                  </a:lnTo>
                  <a:lnTo>
                    <a:pt x="400608" y="88582"/>
                  </a:lnTo>
                  <a:lnTo>
                    <a:pt x="361594" y="110909"/>
                  </a:lnTo>
                  <a:lnTo>
                    <a:pt x="324091" y="135458"/>
                  </a:lnTo>
                  <a:lnTo>
                    <a:pt x="288163" y="162115"/>
                  </a:lnTo>
                  <a:lnTo>
                    <a:pt x="253923" y="190804"/>
                  </a:lnTo>
                  <a:lnTo>
                    <a:pt x="221437" y="221424"/>
                  </a:lnTo>
                  <a:lnTo>
                    <a:pt x="190804" y="253911"/>
                  </a:lnTo>
                  <a:lnTo>
                    <a:pt x="162115" y="288163"/>
                  </a:lnTo>
                  <a:lnTo>
                    <a:pt x="135458" y="324078"/>
                  </a:lnTo>
                  <a:lnTo>
                    <a:pt x="110921" y="361594"/>
                  </a:lnTo>
                  <a:lnTo>
                    <a:pt x="88582" y="400596"/>
                  </a:lnTo>
                  <a:lnTo>
                    <a:pt x="68541" y="441020"/>
                  </a:lnTo>
                  <a:lnTo>
                    <a:pt x="50888" y="482765"/>
                  </a:lnTo>
                  <a:lnTo>
                    <a:pt x="35712" y="525729"/>
                  </a:lnTo>
                  <a:lnTo>
                    <a:pt x="23088" y="569849"/>
                  </a:lnTo>
                  <a:lnTo>
                    <a:pt x="13119" y="615022"/>
                  </a:lnTo>
                  <a:lnTo>
                    <a:pt x="5892" y="661162"/>
                  </a:lnTo>
                  <a:lnTo>
                    <a:pt x="1485" y="708190"/>
                  </a:lnTo>
                  <a:lnTo>
                    <a:pt x="0" y="755992"/>
                  </a:lnTo>
                  <a:lnTo>
                    <a:pt x="0" y="1151991"/>
                  </a:lnTo>
                  <a:lnTo>
                    <a:pt x="1485" y="1199807"/>
                  </a:lnTo>
                  <a:lnTo>
                    <a:pt x="5892" y="1246822"/>
                  </a:lnTo>
                  <a:lnTo>
                    <a:pt x="13119" y="1292974"/>
                  </a:lnTo>
                  <a:lnTo>
                    <a:pt x="23088" y="1338148"/>
                  </a:lnTo>
                  <a:lnTo>
                    <a:pt x="35712" y="1382268"/>
                  </a:lnTo>
                  <a:lnTo>
                    <a:pt x="50888" y="1425232"/>
                  </a:lnTo>
                  <a:lnTo>
                    <a:pt x="68541" y="1466977"/>
                  </a:lnTo>
                  <a:lnTo>
                    <a:pt x="88582" y="1507401"/>
                  </a:lnTo>
                  <a:lnTo>
                    <a:pt x="110921" y="1546402"/>
                  </a:lnTo>
                  <a:lnTo>
                    <a:pt x="135458" y="1583918"/>
                  </a:lnTo>
                  <a:lnTo>
                    <a:pt x="162115" y="1619834"/>
                  </a:lnTo>
                  <a:lnTo>
                    <a:pt x="190804" y="1654086"/>
                  </a:lnTo>
                  <a:lnTo>
                    <a:pt x="221437" y="1686572"/>
                  </a:lnTo>
                  <a:lnTo>
                    <a:pt x="253923" y="1717205"/>
                  </a:lnTo>
                  <a:lnTo>
                    <a:pt x="288163" y="1745894"/>
                  </a:lnTo>
                  <a:lnTo>
                    <a:pt x="324091" y="1772551"/>
                  </a:lnTo>
                  <a:lnTo>
                    <a:pt x="361594" y="1797088"/>
                  </a:lnTo>
                  <a:lnTo>
                    <a:pt x="400608" y="1819427"/>
                  </a:lnTo>
                  <a:lnTo>
                    <a:pt x="441032" y="1839455"/>
                  </a:lnTo>
                  <a:lnTo>
                    <a:pt x="482765" y="1857108"/>
                  </a:lnTo>
                  <a:lnTo>
                    <a:pt x="525741" y="1872297"/>
                  </a:lnTo>
                  <a:lnTo>
                    <a:pt x="569861" y="1884908"/>
                  </a:lnTo>
                  <a:lnTo>
                    <a:pt x="615035" y="1894878"/>
                  </a:lnTo>
                  <a:lnTo>
                    <a:pt x="661174" y="1902117"/>
                  </a:lnTo>
                  <a:lnTo>
                    <a:pt x="708202" y="1906511"/>
                  </a:lnTo>
                  <a:lnTo>
                    <a:pt x="756005" y="1907997"/>
                  </a:lnTo>
                  <a:lnTo>
                    <a:pt x="5448008" y="1907997"/>
                  </a:lnTo>
                  <a:lnTo>
                    <a:pt x="5448008" y="0"/>
                  </a:lnTo>
                  <a:close/>
                </a:path>
              </a:pathLst>
            </a:custGeom>
            <a:solidFill>
              <a:srgbClr val="0808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25023" y="8515516"/>
              <a:ext cx="207632" cy="8077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537993" y="7653071"/>
              <a:ext cx="788670" cy="1033780"/>
            </a:xfrm>
            <a:custGeom>
              <a:avLst/>
              <a:gdLst/>
              <a:ahLst/>
              <a:cxnLst/>
              <a:rect l="l" t="t" r="r" b="b"/>
              <a:pathLst>
                <a:path w="788670" h="1033779">
                  <a:moveTo>
                    <a:pt x="97510" y="487146"/>
                  </a:moveTo>
                  <a:lnTo>
                    <a:pt x="90678" y="461632"/>
                  </a:lnTo>
                  <a:lnTo>
                    <a:pt x="0" y="485927"/>
                  </a:lnTo>
                  <a:lnTo>
                    <a:pt x="6845" y="511441"/>
                  </a:lnTo>
                  <a:lnTo>
                    <a:pt x="97510" y="487146"/>
                  </a:lnTo>
                  <a:close/>
                </a:path>
                <a:path w="788670" h="1033779">
                  <a:moveTo>
                    <a:pt x="97510" y="300901"/>
                  </a:moveTo>
                  <a:lnTo>
                    <a:pt x="6845" y="276606"/>
                  </a:lnTo>
                  <a:lnTo>
                    <a:pt x="0" y="302107"/>
                  </a:lnTo>
                  <a:lnTo>
                    <a:pt x="90678" y="326402"/>
                  </a:lnTo>
                  <a:lnTo>
                    <a:pt x="97510" y="300901"/>
                  </a:lnTo>
                  <a:close/>
                </a:path>
                <a:path w="788670" h="1033779">
                  <a:moveTo>
                    <a:pt x="183807" y="165112"/>
                  </a:moveTo>
                  <a:lnTo>
                    <a:pt x="117436" y="98729"/>
                  </a:lnTo>
                  <a:lnTo>
                    <a:pt x="98767" y="117411"/>
                  </a:lnTo>
                  <a:lnTo>
                    <a:pt x="165138" y="183794"/>
                  </a:lnTo>
                  <a:lnTo>
                    <a:pt x="183807" y="165112"/>
                  </a:lnTo>
                  <a:close/>
                </a:path>
                <a:path w="788670" h="1033779">
                  <a:moveTo>
                    <a:pt x="326428" y="90665"/>
                  </a:moveTo>
                  <a:lnTo>
                    <a:pt x="302133" y="0"/>
                  </a:lnTo>
                  <a:lnTo>
                    <a:pt x="276618" y="6819"/>
                  </a:lnTo>
                  <a:lnTo>
                    <a:pt x="300913" y="97497"/>
                  </a:lnTo>
                  <a:lnTo>
                    <a:pt x="326428" y="90665"/>
                  </a:lnTo>
                  <a:close/>
                </a:path>
                <a:path w="788670" h="1033779">
                  <a:moveTo>
                    <a:pt x="345262" y="412851"/>
                  </a:moveTo>
                  <a:lnTo>
                    <a:pt x="341934" y="396455"/>
                  </a:lnTo>
                  <a:lnTo>
                    <a:pt x="332879" y="383032"/>
                  </a:lnTo>
                  <a:lnTo>
                    <a:pt x="319468" y="373989"/>
                  </a:lnTo>
                  <a:lnTo>
                    <a:pt x="303060" y="370662"/>
                  </a:lnTo>
                  <a:lnTo>
                    <a:pt x="286639" y="373989"/>
                  </a:lnTo>
                  <a:lnTo>
                    <a:pt x="273227" y="383032"/>
                  </a:lnTo>
                  <a:lnTo>
                    <a:pt x="264172" y="396455"/>
                  </a:lnTo>
                  <a:lnTo>
                    <a:pt x="260858" y="412864"/>
                  </a:lnTo>
                  <a:lnTo>
                    <a:pt x="264172" y="429260"/>
                  </a:lnTo>
                  <a:lnTo>
                    <a:pt x="273227" y="442671"/>
                  </a:lnTo>
                  <a:lnTo>
                    <a:pt x="286639" y="451726"/>
                  </a:lnTo>
                  <a:lnTo>
                    <a:pt x="303060" y="455041"/>
                  </a:lnTo>
                  <a:lnTo>
                    <a:pt x="345262" y="455041"/>
                  </a:lnTo>
                  <a:lnTo>
                    <a:pt x="345262" y="412851"/>
                  </a:lnTo>
                  <a:close/>
                </a:path>
                <a:path w="788670" h="1033779">
                  <a:moveTo>
                    <a:pt x="418807" y="472655"/>
                  </a:moveTo>
                  <a:lnTo>
                    <a:pt x="362851" y="472655"/>
                  </a:lnTo>
                  <a:lnTo>
                    <a:pt x="362851" y="732104"/>
                  </a:lnTo>
                  <a:lnTo>
                    <a:pt x="418807" y="732104"/>
                  </a:lnTo>
                  <a:lnTo>
                    <a:pt x="418807" y="472655"/>
                  </a:lnTo>
                  <a:close/>
                </a:path>
                <a:path w="788670" h="1033779">
                  <a:moveTo>
                    <a:pt x="494652" y="808583"/>
                  </a:moveTo>
                  <a:lnTo>
                    <a:pt x="287020" y="808583"/>
                  </a:lnTo>
                  <a:lnTo>
                    <a:pt x="287020" y="840359"/>
                  </a:lnTo>
                  <a:lnTo>
                    <a:pt x="494652" y="840359"/>
                  </a:lnTo>
                  <a:lnTo>
                    <a:pt x="494652" y="808583"/>
                  </a:lnTo>
                  <a:close/>
                </a:path>
                <a:path w="788670" h="1033779">
                  <a:moveTo>
                    <a:pt x="494652" y="753376"/>
                  </a:moveTo>
                  <a:lnTo>
                    <a:pt x="287020" y="753376"/>
                  </a:lnTo>
                  <a:lnTo>
                    <a:pt x="287020" y="785152"/>
                  </a:lnTo>
                  <a:lnTo>
                    <a:pt x="494652" y="785152"/>
                  </a:lnTo>
                  <a:lnTo>
                    <a:pt x="494652" y="753376"/>
                  </a:lnTo>
                  <a:close/>
                </a:path>
                <a:path w="788670" h="1033779">
                  <a:moveTo>
                    <a:pt x="511454" y="6819"/>
                  </a:moveTo>
                  <a:lnTo>
                    <a:pt x="485952" y="0"/>
                  </a:lnTo>
                  <a:lnTo>
                    <a:pt x="461645" y="90665"/>
                  </a:lnTo>
                  <a:lnTo>
                    <a:pt x="487159" y="97497"/>
                  </a:lnTo>
                  <a:lnTo>
                    <a:pt x="511454" y="6819"/>
                  </a:lnTo>
                  <a:close/>
                </a:path>
                <a:path w="788670" h="1033779">
                  <a:moveTo>
                    <a:pt x="520814" y="412851"/>
                  </a:moveTo>
                  <a:lnTo>
                    <a:pt x="517486" y="396455"/>
                  </a:lnTo>
                  <a:lnTo>
                    <a:pt x="508431" y="383032"/>
                  </a:lnTo>
                  <a:lnTo>
                    <a:pt x="495020" y="373989"/>
                  </a:lnTo>
                  <a:lnTo>
                    <a:pt x="478624" y="370662"/>
                  </a:lnTo>
                  <a:lnTo>
                    <a:pt x="462203" y="373989"/>
                  </a:lnTo>
                  <a:lnTo>
                    <a:pt x="448792" y="383032"/>
                  </a:lnTo>
                  <a:lnTo>
                    <a:pt x="439737" y="396455"/>
                  </a:lnTo>
                  <a:lnTo>
                    <a:pt x="436422" y="412851"/>
                  </a:lnTo>
                  <a:lnTo>
                    <a:pt x="436422" y="455041"/>
                  </a:lnTo>
                  <a:lnTo>
                    <a:pt x="478624" y="455041"/>
                  </a:lnTo>
                  <a:lnTo>
                    <a:pt x="495020" y="451726"/>
                  </a:lnTo>
                  <a:lnTo>
                    <a:pt x="508431" y="442671"/>
                  </a:lnTo>
                  <a:lnTo>
                    <a:pt x="517486" y="429260"/>
                  </a:lnTo>
                  <a:lnTo>
                    <a:pt x="520814" y="412851"/>
                  </a:lnTo>
                  <a:close/>
                </a:path>
                <a:path w="788670" h="1033779">
                  <a:moveTo>
                    <a:pt x="640613" y="1001572"/>
                  </a:moveTo>
                  <a:lnTo>
                    <a:pt x="141046" y="1001572"/>
                  </a:lnTo>
                  <a:lnTo>
                    <a:pt x="141046" y="1033348"/>
                  </a:lnTo>
                  <a:lnTo>
                    <a:pt x="640613" y="1033348"/>
                  </a:lnTo>
                  <a:lnTo>
                    <a:pt x="640613" y="1001572"/>
                  </a:lnTo>
                  <a:close/>
                </a:path>
                <a:path w="788670" h="1033779">
                  <a:moveTo>
                    <a:pt x="640613" y="391477"/>
                  </a:moveTo>
                  <a:lnTo>
                    <a:pt x="637222" y="353060"/>
                  </a:lnTo>
                  <a:lnTo>
                    <a:pt x="636562" y="345554"/>
                  </a:lnTo>
                  <a:lnTo>
                    <a:pt x="624903" y="302387"/>
                  </a:lnTo>
                  <a:lnTo>
                    <a:pt x="606361" y="262737"/>
                  </a:lnTo>
                  <a:lnTo>
                    <a:pt x="581647" y="227330"/>
                  </a:lnTo>
                  <a:lnTo>
                    <a:pt x="551484" y="196926"/>
                  </a:lnTo>
                  <a:lnTo>
                    <a:pt x="516597" y="172275"/>
                  </a:lnTo>
                  <a:lnTo>
                    <a:pt x="477710" y="154114"/>
                  </a:lnTo>
                  <a:lnTo>
                    <a:pt x="435546" y="143205"/>
                  </a:lnTo>
                  <a:lnTo>
                    <a:pt x="390829" y="140271"/>
                  </a:lnTo>
                  <a:lnTo>
                    <a:pt x="346100" y="143205"/>
                  </a:lnTo>
                  <a:lnTo>
                    <a:pt x="303936" y="154127"/>
                  </a:lnTo>
                  <a:lnTo>
                    <a:pt x="265049" y="172288"/>
                  </a:lnTo>
                  <a:lnTo>
                    <a:pt x="230174" y="196938"/>
                  </a:lnTo>
                  <a:lnTo>
                    <a:pt x="200012" y="227342"/>
                  </a:lnTo>
                  <a:lnTo>
                    <a:pt x="175298" y="262737"/>
                  </a:lnTo>
                  <a:lnTo>
                    <a:pt x="156756" y="302399"/>
                  </a:lnTo>
                  <a:lnTo>
                    <a:pt x="145097" y="345567"/>
                  </a:lnTo>
                  <a:lnTo>
                    <a:pt x="141058" y="391477"/>
                  </a:lnTo>
                  <a:lnTo>
                    <a:pt x="146456" y="444411"/>
                  </a:lnTo>
                  <a:lnTo>
                    <a:pt x="161925" y="493458"/>
                  </a:lnTo>
                  <a:lnTo>
                    <a:pt x="186321" y="537476"/>
                  </a:lnTo>
                  <a:lnTo>
                    <a:pt x="246888" y="608495"/>
                  </a:lnTo>
                  <a:lnTo>
                    <a:pt x="268465" y="646645"/>
                  </a:lnTo>
                  <a:lnTo>
                    <a:pt x="282194" y="688327"/>
                  </a:lnTo>
                  <a:lnTo>
                    <a:pt x="287020" y="732104"/>
                  </a:lnTo>
                  <a:lnTo>
                    <a:pt x="345249" y="732104"/>
                  </a:lnTo>
                  <a:lnTo>
                    <a:pt x="345249" y="472655"/>
                  </a:lnTo>
                  <a:lnTo>
                    <a:pt x="303060" y="472655"/>
                  </a:lnTo>
                  <a:lnTo>
                    <a:pt x="279793" y="467956"/>
                  </a:lnTo>
                  <a:lnTo>
                    <a:pt x="260781" y="455129"/>
                  </a:lnTo>
                  <a:lnTo>
                    <a:pt x="247954" y="436118"/>
                  </a:lnTo>
                  <a:lnTo>
                    <a:pt x="243255" y="412851"/>
                  </a:lnTo>
                  <a:lnTo>
                    <a:pt x="247967" y="389610"/>
                  </a:lnTo>
                  <a:lnTo>
                    <a:pt x="260794" y="370598"/>
                  </a:lnTo>
                  <a:lnTo>
                    <a:pt x="279806" y="357771"/>
                  </a:lnTo>
                  <a:lnTo>
                    <a:pt x="303060" y="353060"/>
                  </a:lnTo>
                  <a:lnTo>
                    <a:pt x="326301" y="357771"/>
                  </a:lnTo>
                  <a:lnTo>
                    <a:pt x="345300" y="370598"/>
                  </a:lnTo>
                  <a:lnTo>
                    <a:pt x="358140" y="389623"/>
                  </a:lnTo>
                  <a:lnTo>
                    <a:pt x="362839" y="412851"/>
                  </a:lnTo>
                  <a:lnTo>
                    <a:pt x="362851" y="455053"/>
                  </a:lnTo>
                  <a:lnTo>
                    <a:pt x="418820" y="455053"/>
                  </a:lnTo>
                  <a:lnTo>
                    <a:pt x="418820" y="412851"/>
                  </a:lnTo>
                  <a:lnTo>
                    <a:pt x="423519" y="389610"/>
                  </a:lnTo>
                  <a:lnTo>
                    <a:pt x="436346" y="370598"/>
                  </a:lnTo>
                  <a:lnTo>
                    <a:pt x="455358" y="357771"/>
                  </a:lnTo>
                  <a:lnTo>
                    <a:pt x="478624" y="353060"/>
                  </a:lnTo>
                  <a:lnTo>
                    <a:pt x="501865" y="357771"/>
                  </a:lnTo>
                  <a:lnTo>
                    <a:pt x="520865" y="370598"/>
                  </a:lnTo>
                  <a:lnTo>
                    <a:pt x="533704" y="389623"/>
                  </a:lnTo>
                  <a:lnTo>
                    <a:pt x="538416" y="412864"/>
                  </a:lnTo>
                  <a:lnTo>
                    <a:pt x="533704" y="436118"/>
                  </a:lnTo>
                  <a:lnTo>
                    <a:pt x="520877" y="455129"/>
                  </a:lnTo>
                  <a:lnTo>
                    <a:pt x="501865" y="467956"/>
                  </a:lnTo>
                  <a:lnTo>
                    <a:pt x="478624" y="472655"/>
                  </a:lnTo>
                  <a:lnTo>
                    <a:pt x="436422" y="472655"/>
                  </a:lnTo>
                  <a:lnTo>
                    <a:pt x="436422" y="732104"/>
                  </a:lnTo>
                  <a:lnTo>
                    <a:pt x="494652" y="732104"/>
                  </a:lnTo>
                  <a:lnTo>
                    <a:pt x="499465" y="688327"/>
                  </a:lnTo>
                  <a:lnTo>
                    <a:pt x="513194" y="646645"/>
                  </a:lnTo>
                  <a:lnTo>
                    <a:pt x="534771" y="608495"/>
                  </a:lnTo>
                  <a:lnTo>
                    <a:pt x="595337" y="537476"/>
                  </a:lnTo>
                  <a:lnTo>
                    <a:pt x="619734" y="493458"/>
                  </a:lnTo>
                  <a:lnTo>
                    <a:pt x="635203" y="444411"/>
                  </a:lnTo>
                  <a:lnTo>
                    <a:pt x="640613" y="391477"/>
                  </a:lnTo>
                  <a:close/>
                </a:path>
                <a:path w="788670" h="1033779">
                  <a:moveTo>
                    <a:pt x="689317" y="117411"/>
                  </a:moveTo>
                  <a:lnTo>
                    <a:pt x="670648" y="98729"/>
                  </a:lnTo>
                  <a:lnTo>
                    <a:pt x="604266" y="165112"/>
                  </a:lnTo>
                  <a:lnTo>
                    <a:pt x="622935" y="183794"/>
                  </a:lnTo>
                  <a:lnTo>
                    <a:pt x="689317" y="117411"/>
                  </a:lnTo>
                  <a:close/>
                </a:path>
                <a:path w="788670" h="1033779">
                  <a:moveTo>
                    <a:pt x="788060" y="485927"/>
                  </a:moveTo>
                  <a:lnTo>
                    <a:pt x="697395" y="461632"/>
                  </a:lnTo>
                  <a:lnTo>
                    <a:pt x="690562" y="487146"/>
                  </a:lnTo>
                  <a:lnTo>
                    <a:pt x="781227" y="511441"/>
                  </a:lnTo>
                  <a:lnTo>
                    <a:pt x="788060" y="485927"/>
                  </a:lnTo>
                  <a:close/>
                </a:path>
                <a:path w="788670" h="1033779">
                  <a:moveTo>
                    <a:pt x="788060" y="302107"/>
                  </a:moveTo>
                  <a:lnTo>
                    <a:pt x="781227" y="276606"/>
                  </a:lnTo>
                  <a:lnTo>
                    <a:pt x="690562" y="300901"/>
                  </a:lnTo>
                  <a:lnTo>
                    <a:pt x="697395" y="326402"/>
                  </a:lnTo>
                  <a:lnTo>
                    <a:pt x="788060" y="3021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2655912" y="8008061"/>
            <a:ext cx="4450715" cy="956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78535" marR="508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If</a:t>
            </a:r>
            <a:r>
              <a:rPr sz="1100" b="1" spc="-1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you</a:t>
            </a:r>
            <a:r>
              <a:rPr sz="1100" b="1" spc="-1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need</a:t>
            </a:r>
            <a:r>
              <a:rPr sz="1100" b="1" spc="-1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help</a:t>
            </a:r>
            <a:r>
              <a:rPr sz="1100" b="1" spc="-10" dirty="0">
                <a:solidFill>
                  <a:srgbClr val="FFFFFF"/>
                </a:solidFill>
                <a:latin typeface="Aktiv Grotesk"/>
                <a:cs typeface="Aktiv Grotesk"/>
              </a:rPr>
              <a:t> developing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your</a:t>
            </a:r>
            <a:r>
              <a:rPr sz="1100" b="1" spc="-1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marketing</a:t>
            </a:r>
            <a:r>
              <a:rPr sz="1100" b="1" spc="-10" dirty="0">
                <a:solidFill>
                  <a:srgbClr val="FFFFFF"/>
                </a:solidFill>
                <a:latin typeface="Aktiv Grotesk"/>
                <a:cs typeface="Aktiv Grotesk"/>
              </a:rPr>
              <a:t> strategy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get</a:t>
            </a:r>
            <a:r>
              <a:rPr sz="1100" b="1" spc="-1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in</a:t>
            </a:r>
            <a:r>
              <a:rPr sz="1100" b="1" spc="-1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touch</a:t>
            </a:r>
            <a:r>
              <a:rPr sz="1100" b="1" spc="-1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today</a:t>
            </a:r>
            <a:r>
              <a:rPr sz="1100" b="1" spc="-1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to</a:t>
            </a:r>
            <a:r>
              <a:rPr sz="1100" b="1" spc="-1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discuss</a:t>
            </a:r>
            <a:r>
              <a:rPr sz="1100" b="1" spc="-1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how</a:t>
            </a:r>
            <a:r>
              <a:rPr sz="1100" b="1" spc="-1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we</a:t>
            </a:r>
            <a:r>
              <a:rPr sz="1100" b="1" spc="-1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can</a:t>
            </a:r>
            <a:r>
              <a:rPr sz="1100" b="1" spc="-1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work</a:t>
            </a:r>
            <a:r>
              <a:rPr sz="1100" b="1" spc="-1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spc="-20" dirty="0">
                <a:solidFill>
                  <a:srgbClr val="FFFFFF"/>
                </a:solidFill>
                <a:latin typeface="Aktiv Grotesk"/>
                <a:cs typeface="Aktiv Grotesk"/>
              </a:rPr>
              <a:t>with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you</a:t>
            </a:r>
            <a:r>
              <a:rPr sz="1100" b="1" spc="-3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to</a:t>
            </a:r>
            <a:r>
              <a:rPr sz="1100" b="1" spc="-2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create</a:t>
            </a:r>
            <a:r>
              <a:rPr sz="1100" b="1" spc="-2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a</a:t>
            </a:r>
            <a:r>
              <a:rPr sz="1100" b="1" spc="-2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killer</a:t>
            </a:r>
            <a:r>
              <a:rPr sz="1100" b="1" spc="-2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marketing</a:t>
            </a:r>
            <a:r>
              <a:rPr sz="1100" b="1" spc="-2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Aktiv Grotesk"/>
                <a:cs typeface="Aktiv Grotesk"/>
              </a:rPr>
              <a:t>strategy</a:t>
            </a:r>
            <a:endParaRPr sz="1100">
              <a:latin typeface="Aktiv Grotesk"/>
              <a:cs typeface="Aktiv Grotesk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200">
              <a:latin typeface="Aktiv Grotesk"/>
              <a:cs typeface="Aktiv Grotesk"/>
            </a:endParaRPr>
          </a:p>
          <a:p>
            <a:pPr marL="12700">
              <a:lnSpc>
                <a:spcPct val="100000"/>
              </a:lnSpc>
            </a:pPr>
            <a:r>
              <a:rPr sz="1500" b="1" dirty="0">
                <a:solidFill>
                  <a:srgbClr val="FFFFFF"/>
                </a:solidFill>
                <a:latin typeface="Antonio"/>
                <a:cs typeface="Antonio"/>
              </a:rPr>
              <a:t>PRO </a:t>
            </a:r>
            <a:r>
              <a:rPr sz="1500" b="1" spc="-25" dirty="0">
                <a:solidFill>
                  <a:srgbClr val="FFFFFF"/>
                </a:solidFill>
                <a:latin typeface="Antonio"/>
                <a:cs typeface="Antonio"/>
              </a:rPr>
              <a:t>TIP</a:t>
            </a:r>
            <a:endParaRPr sz="1500">
              <a:latin typeface="Antonio"/>
              <a:cs typeface="Antonio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25"/>
              </a:lnSpc>
            </a:pPr>
            <a:fld id="{81D60167-4931-47E6-BA6A-407CBD079E47}" type="slidenum">
              <a:rPr spc="-25" dirty="0"/>
              <a:t>44</a:t>
            </a:fld>
            <a:endParaRPr spc="-25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/>
              <a:t>Impress</a:t>
            </a:r>
            <a:r>
              <a:rPr spc="-25" dirty="0"/>
              <a:t> </a:t>
            </a:r>
            <a:r>
              <a:rPr dirty="0"/>
              <a:t>My</a:t>
            </a:r>
            <a:r>
              <a:rPr spc="-25" dirty="0"/>
              <a:t> </a:t>
            </a:r>
            <a:r>
              <a:rPr dirty="0"/>
              <a:t>Customers</a:t>
            </a:r>
            <a:r>
              <a:rPr spc="-20" dirty="0"/>
              <a:t> </a:t>
            </a:r>
            <a:r>
              <a:rPr spc="-10" dirty="0"/>
              <a:t>Worksheet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25"/>
              </a:lnSpc>
            </a:pPr>
            <a:fld id="{81D60167-4931-47E6-BA6A-407CBD079E47}" type="slidenum">
              <a:rPr spc="-25" dirty="0"/>
              <a:t>45</a:t>
            </a:fld>
            <a:endParaRPr spc="-25" dirty="0"/>
          </a:p>
        </p:txBody>
      </p:sp>
      <p:sp>
        <p:nvSpPr>
          <p:cNvPr id="3" name="object 3"/>
          <p:cNvSpPr txBox="1"/>
          <p:nvPr/>
        </p:nvSpPr>
        <p:spPr>
          <a:xfrm>
            <a:off x="707299" y="1535920"/>
            <a:ext cx="600837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9100"/>
              </a:lnSpc>
              <a:spcBef>
                <a:spcPts val="100"/>
              </a:spcBef>
            </a:pP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Over</a:t>
            </a:r>
            <a:r>
              <a:rPr sz="1100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course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of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this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year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will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need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allocate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time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and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budget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ensure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meet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25" dirty="0">
                <a:solidFill>
                  <a:srgbClr val="080827"/>
                </a:solidFill>
                <a:latin typeface="Aktiv Grotesk"/>
                <a:cs typeface="Aktiv Grotesk"/>
              </a:rPr>
              <a:t>the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objectives.</a:t>
            </a:r>
            <a:r>
              <a:rPr sz="1100" spc="229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30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understand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if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marketing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is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viable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it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worth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looking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at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expenses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20" dirty="0">
                <a:solidFill>
                  <a:srgbClr val="080827"/>
                </a:solidFill>
                <a:latin typeface="Aktiv Grotesk"/>
                <a:cs typeface="Aktiv Grotesk"/>
              </a:rPr>
              <a:t>might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incur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eg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branding, staff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time, estimated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budget for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running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 campaign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and the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expected </a:t>
            </a:r>
            <a:r>
              <a:rPr sz="1100" spc="-25" dirty="0">
                <a:solidFill>
                  <a:srgbClr val="080827"/>
                </a:solidFill>
                <a:latin typeface="Aktiv Grotesk"/>
                <a:cs typeface="Aktiv Grotesk"/>
              </a:rPr>
              <a:t>ROI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(based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on customer reach) to see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if it is worth </a:t>
            </a:r>
            <a:r>
              <a:rPr sz="1100" spc="-25" dirty="0">
                <a:solidFill>
                  <a:srgbClr val="080827"/>
                </a:solidFill>
                <a:latin typeface="Aktiv Grotesk"/>
                <a:cs typeface="Aktiv Grotesk"/>
              </a:rPr>
              <a:t>it.</a:t>
            </a:r>
            <a:endParaRPr sz="1100">
              <a:latin typeface="Aktiv Grotesk"/>
              <a:cs typeface="Aktiv Grotesk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719999" y="8226006"/>
          <a:ext cx="6107429" cy="16122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97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02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7990">
                <a:tc gridSpan="2"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ktiv Grotesk"/>
                          <a:cs typeface="Aktiv Grotesk"/>
                        </a:rPr>
                        <a:t>Social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ktiv Grotesk"/>
                          <a:cs typeface="Aktiv Grotesk"/>
                        </a:rPr>
                        <a:t>Network</a:t>
                      </a:r>
                      <a:endParaRPr sz="1400">
                        <a:latin typeface="Aktiv Grotesk"/>
                        <a:cs typeface="Aktiv Grotesk"/>
                      </a:endParaRPr>
                    </a:p>
                  </a:txBody>
                  <a:tcPr marL="0" marR="0" marT="99695" marB="0">
                    <a:solidFill>
                      <a:srgbClr val="E21B6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83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ktiv Grotesk"/>
                          <a:cs typeface="Aktiv Grotesk"/>
                        </a:rPr>
                        <a:t>Purpose of 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channel</a:t>
                      </a:r>
                      <a:endParaRPr sz="1200">
                        <a:latin typeface="Aktiv Grotesk"/>
                        <a:cs typeface="Aktiv Grotesk"/>
                      </a:endParaRPr>
                    </a:p>
                  </a:txBody>
                  <a:tcPr marL="0" marR="0" marT="0" marB="0">
                    <a:lnR w="12700">
                      <a:solidFill>
                        <a:srgbClr val="D9D4D4"/>
                      </a:solidFill>
                      <a:prstDash val="solid"/>
                    </a:lnR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50165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ktiv Grotesk"/>
                          <a:cs typeface="Aktiv Grotesk"/>
                        </a:rPr>
                        <a:t>[Brand 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Awareness]</a:t>
                      </a:r>
                      <a:endParaRPr sz="1200">
                        <a:latin typeface="Aktiv Grotesk"/>
                        <a:cs typeface="Aktiv Grotesk"/>
                      </a:endParaRPr>
                    </a:p>
                  </a:txBody>
                  <a:tcPr marL="0" marR="0" marT="0" marB="0">
                    <a:lnL w="12700">
                      <a:solidFill>
                        <a:srgbClr val="D9D4D4"/>
                      </a:solidFill>
                      <a:prstDash val="solid"/>
                    </a:lnL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59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ktiv Grotesk"/>
                          <a:cs typeface="Aktiv Grotesk"/>
                        </a:rPr>
                        <a:t>Metrics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to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measure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success</a:t>
                      </a:r>
                      <a:endParaRPr sz="1200">
                        <a:latin typeface="Aktiv Grotesk"/>
                        <a:cs typeface="Aktiv Grotesk"/>
                      </a:endParaRPr>
                    </a:p>
                  </a:txBody>
                  <a:tcPr marL="0" marR="0" marT="0" marB="0">
                    <a:lnR w="12700">
                      <a:solidFill>
                        <a:srgbClr val="D9D4D4"/>
                      </a:solidFill>
                      <a:prstDash val="solid"/>
                    </a:lnR>
                    <a:lnT w="12700">
                      <a:solidFill>
                        <a:srgbClr val="D9D4D4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50165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ktiv Grotesk"/>
                          <a:cs typeface="Aktiv Grotesk"/>
                        </a:rPr>
                        <a:t>[Increase</a:t>
                      </a:r>
                      <a:r>
                        <a:rPr sz="1200" spc="-1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in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contacts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via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social]</a:t>
                      </a:r>
                      <a:endParaRPr sz="1200">
                        <a:latin typeface="Aktiv Grotesk"/>
                        <a:cs typeface="Aktiv Grotesk"/>
                      </a:endParaRPr>
                    </a:p>
                  </a:txBody>
                  <a:tcPr marL="0" marR="0" marT="0" marB="0">
                    <a:lnL w="12700">
                      <a:solidFill>
                        <a:srgbClr val="D9D4D4"/>
                      </a:solidFill>
                      <a:prstDash val="solid"/>
                    </a:lnL>
                    <a:lnT w="12700">
                      <a:solidFill>
                        <a:srgbClr val="D9D4D4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719999" y="2602166"/>
          <a:ext cx="6107430" cy="51479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358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58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58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7995">
                <a:tc>
                  <a:txBody>
                    <a:bodyPr/>
                    <a:lstStyle/>
                    <a:p>
                      <a:pPr marL="143510">
                        <a:lnSpc>
                          <a:spcPct val="100000"/>
                        </a:lnSpc>
                        <a:spcBef>
                          <a:spcPts val="945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ktiv Grotesk"/>
                          <a:cs typeface="Aktiv Grotesk"/>
                        </a:rPr>
                        <a:t>Marketing</a:t>
                      </a:r>
                      <a:r>
                        <a:rPr sz="1400" b="1" spc="-45" dirty="0">
                          <a:solidFill>
                            <a:srgbClr val="FFFFFF"/>
                          </a:solidFill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ktiv Grotesk"/>
                          <a:cs typeface="Aktiv Grotesk"/>
                        </a:rPr>
                        <a:t>Expense</a:t>
                      </a:r>
                      <a:endParaRPr sz="1400">
                        <a:latin typeface="Aktiv Grotesk"/>
                        <a:cs typeface="Aktiv Grotesk"/>
                      </a:endParaRPr>
                    </a:p>
                  </a:txBody>
                  <a:tcPr marL="0" marR="0" marT="120015" marB="0">
                    <a:lnR w="12700">
                      <a:solidFill>
                        <a:srgbClr val="D9D4D4"/>
                      </a:solidFill>
                      <a:prstDash val="solid"/>
                    </a:lnR>
                    <a:solidFill>
                      <a:srgbClr val="E21B6F"/>
                    </a:solidFill>
                  </a:tcPr>
                </a:tc>
                <a:tc>
                  <a:txBody>
                    <a:bodyPr/>
                    <a:lstStyle/>
                    <a:p>
                      <a:pPr marL="143510">
                        <a:lnSpc>
                          <a:spcPct val="100000"/>
                        </a:lnSpc>
                        <a:spcBef>
                          <a:spcPts val="945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ktiv Grotesk"/>
                          <a:cs typeface="Aktiv Grotesk"/>
                        </a:rPr>
                        <a:t>Estimated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ktiv Grotesk"/>
                          <a:cs typeface="Aktiv Grotesk"/>
                        </a:rPr>
                        <a:t>Price</a:t>
                      </a:r>
                      <a:endParaRPr sz="1400">
                        <a:latin typeface="Aktiv Grotesk"/>
                        <a:cs typeface="Aktiv Grotesk"/>
                      </a:endParaRPr>
                    </a:p>
                  </a:txBody>
                  <a:tcPr marL="0" marR="0" marT="120015" marB="0">
                    <a:lnL w="12700">
                      <a:solidFill>
                        <a:srgbClr val="D9D4D4"/>
                      </a:solidFill>
                      <a:prstDash val="solid"/>
                    </a:lnL>
                    <a:lnR w="12700">
                      <a:solidFill>
                        <a:srgbClr val="D9D4D4"/>
                      </a:solidFill>
                      <a:prstDash val="solid"/>
                    </a:lnR>
                    <a:solidFill>
                      <a:srgbClr val="E21B6F"/>
                    </a:solidFill>
                  </a:tcPr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945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ktiv Grotesk"/>
                          <a:cs typeface="Aktiv Grotesk"/>
                        </a:rPr>
                        <a:t>Expected</a:t>
                      </a:r>
                      <a:r>
                        <a:rPr sz="1400" b="1" spc="-30" dirty="0">
                          <a:solidFill>
                            <a:srgbClr val="FFFFFF"/>
                          </a:solidFill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Aktiv Grotesk"/>
                          <a:cs typeface="Aktiv Grotesk"/>
                        </a:rPr>
                        <a:t>ROI</a:t>
                      </a:r>
                      <a:endParaRPr sz="1400">
                        <a:latin typeface="Aktiv Grotesk"/>
                        <a:cs typeface="Aktiv Grotesk"/>
                      </a:endParaRPr>
                    </a:p>
                  </a:txBody>
                  <a:tcPr marL="0" marR="0" marT="120015" marB="0">
                    <a:lnL w="12700">
                      <a:solidFill>
                        <a:srgbClr val="D9D4D4"/>
                      </a:solidFill>
                      <a:prstDash val="solid"/>
                    </a:lnL>
                    <a:solidFill>
                      <a:srgbClr val="E21B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7995">
                <a:tc>
                  <a:txBody>
                    <a:bodyPr/>
                    <a:lstStyle/>
                    <a:p>
                      <a:pPr marL="143510"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r>
                        <a:rPr sz="1200" dirty="0">
                          <a:latin typeface="Aktiv Grotesk"/>
                          <a:cs typeface="Aktiv Grotesk"/>
                        </a:rPr>
                        <a:t>[Expense </a:t>
                      </a:r>
                      <a:r>
                        <a:rPr sz="1200" spc="-20" dirty="0">
                          <a:latin typeface="Aktiv Grotesk"/>
                          <a:cs typeface="Aktiv Grotesk"/>
                        </a:rPr>
                        <a:t>name]</a:t>
                      </a:r>
                      <a:endParaRPr sz="1200">
                        <a:latin typeface="Aktiv Grotesk"/>
                        <a:cs typeface="Aktiv Grotesk"/>
                      </a:endParaRPr>
                    </a:p>
                  </a:txBody>
                  <a:tcPr marL="0" marR="0" marT="136525" marB="0">
                    <a:lnR w="12700">
                      <a:solidFill>
                        <a:srgbClr val="D9D4D4"/>
                      </a:solidFill>
                      <a:prstDash val="solid"/>
                    </a:lnR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D9D4D4"/>
                      </a:solidFill>
                      <a:prstDash val="solid"/>
                    </a:lnL>
                    <a:lnR w="12700">
                      <a:solidFill>
                        <a:srgbClr val="D9D4D4"/>
                      </a:solidFill>
                      <a:prstDash val="solid"/>
                    </a:lnR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D9D4D4"/>
                      </a:solidFill>
                      <a:prstDash val="solid"/>
                    </a:lnL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7995">
                <a:tc>
                  <a:txBody>
                    <a:bodyPr/>
                    <a:lstStyle/>
                    <a:p>
                      <a:pPr marL="143510"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r>
                        <a:rPr sz="1200" dirty="0">
                          <a:latin typeface="Aktiv Grotesk"/>
                          <a:cs typeface="Aktiv Grotesk"/>
                        </a:rPr>
                        <a:t>[Expense </a:t>
                      </a:r>
                      <a:r>
                        <a:rPr sz="1200" spc="-20" dirty="0">
                          <a:latin typeface="Aktiv Grotesk"/>
                          <a:cs typeface="Aktiv Grotesk"/>
                        </a:rPr>
                        <a:t>name]</a:t>
                      </a:r>
                      <a:endParaRPr sz="1200">
                        <a:latin typeface="Aktiv Grotesk"/>
                        <a:cs typeface="Aktiv Grotesk"/>
                      </a:endParaRPr>
                    </a:p>
                  </a:txBody>
                  <a:tcPr marL="0" marR="0" marT="136525" marB="0">
                    <a:lnR w="12700">
                      <a:solidFill>
                        <a:srgbClr val="D9D4D4"/>
                      </a:solidFill>
                      <a:prstDash val="solid"/>
                    </a:lnR>
                    <a:lnT w="12700">
                      <a:solidFill>
                        <a:srgbClr val="D9D4D4"/>
                      </a:solidFill>
                      <a:prstDash val="solid"/>
                    </a:lnT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D9D4D4"/>
                      </a:solidFill>
                      <a:prstDash val="solid"/>
                    </a:lnL>
                    <a:lnR w="12700">
                      <a:solidFill>
                        <a:srgbClr val="D9D4D4"/>
                      </a:solidFill>
                      <a:prstDash val="solid"/>
                    </a:lnR>
                    <a:lnT w="12700">
                      <a:solidFill>
                        <a:srgbClr val="D9D4D4"/>
                      </a:solidFill>
                      <a:prstDash val="solid"/>
                    </a:lnT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D9D4D4"/>
                      </a:solidFill>
                      <a:prstDash val="solid"/>
                    </a:lnL>
                    <a:lnT w="12700">
                      <a:solidFill>
                        <a:srgbClr val="D9D4D4"/>
                      </a:solidFill>
                      <a:prstDash val="solid"/>
                    </a:lnT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7995">
                <a:tc>
                  <a:txBody>
                    <a:bodyPr/>
                    <a:lstStyle/>
                    <a:p>
                      <a:pPr marL="143510"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r>
                        <a:rPr sz="1200" dirty="0">
                          <a:latin typeface="Aktiv Grotesk"/>
                          <a:cs typeface="Aktiv Grotesk"/>
                        </a:rPr>
                        <a:t>[Expense </a:t>
                      </a:r>
                      <a:r>
                        <a:rPr sz="1200" spc="-20" dirty="0">
                          <a:latin typeface="Aktiv Grotesk"/>
                          <a:cs typeface="Aktiv Grotesk"/>
                        </a:rPr>
                        <a:t>name]</a:t>
                      </a:r>
                      <a:endParaRPr sz="1200">
                        <a:latin typeface="Aktiv Grotesk"/>
                        <a:cs typeface="Aktiv Grotesk"/>
                      </a:endParaRPr>
                    </a:p>
                  </a:txBody>
                  <a:tcPr marL="0" marR="0" marT="136525" marB="0">
                    <a:lnR w="12700">
                      <a:solidFill>
                        <a:srgbClr val="D9D4D4"/>
                      </a:solidFill>
                      <a:prstDash val="solid"/>
                    </a:lnR>
                    <a:lnT w="12700">
                      <a:solidFill>
                        <a:srgbClr val="D9D4D4"/>
                      </a:solidFill>
                      <a:prstDash val="solid"/>
                    </a:lnT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D9D4D4"/>
                      </a:solidFill>
                      <a:prstDash val="solid"/>
                    </a:lnL>
                    <a:lnR w="12700">
                      <a:solidFill>
                        <a:srgbClr val="D9D4D4"/>
                      </a:solidFill>
                      <a:prstDash val="solid"/>
                    </a:lnR>
                    <a:lnT w="12700">
                      <a:solidFill>
                        <a:srgbClr val="D9D4D4"/>
                      </a:solidFill>
                      <a:prstDash val="solid"/>
                    </a:lnT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D9D4D4"/>
                      </a:solidFill>
                      <a:prstDash val="solid"/>
                    </a:lnL>
                    <a:lnT w="12700">
                      <a:solidFill>
                        <a:srgbClr val="D9D4D4"/>
                      </a:solidFill>
                      <a:prstDash val="solid"/>
                    </a:lnT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7995">
                <a:tc>
                  <a:txBody>
                    <a:bodyPr/>
                    <a:lstStyle/>
                    <a:p>
                      <a:pPr marL="143510"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r>
                        <a:rPr sz="1200" dirty="0">
                          <a:latin typeface="Aktiv Grotesk"/>
                          <a:cs typeface="Aktiv Grotesk"/>
                        </a:rPr>
                        <a:t>[Expense </a:t>
                      </a:r>
                      <a:r>
                        <a:rPr sz="1200" spc="-20" dirty="0">
                          <a:latin typeface="Aktiv Grotesk"/>
                          <a:cs typeface="Aktiv Grotesk"/>
                        </a:rPr>
                        <a:t>name]</a:t>
                      </a:r>
                      <a:endParaRPr sz="1200">
                        <a:latin typeface="Aktiv Grotesk"/>
                        <a:cs typeface="Aktiv Grotesk"/>
                      </a:endParaRPr>
                    </a:p>
                  </a:txBody>
                  <a:tcPr marL="0" marR="0" marT="136525" marB="0">
                    <a:lnR w="12700">
                      <a:solidFill>
                        <a:srgbClr val="D9D4D4"/>
                      </a:solidFill>
                      <a:prstDash val="solid"/>
                    </a:lnR>
                    <a:lnT w="12700">
                      <a:solidFill>
                        <a:srgbClr val="D9D4D4"/>
                      </a:solidFill>
                      <a:prstDash val="solid"/>
                    </a:lnT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D9D4D4"/>
                      </a:solidFill>
                      <a:prstDash val="solid"/>
                    </a:lnL>
                    <a:lnR w="12700">
                      <a:solidFill>
                        <a:srgbClr val="D9D4D4"/>
                      </a:solidFill>
                      <a:prstDash val="solid"/>
                    </a:lnR>
                    <a:lnT w="12700">
                      <a:solidFill>
                        <a:srgbClr val="D9D4D4"/>
                      </a:solidFill>
                      <a:prstDash val="solid"/>
                    </a:lnT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D9D4D4"/>
                      </a:solidFill>
                      <a:prstDash val="solid"/>
                    </a:lnL>
                    <a:lnT w="12700">
                      <a:solidFill>
                        <a:srgbClr val="D9D4D4"/>
                      </a:solidFill>
                      <a:prstDash val="solid"/>
                    </a:lnT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7995">
                <a:tc>
                  <a:txBody>
                    <a:bodyPr/>
                    <a:lstStyle/>
                    <a:p>
                      <a:pPr marL="143510"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r>
                        <a:rPr sz="1200" dirty="0">
                          <a:latin typeface="Aktiv Grotesk"/>
                          <a:cs typeface="Aktiv Grotesk"/>
                        </a:rPr>
                        <a:t>[Expense </a:t>
                      </a:r>
                      <a:r>
                        <a:rPr sz="1200" spc="-20" dirty="0">
                          <a:latin typeface="Aktiv Grotesk"/>
                          <a:cs typeface="Aktiv Grotesk"/>
                        </a:rPr>
                        <a:t>name]</a:t>
                      </a:r>
                      <a:endParaRPr sz="1200">
                        <a:latin typeface="Aktiv Grotesk"/>
                        <a:cs typeface="Aktiv Grotesk"/>
                      </a:endParaRPr>
                    </a:p>
                  </a:txBody>
                  <a:tcPr marL="0" marR="0" marT="136525" marB="0">
                    <a:lnR w="12700">
                      <a:solidFill>
                        <a:srgbClr val="D9D4D4"/>
                      </a:solidFill>
                      <a:prstDash val="solid"/>
                    </a:lnR>
                    <a:lnT w="12700">
                      <a:solidFill>
                        <a:srgbClr val="D9D4D4"/>
                      </a:solidFill>
                      <a:prstDash val="solid"/>
                    </a:lnT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D9D4D4"/>
                      </a:solidFill>
                      <a:prstDash val="solid"/>
                    </a:lnL>
                    <a:lnR w="12700">
                      <a:solidFill>
                        <a:srgbClr val="D9D4D4"/>
                      </a:solidFill>
                      <a:prstDash val="solid"/>
                    </a:lnR>
                    <a:lnT w="12700">
                      <a:solidFill>
                        <a:srgbClr val="D9D4D4"/>
                      </a:solidFill>
                      <a:prstDash val="solid"/>
                    </a:lnT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D9D4D4"/>
                      </a:solidFill>
                      <a:prstDash val="solid"/>
                    </a:lnL>
                    <a:lnT w="12700">
                      <a:solidFill>
                        <a:srgbClr val="D9D4D4"/>
                      </a:solidFill>
                      <a:prstDash val="solid"/>
                    </a:lnT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7995">
                <a:tc>
                  <a:txBody>
                    <a:bodyPr/>
                    <a:lstStyle/>
                    <a:p>
                      <a:pPr marL="143510"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r>
                        <a:rPr sz="1200" dirty="0">
                          <a:latin typeface="Aktiv Grotesk"/>
                          <a:cs typeface="Aktiv Grotesk"/>
                        </a:rPr>
                        <a:t>[Expense </a:t>
                      </a:r>
                      <a:r>
                        <a:rPr sz="1200" spc="-20" dirty="0">
                          <a:latin typeface="Aktiv Grotesk"/>
                          <a:cs typeface="Aktiv Grotesk"/>
                        </a:rPr>
                        <a:t>name]</a:t>
                      </a:r>
                      <a:endParaRPr sz="1200">
                        <a:latin typeface="Aktiv Grotesk"/>
                        <a:cs typeface="Aktiv Grotesk"/>
                      </a:endParaRPr>
                    </a:p>
                  </a:txBody>
                  <a:tcPr marL="0" marR="0" marT="136525" marB="0">
                    <a:lnR w="12700">
                      <a:solidFill>
                        <a:srgbClr val="D9D4D4"/>
                      </a:solidFill>
                      <a:prstDash val="solid"/>
                    </a:lnR>
                    <a:lnT w="12700">
                      <a:solidFill>
                        <a:srgbClr val="D9D4D4"/>
                      </a:solidFill>
                      <a:prstDash val="solid"/>
                    </a:lnT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D9D4D4"/>
                      </a:solidFill>
                      <a:prstDash val="solid"/>
                    </a:lnL>
                    <a:lnR w="12700">
                      <a:solidFill>
                        <a:srgbClr val="D9D4D4"/>
                      </a:solidFill>
                      <a:prstDash val="solid"/>
                    </a:lnR>
                    <a:lnT w="12700">
                      <a:solidFill>
                        <a:srgbClr val="D9D4D4"/>
                      </a:solidFill>
                      <a:prstDash val="solid"/>
                    </a:lnT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D9D4D4"/>
                      </a:solidFill>
                      <a:prstDash val="solid"/>
                    </a:lnL>
                    <a:lnT w="12700">
                      <a:solidFill>
                        <a:srgbClr val="D9D4D4"/>
                      </a:solidFill>
                      <a:prstDash val="solid"/>
                    </a:lnT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7995">
                <a:tc>
                  <a:txBody>
                    <a:bodyPr/>
                    <a:lstStyle/>
                    <a:p>
                      <a:pPr marL="143510"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r>
                        <a:rPr sz="1200" dirty="0">
                          <a:latin typeface="Aktiv Grotesk"/>
                          <a:cs typeface="Aktiv Grotesk"/>
                        </a:rPr>
                        <a:t>[Expense </a:t>
                      </a:r>
                      <a:r>
                        <a:rPr sz="1200" spc="-20" dirty="0">
                          <a:latin typeface="Aktiv Grotesk"/>
                          <a:cs typeface="Aktiv Grotesk"/>
                        </a:rPr>
                        <a:t>name]</a:t>
                      </a:r>
                      <a:endParaRPr sz="1200">
                        <a:latin typeface="Aktiv Grotesk"/>
                        <a:cs typeface="Aktiv Grotesk"/>
                      </a:endParaRPr>
                    </a:p>
                  </a:txBody>
                  <a:tcPr marL="0" marR="0" marT="136525" marB="0">
                    <a:lnR w="12700">
                      <a:solidFill>
                        <a:srgbClr val="D9D4D4"/>
                      </a:solidFill>
                      <a:prstDash val="solid"/>
                    </a:lnR>
                    <a:lnT w="12700">
                      <a:solidFill>
                        <a:srgbClr val="D9D4D4"/>
                      </a:solidFill>
                      <a:prstDash val="solid"/>
                    </a:lnT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D9D4D4"/>
                      </a:solidFill>
                      <a:prstDash val="solid"/>
                    </a:lnL>
                    <a:lnR w="12700">
                      <a:solidFill>
                        <a:srgbClr val="D9D4D4"/>
                      </a:solidFill>
                      <a:prstDash val="solid"/>
                    </a:lnR>
                    <a:lnT w="12700">
                      <a:solidFill>
                        <a:srgbClr val="D9D4D4"/>
                      </a:solidFill>
                      <a:prstDash val="solid"/>
                    </a:lnT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D9D4D4"/>
                      </a:solidFill>
                      <a:prstDash val="solid"/>
                    </a:lnL>
                    <a:lnT w="12700">
                      <a:solidFill>
                        <a:srgbClr val="D9D4D4"/>
                      </a:solidFill>
                      <a:prstDash val="solid"/>
                    </a:lnT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7995">
                <a:tc>
                  <a:txBody>
                    <a:bodyPr/>
                    <a:lstStyle/>
                    <a:p>
                      <a:pPr marL="143510"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r>
                        <a:rPr sz="1200" dirty="0">
                          <a:latin typeface="Aktiv Grotesk"/>
                          <a:cs typeface="Aktiv Grotesk"/>
                        </a:rPr>
                        <a:t>[Expense </a:t>
                      </a:r>
                      <a:r>
                        <a:rPr sz="1200" spc="-20" dirty="0">
                          <a:latin typeface="Aktiv Grotesk"/>
                          <a:cs typeface="Aktiv Grotesk"/>
                        </a:rPr>
                        <a:t>name]</a:t>
                      </a:r>
                      <a:endParaRPr sz="1200">
                        <a:latin typeface="Aktiv Grotesk"/>
                        <a:cs typeface="Aktiv Grotesk"/>
                      </a:endParaRPr>
                    </a:p>
                  </a:txBody>
                  <a:tcPr marL="0" marR="0" marT="136525" marB="0">
                    <a:lnR w="12700">
                      <a:solidFill>
                        <a:srgbClr val="D9D4D4"/>
                      </a:solidFill>
                      <a:prstDash val="solid"/>
                    </a:lnR>
                    <a:lnT w="12700">
                      <a:solidFill>
                        <a:srgbClr val="D9D4D4"/>
                      </a:solidFill>
                      <a:prstDash val="solid"/>
                    </a:lnT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D9D4D4"/>
                      </a:solidFill>
                      <a:prstDash val="solid"/>
                    </a:lnL>
                    <a:lnR w="12700">
                      <a:solidFill>
                        <a:srgbClr val="D9D4D4"/>
                      </a:solidFill>
                      <a:prstDash val="solid"/>
                    </a:lnR>
                    <a:lnT w="12700">
                      <a:solidFill>
                        <a:srgbClr val="D9D4D4"/>
                      </a:solidFill>
                      <a:prstDash val="solid"/>
                    </a:lnT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D9D4D4"/>
                      </a:solidFill>
                      <a:prstDash val="solid"/>
                    </a:lnL>
                    <a:lnT w="12700">
                      <a:solidFill>
                        <a:srgbClr val="D9D4D4"/>
                      </a:solidFill>
                      <a:prstDash val="solid"/>
                    </a:lnT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7995">
                <a:tc>
                  <a:txBody>
                    <a:bodyPr/>
                    <a:lstStyle/>
                    <a:p>
                      <a:pPr marL="143510"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r>
                        <a:rPr sz="1200" dirty="0">
                          <a:latin typeface="Aktiv Grotesk"/>
                          <a:cs typeface="Aktiv Grotesk"/>
                        </a:rPr>
                        <a:t>[Expense </a:t>
                      </a:r>
                      <a:r>
                        <a:rPr sz="1200" spc="-20" dirty="0">
                          <a:latin typeface="Aktiv Grotesk"/>
                          <a:cs typeface="Aktiv Grotesk"/>
                        </a:rPr>
                        <a:t>name]</a:t>
                      </a:r>
                      <a:endParaRPr sz="1200">
                        <a:latin typeface="Aktiv Grotesk"/>
                        <a:cs typeface="Aktiv Grotesk"/>
                      </a:endParaRPr>
                    </a:p>
                  </a:txBody>
                  <a:tcPr marL="0" marR="0" marT="136525" marB="0">
                    <a:lnR w="12700">
                      <a:solidFill>
                        <a:srgbClr val="D9D4D4"/>
                      </a:solidFill>
                      <a:prstDash val="solid"/>
                    </a:lnR>
                    <a:lnT w="12700">
                      <a:solidFill>
                        <a:srgbClr val="D9D4D4"/>
                      </a:solidFill>
                      <a:prstDash val="solid"/>
                    </a:lnT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D9D4D4"/>
                      </a:solidFill>
                      <a:prstDash val="solid"/>
                    </a:lnL>
                    <a:lnR w="12700">
                      <a:solidFill>
                        <a:srgbClr val="D9D4D4"/>
                      </a:solidFill>
                      <a:prstDash val="solid"/>
                    </a:lnR>
                    <a:lnT w="12700">
                      <a:solidFill>
                        <a:srgbClr val="D9D4D4"/>
                      </a:solidFill>
                      <a:prstDash val="solid"/>
                    </a:lnT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D9D4D4"/>
                      </a:solidFill>
                      <a:prstDash val="solid"/>
                    </a:lnL>
                    <a:lnT w="12700">
                      <a:solidFill>
                        <a:srgbClr val="D9D4D4"/>
                      </a:solidFill>
                      <a:prstDash val="solid"/>
                    </a:lnT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67995">
                <a:tc>
                  <a:txBody>
                    <a:bodyPr/>
                    <a:lstStyle/>
                    <a:p>
                      <a:pPr marL="143510"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r>
                        <a:rPr sz="1200" spc="-20" dirty="0">
                          <a:latin typeface="Aktiv Grotesk"/>
                          <a:cs typeface="Aktiv Grotesk"/>
                        </a:rPr>
                        <a:t>TOTAL</a:t>
                      </a:r>
                      <a:endParaRPr sz="1200">
                        <a:latin typeface="Aktiv Grotesk"/>
                        <a:cs typeface="Aktiv Grotesk"/>
                      </a:endParaRPr>
                    </a:p>
                  </a:txBody>
                  <a:tcPr marL="0" marR="0" marT="136525" marB="0">
                    <a:lnR w="12700">
                      <a:solidFill>
                        <a:srgbClr val="D9D4D4"/>
                      </a:solidFill>
                      <a:prstDash val="solid"/>
                    </a:lnR>
                    <a:lnT w="12700">
                      <a:solidFill>
                        <a:srgbClr val="D9D4D4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43510" marR="90805">
                        <a:lnSpc>
                          <a:spcPct val="101000"/>
                        </a:lnSpc>
                        <a:spcBef>
                          <a:spcPts val="335"/>
                        </a:spcBef>
                      </a:pPr>
                      <a:r>
                        <a:rPr sz="1200" spc="-10" dirty="0">
                          <a:latin typeface="Aktiv Grotesk"/>
                          <a:cs typeface="Aktiv Grotesk"/>
                        </a:rPr>
                        <a:t>[Total</a:t>
                      </a:r>
                      <a:r>
                        <a:rPr sz="1200" spc="-2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Marketing</a:t>
                      </a:r>
                      <a:r>
                        <a:rPr sz="1200" spc="-2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spc="-20" dirty="0">
                          <a:latin typeface="Aktiv Grotesk"/>
                          <a:cs typeface="Aktiv Grotesk"/>
                        </a:rPr>
                        <a:t>Team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Expense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for</a:t>
                      </a:r>
                      <a:r>
                        <a:rPr sz="1200" spc="-10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dirty="0">
                          <a:latin typeface="Aktiv Grotesk"/>
                          <a:cs typeface="Aktiv Grotesk"/>
                        </a:rPr>
                        <a:t>Current</a:t>
                      </a:r>
                      <a:r>
                        <a:rPr sz="12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spc="-20" dirty="0">
                          <a:latin typeface="Aktiv Grotesk"/>
                          <a:cs typeface="Aktiv Grotesk"/>
                        </a:rPr>
                        <a:t>Year]</a:t>
                      </a:r>
                      <a:endParaRPr sz="1200">
                        <a:latin typeface="Aktiv Grotesk"/>
                        <a:cs typeface="Aktiv Grotesk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D9D4D4"/>
                      </a:solidFill>
                      <a:prstDash val="solid"/>
                    </a:lnL>
                    <a:lnR w="12700">
                      <a:solidFill>
                        <a:srgbClr val="D9D4D4"/>
                      </a:solidFill>
                      <a:prstDash val="solid"/>
                    </a:lnR>
                    <a:lnT w="12700">
                      <a:solidFill>
                        <a:srgbClr val="D9D4D4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D9D4D4"/>
                      </a:solidFill>
                      <a:prstDash val="solid"/>
                    </a:lnL>
                    <a:lnT w="12700">
                      <a:solidFill>
                        <a:srgbClr val="D9D4D4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75">
              <a:lnSpc>
                <a:spcPct val="100000"/>
              </a:lnSpc>
              <a:spcBef>
                <a:spcPts val="100"/>
              </a:spcBef>
            </a:pPr>
            <a:r>
              <a:rPr dirty="0"/>
              <a:t>Marketing</a:t>
            </a:r>
            <a:r>
              <a:rPr spc="-20" dirty="0"/>
              <a:t> </a:t>
            </a:r>
            <a:r>
              <a:rPr spc="-10" dirty="0"/>
              <a:t>Technology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25"/>
              </a:lnSpc>
            </a:pPr>
            <a:fld id="{81D60167-4931-47E6-BA6A-407CBD079E47}" type="slidenum">
              <a:rPr spc="-25" dirty="0"/>
              <a:t>46</a:t>
            </a:fld>
            <a:endParaRPr spc="-25" dirty="0"/>
          </a:p>
        </p:txBody>
      </p:sp>
      <p:sp>
        <p:nvSpPr>
          <p:cNvPr id="3" name="object 3"/>
          <p:cNvSpPr txBox="1"/>
          <p:nvPr/>
        </p:nvSpPr>
        <p:spPr>
          <a:xfrm>
            <a:off x="704649" y="1538087"/>
            <a:ext cx="608901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9100"/>
              </a:lnSpc>
              <a:spcBef>
                <a:spcPts val="100"/>
              </a:spcBef>
            </a:pP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Here</a:t>
            </a:r>
            <a:r>
              <a:rPr sz="1100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should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list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exact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measurements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and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KPIs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that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you’re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going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use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judge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25" dirty="0">
                <a:solidFill>
                  <a:srgbClr val="080827"/>
                </a:solidFill>
                <a:latin typeface="Aktiv Grotesk"/>
                <a:cs typeface="Aktiv Grotesk"/>
              </a:rPr>
              <a:t>the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effectiveness</a:t>
            </a:r>
            <a:r>
              <a:rPr sz="1100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of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your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tactics.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Break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them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down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by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each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platform,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and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ensure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that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they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align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20" dirty="0">
                <a:solidFill>
                  <a:srgbClr val="080827"/>
                </a:solidFill>
                <a:latin typeface="Aktiv Grotesk"/>
                <a:cs typeface="Aktiv Grotesk"/>
              </a:rPr>
              <a:t>with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your</a:t>
            </a:r>
            <a:r>
              <a:rPr sz="1100" spc="-2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marketing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goals.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For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example,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if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simply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want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raise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brand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awareness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on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Facebook,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then</a:t>
            </a:r>
            <a:r>
              <a:rPr sz="1100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state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that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will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use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likes,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shares,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and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new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followers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judge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success.</a:t>
            </a:r>
            <a:endParaRPr sz="1100">
              <a:latin typeface="Aktiv Grotesk"/>
              <a:cs typeface="Aktiv Grotesk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718675" y="2602166"/>
          <a:ext cx="6107430" cy="51479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358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58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58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7995">
                <a:tc>
                  <a:txBody>
                    <a:bodyPr/>
                    <a:lstStyle/>
                    <a:p>
                      <a:pPr marL="143510">
                        <a:lnSpc>
                          <a:spcPct val="100000"/>
                        </a:lnSpc>
                        <a:spcBef>
                          <a:spcPts val="945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ktiv Grotesk"/>
                          <a:cs typeface="Aktiv Grotesk"/>
                        </a:rPr>
                        <a:t>Platform</a:t>
                      </a:r>
                      <a:endParaRPr sz="1400">
                        <a:latin typeface="Aktiv Grotesk"/>
                        <a:cs typeface="Aktiv Grotesk"/>
                      </a:endParaRPr>
                    </a:p>
                  </a:txBody>
                  <a:tcPr marL="0" marR="0" marT="120015" marB="0">
                    <a:lnR w="12700">
                      <a:solidFill>
                        <a:srgbClr val="D9D4D4"/>
                      </a:solidFill>
                      <a:prstDash val="solid"/>
                    </a:lnR>
                    <a:solidFill>
                      <a:srgbClr val="E21B6F"/>
                    </a:solidFill>
                  </a:tcPr>
                </a:tc>
                <a:tc>
                  <a:txBody>
                    <a:bodyPr/>
                    <a:lstStyle/>
                    <a:p>
                      <a:pPr marL="143510">
                        <a:lnSpc>
                          <a:spcPct val="100000"/>
                        </a:lnSpc>
                        <a:spcBef>
                          <a:spcPts val="945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ktiv Grotesk"/>
                          <a:cs typeface="Aktiv Grotesk"/>
                        </a:rPr>
                        <a:t>Expected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Aktiv Grotesk"/>
                          <a:cs typeface="Aktiv Grotesk"/>
                        </a:rPr>
                        <a:t>KPI</a:t>
                      </a:r>
                      <a:endParaRPr sz="1400">
                        <a:latin typeface="Aktiv Grotesk"/>
                        <a:cs typeface="Aktiv Grotesk"/>
                      </a:endParaRPr>
                    </a:p>
                  </a:txBody>
                  <a:tcPr marL="0" marR="0" marT="120015" marB="0">
                    <a:lnL w="12700">
                      <a:solidFill>
                        <a:srgbClr val="D9D4D4"/>
                      </a:solidFill>
                      <a:prstDash val="solid"/>
                    </a:lnL>
                    <a:lnR w="12700">
                      <a:solidFill>
                        <a:srgbClr val="D9D4D4"/>
                      </a:solidFill>
                      <a:prstDash val="solid"/>
                    </a:lnR>
                    <a:solidFill>
                      <a:srgbClr val="E21B6F"/>
                    </a:solidFill>
                  </a:tcPr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945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ktiv Grotesk"/>
                          <a:cs typeface="Aktiv Grotesk"/>
                        </a:rPr>
                        <a:t>Actual</a:t>
                      </a:r>
                      <a:r>
                        <a:rPr sz="1400" b="1" spc="-45" dirty="0">
                          <a:solidFill>
                            <a:srgbClr val="FFFFFF"/>
                          </a:solidFill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Aktiv Grotesk"/>
                          <a:cs typeface="Aktiv Grotesk"/>
                        </a:rPr>
                        <a:t>KPI</a:t>
                      </a:r>
                      <a:endParaRPr sz="1400">
                        <a:latin typeface="Aktiv Grotesk"/>
                        <a:cs typeface="Aktiv Grotesk"/>
                      </a:endParaRPr>
                    </a:p>
                  </a:txBody>
                  <a:tcPr marL="0" marR="0" marT="120015" marB="0">
                    <a:lnL w="12700">
                      <a:solidFill>
                        <a:srgbClr val="D9D4D4"/>
                      </a:solidFill>
                      <a:prstDash val="solid"/>
                    </a:lnL>
                    <a:solidFill>
                      <a:srgbClr val="E21B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7995">
                <a:tc>
                  <a:txBody>
                    <a:bodyPr/>
                    <a:lstStyle/>
                    <a:p>
                      <a:pPr marL="143510"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r>
                        <a:rPr sz="1200" dirty="0">
                          <a:latin typeface="Aktiv Grotesk"/>
                          <a:cs typeface="Aktiv Grotesk"/>
                        </a:rPr>
                        <a:t>[Platform</a:t>
                      </a:r>
                      <a:r>
                        <a:rPr sz="1200" spc="1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200" spc="-20" dirty="0">
                          <a:latin typeface="Aktiv Grotesk"/>
                          <a:cs typeface="Aktiv Grotesk"/>
                        </a:rPr>
                        <a:t>name]</a:t>
                      </a:r>
                      <a:endParaRPr sz="1200">
                        <a:latin typeface="Aktiv Grotesk"/>
                        <a:cs typeface="Aktiv Grotesk"/>
                      </a:endParaRPr>
                    </a:p>
                  </a:txBody>
                  <a:tcPr marL="0" marR="0" marT="136525" marB="0">
                    <a:lnR w="12700">
                      <a:solidFill>
                        <a:srgbClr val="D9D4D4"/>
                      </a:solidFill>
                      <a:prstDash val="solid"/>
                    </a:lnR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D9D4D4"/>
                      </a:solidFill>
                      <a:prstDash val="solid"/>
                    </a:lnL>
                    <a:lnR w="12700">
                      <a:solidFill>
                        <a:srgbClr val="D9D4D4"/>
                      </a:solidFill>
                      <a:prstDash val="solid"/>
                    </a:lnR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D9D4D4"/>
                      </a:solidFill>
                      <a:prstDash val="solid"/>
                    </a:lnL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79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D9D4D4"/>
                      </a:solidFill>
                      <a:prstDash val="solid"/>
                    </a:lnR>
                    <a:lnT w="12700">
                      <a:solidFill>
                        <a:srgbClr val="D9D4D4"/>
                      </a:solidFill>
                      <a:prstDash val="solid"/>
                    </a:lnT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D9D4D4"/>
                      </a:solidFill>
                      <a:prstDash val="solid"/>
                    </a:lnL>
                    <a:lnR w="12700">
                      <a:solidFill>
                        <a:srgbClr val="D9D4D4"/>
                      </a:solidFill>
                      <a:prstDash val="solid"/>
                    </a:lnR>
                    <a:lnT w="12700">
                      <a:solidFill>
                        <a:srgbClr val="D9D4D4"/>
                      </a:solidFill>
                      <a:prstDash val="solid"/>
                    </a:lnT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D9D4D4"/>
                      </a:solidFill>
                      <a:prstDash val="solid"/>
                    </a:lnL>
                    <a:lnT w="12700">
                      <a:solidFill>
                        <a:srgbClr val="D9D4D4"/>
                      </a:solidFill>
                      <a:prstDash val="solid"/>
                    </a:lnT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79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D9D4D4"/>
                      </a:solidFill>
                      <a:prstDash val="solid"/>
                    </a:lnR>
                    <a:lnT w="12700">
                      <a:solidFill>
                        <a:srgbClr val="D9D4D4"/>
                      </a:solidFill>
                      <a:prstDash val="solid"/>
                    </a:lnT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D9D4D4"/>
                      </a:solidFill>
                      <a:prstDash val="solid"/>
                    </a:lnL>
                    <a:lnR w="12700">
                      <a:solidFill>
                        <a:srgbClr val="D9D4D4"/>
                      </a:solidFill>
                      <a:prstDash val="solid"/>
                    </a:lnR>
                    <a:lnT w="12700">
                      <a:solidFill>
                        <a:srgbClr val="D9D4D4"/>
                      </a:solidFill>
                      <a:prstDash val="solid"/>
                    </a:lnT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D9D4D4"/>
                      </a:solidFill>
                      <a:prstDash val="solid"/>
                    </a:lnL>
                    <a:lnT w="12700">
                      <a:solidFill>
                        <a:srgbClr val="D9D4D4"/>
                      </a:solidFill>
                      <a:prstDash val="solid"/>
                    </a:lnT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79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D9D4D4"/>
                      </a:solidFill>
                      <a:prstDash val="solid"/>
                    </a:lnR>
                    <a:lnT w="12700">
                      <a:solidFill>
                        <a:srgbClr val="D9D4D4"/>
                      </a:solidFill>
                      <a:prstDash val="solid"/>
                    </a:lnT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D9D4D4"/>
                      </a:solidFill>
                      <a:prstDash val="solid"/>
                    </a:lnL>
                    <a:lnR w="12700">
                      <a:solidFill>
                        <a:srgbClr val="D9D4D4"/>
                      </a:solidFill>
                      <a:prstDash val="solid"/>
                    </a:lnR>
                    <a:lnT w="12700">
                      <a:solidFill>
                        <a:srgbClr val="D9D4D4"/>
                      </a:solidFill>
                      <a:prstDash val="solid"/>
                    </a:lnT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D9D4D4"/>
                      </a:solidFill>
                      <a:prstDash val="solid"/>
                    </a:lnL>
                    <a:lnT w="12700">
                      <a:solidFill>
                        <a:srgbClr val="D9D4D4"/>
                      </a:solidFill>
                      <a:prstDash val="solid"/>
                    </a:lnT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79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D9D4D4"/>
                      </a:solidFill>
                      <a:prstDash val="solid"/>
                    </a:lnR>
                    <a:lnT w="12700">
                      <a:solidFill>
                        <a:srgbClr val="D9D4D4"/>
                      </a:solidFill>
                      <a:prstDash val="solid"/>
                    </a:lnT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D9D4D4"/>
                      </a:solidFill>
                      <a:prstDash val="solid"/>
                    </a:lnL>
                    <a:lnR w="12700">
                      <a:solidFill>
                        <a:srgbClr val="D9D4D4"/>
                      </a:solidFill>
                      <a:prstDash val="solid"/>
                    </a:lnR>
                    <a:lnT w="12700">
                      <a:solidFill>
                        <a:srgbClr val="D9D4D4"/>
                      </a:solidFill>
                      <a:prstDash val="solid"/>
                    </a:lnT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D9D4D4"/>
                      </a:solidFill>
                      <a:prstDash val="solid"/>
                    </a:lnL>
                    <a:lnT w="12700">
                      <a:solidFill>
                        <a:srgbClr val="D9D4D4"/>
                      </a:solidFill>
                      <a:prstDash val="solid"/>
                    </a:lnT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79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D9D4D4"/>
                      </a:solidFill>
                      <a:prstDash val="solid"/>
                    </a:lnR>
                    <a:lnT w="12700">
                      <a:solidFill>
                        <a:srgbClr val="D9D4D4"/>
                      </a:solidFill>
                      <a:prstDash val="solid"/>
                    </a:lnT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D9D4D4"/>
                      </a:solidFill>
                      <a:prstDash val="solid"/>
                    </a:lnL>
                    <a:lnR w="12700">
                      <a:solidFill>
                        <a:srgbClr val="D9D4D4"/>
                      </a:solidFill>
                      <a:prstDash val="solid"/>
                    </a:lnR>
                    <a:lnT w="12700">
                      <a:solidFill>
                        <a:srgbClr val="D9D4D4"/>
                      </a:solidFill>
                      <a:prstDash val="solid"/>
                    </a:lnT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D9D4D4"/>
                      </a:solidFill>
                      <a:prstDash val="solid"/>
                    </a:lnL>
                    <a:lnT w="12700">
                      <a:solidFill>
                        <a:srgbClr val="D9D4D4"/>
                      </a:solidFill>
                      <a:prstDash val="solid"/>
                    </a:lnT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79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D9D4D4"/>
                      </a:solidFill>
                      <a:prstDash val="solid"/>
                    </a:lnR>
                    <a:lnT w="12700">
                      <a:solidFill>
                        <a:srgbClr val="D9D4D4"/>
                      </a:solidFill>
                      <a:prstDash val="solid"/>
                    </a:lnT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D9D4D4"/>
                      </a:solidFill>
                      <a:prstDash val="solid"/>
                    </a:lnL>
                    <a:lnR w="12700">
                      <a:solidFill>
                        <a:srgbClr val="D9D4D4"/>
                      </a:solidFill>
                      <a:prstDash val="solid"/>
                    </a:lnR>
                    <a:lnT w="12700">
                      <a:solidFill>
                        <a:srgbClr val="D9D4D4"/>
                      </a:solidFill>
                      <a:prstDash val="solid"/>
                    </a:lnT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D9D4D4"/>
                      </a:solidFill>
                      <a:prstDash val="solid"/>
                    </a:lnL>
                    <a:lnT w="12700">
                      <a:solidFill>
                        <a:srgbClr val="D9D4D4"/>
                      </a:solidFill>
                      <a:prstDash val="solid"/>
                    </a:lnT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79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D9D4D4"/>
                      </a:solidFill>
                      <a:prstDash val="solid"/>
                    </a:lnR>
                    <a:lnT w="12700">
                      <a:solidFill>
                        <a:srgbClr val="D9D4D4"/>
                      </a:solidFill>
                      <a:prstDash val="solid"/>
                    </a:lnT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D9D4D4"/>
                      </a:solidFill>
                      <a:prstDash val="solid"/>
                    </a:lnL>
                    <a:lnR w="12700">
                      <a:solidFill>
                        <a:srgbClr val="D9D4D4"/>
                      </a:solidFill>
                      <a:prstDash val="solid"/>
                    </a:lnR>
                    <a:lnT w="12700">
                      <a:solidFill>
                        <a:srgbClr val="D9D4D4"/>
                      </a:solidFill>
                      <a:prstDash val="solid"/>
                    </a:lnT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D9D4D4"/>
                      </a:solidFill>
                      <a:prstDash val="solid"/>
                    </a:lnL>
                    <a:lnT w="12700">
                      <a:solidFill>
                        <a:srgbClr val="D9D4D4"/>
                      </a:solidFill>
                      <a:prstDash val="solid"/>
                    </a:lnT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79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D9D4D4"/>
                      </a:solidFill>
                      <a:prstDash val="solid"/>
                    </a:lnR>
                    <a:lnT w="12700">
                      <a:solidFill>
                        <a:srgbClr val="D9D4D4"/>
                      </a:solidFill>
                      <a:prstDash val="solid"/>
                    </a:lnT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D9D4D4"/>
                      </a:solidFill>
                      <a:prstDash val="solid"/>
                    </a:lnL>
                    <a:lnR w="12700">
                      <a:solidFill>
                        <a:srgbClr val="D9D4D4"/>
                      </a:solidFill>
                      <a:prstDash val="solid"/>
                    </a:lnR>
                    <a:lnT w="12700">
                      <a:solidFill>
                        <a:srgbClr val="D9D4D4"/>
                      </a:solidFill>
                      <a:prstDash val="solid"/>
                    </a:lnT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D9D4D4"/>
                      </a:solidFill>
                      <a:prstDash val="solid"/>
                    </a:lnL>
                    <a:lnT w="12700">
                      <a:solidFill>
                        <a:srgbClr val="D9D4D4"/>
                      </a:solidFill>
                      <a:prstDash val="solid"/>
                    </a:lnT>
                    <a:lnB w="12700">
                      <a:solidFill>
                        <a:srgbClr val="D9D4D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679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D9D4D4"/>
                      </a:solidFill>
                      <a:prstDash val="solid"/>
                    </a:lnR>
                    <a:lnT w="12700">
                      <a:solidFill>
                        <a:srgbClr val="D9D4D4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D9D4D4"/>
                      </a:solidFill>
                      <a:prstDash val="solid"/>
                    </a:lnL>
                    <a:lnR w="12700">
                      <a:solidFill>
                        <a:srgbClr val="D9D4D4"/>
                      </a:solidFill>
                      <a:prstDash val="solid"/>
                    </a:lnR>
                    <a:lnT w="12700">
                      <a:solidFill>
                        <a:srgbClr val="D9D4D4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D9D4D4"/>
                      </a:solidFill>
                      <a:prstDash val="solid"/>
                    </a:lnL>
                    <a:lnT w="12700">
                      <a:solidFill>
                        <a:srgbClr val="D9D4D4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3500" y="1361654"/>
            <a:ext cx="6658609" cy="8879840"/>
            <a:chOff x="453500" y="1361654"/>
            <a:chExt cx="6658609" cy="8879840"/>
          </a:xfrm>
        </p:grpSpPr>
        <p:sp>
          <p:nvSpPr>
            <p:cNvPr id="3" name="object 3"/>
            <p:cNvSpPr/>
            <p:nvPr/>
          </p:nvSpPr>
          <p:spPr>
            <a:xfrm>
              <a:off x="726348" y="3017054"/>
              <a:ext cx="401320" cy="422275"/>
            </a:xfrm>
            <a:custGeom>
              <a:avLst/>
              <a:gdLst/>
              <a:ahLst/>
              <a:cxnLst/>
              <a:rect l="l" t="t" r="r" b="b"/>
              <a:pathLst>
                <a:path w="401319" h="422275">
                  <a:moveTo>
                    <a:pt x="108000" y="0"/>
                  </a:moveTo>
                  <a:lnTo>
                    <a:pt x="65960" y="8488"/>
                  </a:lnTo>
                  <a:lnTo>
                    <a:pt x="31630" y="31635"/>
                  </a:lnTo>
                  <a:lnTo>
                    <a:pt x="8486" y="65965"/>
                  </a:lnTo>
                  <a:lnTo>
                    <a:pt x="0" y="108000"/>
                  </a:lnTo>
                  <a:lnTo>
                    <a:pt x="0" y="313817"/>
                  </a:lnTo>
                  <a:lnTo>
                    <a:pt x="8486" y="355852"/>
                  </a:lnTo>
                  <a:lnTo>
                    <a:pt x="31630" y="390182"/>
                  </a:lnTo>
                  <a:lnTo>
                    <a:pt x="65960" y="413329"/>
                  </a:lnTo>
                  <a:lnTo>
                    <a:pt x="108000" y="421817"/>
                  </a:lnTo>
                  <a:lnTo>
                    <a:pt x="293306" y="421817"/>
                  </a:lnTo>
                  <a:lnTo>
                    <a:pt x="335341" y="413329"/>
                  </a:lnTo>
                  <a:lnTo>
                    <a:pt x="369671" y="390182"/>
                  </a:lnTo>
                  <a:lnTo>
                    <a:pt x="392818" y="355852"/>
                  </a:lnTo>
                  <a:lnTo>
                    <a:pt x="401307" y="313817"/>
                  </a:lnTo>
                  <a:lnTo>
                    <a:pt x="401307" y="108000"/>
                  </a:lnTo>
                  <a:lnTo>
                    <a:pt x="392818" y="65965"/>
                  </a:lnTo>
                  <a:lnTo>
                    <a:pt x="369671" y="31635"/>
                  </a:lnTo>
                  <a:lnTo>
                    <a:pt x="335341" y="8488"/>
                  </a:lnTo>
                  <a:lnTo>
                    <a:pt x="293306" y="0"/>
                  </a:lnTo>
                  <a:lnTo>
                    <a:pt x="108000" y="0"/>
                  </a:lnTo>
                  <a:close/>
                </a:path>
              </a:pathLst>
            </a:custGeom>
            <a:ln w="12700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26348" y="5086559"/>
              <a:ext cx="401320" cy="422275"/>
            </a:xfrm>
            <a:custGeom>
              <a:avLst/>
              <a:gdLst/>
              <a:ahLst/>
              <a:cxnLst/>
              <a:rect l="l" t="t" r="r" b="b"/>
              <a:pathLst>
                <a:path w="401319" h="422275">
                  <a:moveTo>
                    <a:pt x="108000" y="0"/>
                  </a:moveTo>
                  <a:lnTo>
                    <a:pt x="65960" y="8488"/>
                  </a:lnTo>
                  <a:lnTo>
                    <a:pt x="31630" y="31635"/>
                  </a:lnTo>
                  <a:lnTo>
                    <a:pt x="8486" y="65965"/>
                  </a:lnTo>
                  <a:lnTo>
                    <a:pt x="0" y="108000"/>
                  </a:lnTo>
                  <a:lnTo>
                    <a:pt x="0" y="313817"/>
                  </a:lnTo>
                  <a:lnTo>
                    <a:pt x="8486" y="355852"/>
                  </a:lnTo>
                  <a:lnTo>
                    <a:pt x="31630" y="390182"/>
                  </a:lnTo>
                  <a:lnTo>
                    <a:pt x="65960" y="413329"/>
                  </a:lnTo>
                  <a:lnTo>
                    <a:pt x="108000" y="421817"/>
                  </a:lnTo>
                  <a:lnTo>
                    <a:pt x="293306" y="421817"/>
                  </a:lnTo>
                  <a:lnTo>
                    <a:pt x="335341" y="413329"/>
                  </a:lnTo>
                  <a:lnTo>
                    <a:pt x="369671" y="390182"/>
                  </a:lnTo>
                  <a:lnTo>
                    <a:pt x="392818" y="355852"/>
                  </a:lnTo>
                  <a:lnTo>
                    <a:pt x="401307" y="313817"/>
                  </a:lnTo>
                  <a:lnTo>
                    <a:pt x="401307" y="108000"/>
                  </a:lnTo>
                  <a:lnTo>
                    <a:pt x="392818" y="65965"/>
                  </a:lnTo>
                  <a:lnTo>
                    <a:pt x="369671" y="31635"/>
                  </a:lnTo>
                  <a:lnTo>
                    <a:pt x="335341" y="8488"/>
                  </a:lnTo>
                  <a:lnTo>
                    <a:pt x="293306" y="0"/>
                  </a:lnTo>
                  <a:lnTo>
                    <a:pt x="108000" y="0"/>
                  </a:lnTo>
                  <a:close/>
                </a:path>
              </a:pathLst>
            </a:custGeom>
            <a:ln w="12700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26348" y="3534430"/>
              <a:ext cx="401320" cy="422275"/>
            </a:xfrm>
            <a:custGeom>
              <a:avLst/>
              <a:gdLst/>
              <a:ahLst/>
              <a:cxnLst/>
              <a:rect l="l" t="t" r="r" b="b"/>
              <a:pathLst>
                <a:path w="401319" h="422275">
                  <a:moveTo>
                    <a:pt x="108000" y="0"/>
                  </a:moveTo>
                  <a:lnTo>
                    <a:pt x="65960" y="8488"/>
                  </a:lnTo>
                  <a:lnTo>
                    <a:pt x="31630" y="31635"/>
                  </a:lnTo>
                  <a:lnTo>
                    <a:pt x="8486" y="65965"/>
                  </a:lnTo>
                  <a:lnTo>
                    <a:pt x="0" y="108000"/>
                  </a:lnTo>
                  <a:lnTo>
                    <a:pt x="0" y="313817"/>
                  </a:lnTo>
                  <a:lnTo>
                    <a:pt x="8486" y="355852"/>
                  </a:lnTo>
                  <a:lnTo>
                    <a:pt x="31630" y="390182"/>
                  </a:lnTo>
                  <a:lnTo>
                    <a:pt x="65960" y="413329"/>
                  </a:lnTo>
                  <a:lnTo>
                    <a:pt x="108000" y="421817"/>
                  </a:lnTo>
                  <a:lnTo>
                    <a:pt x="293306" y="421817"/>
                  </a:lnTo>
                  <a:lnTo>
                    <a:pt x="335341" y="413329"/>
                  </a:lnTo>
                  <a:lnTo>
                    <a:pt x="369671" y="390182"/>
                  </a:lnTo>
                  <a:lnTo>
                    <a:pt x="392818" y="355852"/>
                  </a:lnTo>
                  <a:lnTo>
                    <a:pt x="401307" y="313817"/>
                  </a:lnTo>
                  <a:lnTo>
                    <a:pt x="401307" y="108000"/>
                  </a:lnTo>
                  <a:lnTo>
                    <a:pt x="392818" y="65965"/>
                  </a:lnTo>
                  <a:lnTo>
                    <a:pt x="369671" y="31635"/>
                  </a:lnTo>
                  <a:lnTo>
                    <a:pt x="335341" y="8488"/>
                  </a:lnTo>
                  <a:lnTo>
                    <a:pt x="293306" y="0"/>
                  </a:lnTo>
                  <a:lnTo>
                    <a:pt x="108000" y="0"/>
                  </a:lnTo>
                  <a:close/>
                </a:path>
              </a:pathLst>
            </a:custGeom>
            <a:ln w="12700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26348" y="5603934"/>
              <a:ext cx="401320" cy="422275"/>
            </a:xfrm>
            <a:custGeom>
              <a:avLst/>
              <a:gdLst/>
              <a:ahLst/>
              <a:cxnLst/>
              <a:rect l="l" t="t" r="r" b="b"/>
              <a:pathLst>
                <a:path w="401319" h="422275">
                  <a:moveTo>
                    <a:pt x="108000" y="0"/>
                  </a:moveTo>
                  <a:lnTo>
                    <a:pt x="65960" y="8488"/>
                  </a:lnTo>
                  <a:lnTo>
                    <a:pt x="31630" y="31635"/>
                  </a:lnTo>
                  <a:lnTo>
                    <a:pt x="8486" y="65965"/>
                  </a:lnTo>
                  <a:lnTo>
                    <a:pt x="0" y="108000"/>
                  </a:lnTo>
                  <a:lnTo>
                    <a:pt x="0" y="313817"/>
                  </a:lnTo>
                  <a:lnTo>
                    <a:pt x="8486" y="355852"/>
                  </a:lnTo>
                  <a:lnTo>
                    <a:pt x="31630" y="390182"/>
                  </a:lnTo>
                  <a:lnTo>
                    <a:pt x="65960" y="413329"/>
                  </a:lnTo>
                  <a:lnTo>
                    <a:pt x="108000" y="421817"/>
                  </a:lnTo>
                  <a:lnTo>
                    <a:pt x="293306" y="421817"/>
                  </a:lnTo>
                  <a:lnTo>
                    <a:pt x="335341" y="413329"/>
                  </a:lnTo>
                  <a:lnTo>
                    <a:pt x="369671" y="390182"/>
                  </a:lnTo>
                  <a:lnTo>
                    <a:pt x="392818" y="355852"/>
                  </a:lnTo>
                  <a:lnTo>
                    <a:pt x="401307" y="313817"/>
                  </a:lnTo>
                  <a:lnTo>
                    <a:pt x="401307" y="108000"/>
                  </a:lnTo>
                  <a:lnTo>
                    <a:pt x="392818" y="65965"/>
                  </a:lnTo>
                  <a:lnTo>
                    <a:pt x="369671" y="31635"/>
                  </a:lnTo>
                  <a:lnTo>
                    <a:pt x="335341" y="8488"/>
                  </a:lnTo>
                  <a:lnTo>
                    <a:pt x="293306" y="0"/>
                  </a:lnTo>
                  <a:lnTo>
                    <a:pt x="108000" y="0"/>
                  </a:lnTo>
                  <a:close/>
                </a:path>
              </a:pathLst>
            </a:custGeom>
            <a:ln w="12700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26348" y="4051806"/>
              <a:ext cx="401320" cy="422275"/>
            </a:xfrm>
            <a:custGeom>
              <a:avLst/>
              <a:gdLst/>
              <a:ahLst/>
              <a:cxnLst/>
              <a:rect l="l" t="t" r="r" b="b"/>
              <a:pathLst>
                <a:path w="401319" h="422275">
                  <a:moveTo>
                    <a:pt x="108000" y="0"/>
                  </a:moveTo>
                  <a:lnTo>
                    <a:pt x="65960" y="8488"/>
                  </a:lnTo>
                  <a:lnTo>
                    <a:pt x="31630" y="31635"/>
                  </a:lnTo>
                  <a:lnTo>
                    <a:pt x="8486" y="65965"/>
                  </a:lnTo>
                  <a:lnTo>
                    <a:pt x="0" y="108000"/>
                  </a:lnTo>
                  <a:lnTo>
                    <a:pt x="0" y="313817"/>
                  </a:lnTo>
                  <a:lnTo>
                    <a:pt x="8486" y="355852"/>
                  </a:lnTo>
                  <a:lnTo>
                    <a:pt x="31630" y="390182"/>
                  </a:lnTo>
                  <a:lnTo>
                    <a:pt x="65960" y="413329"/>
                  </a:lnTo>
                  <a:lnTo>
                    <a:pt x="108000" y="421817"/>
                  </a:lnTo>
                  <a:lnTo>
                    <a:pt x="293306" y="421817"/>
                  </a:lnTo>
                  <a:lnTo>
                    <a:pt x="335341" y="413329"/>
                  </a:lnTo>
                  <a:lnTo>
                    <a:pt x="369671" y="390182"/>
                  </a:lnTo>
                  <a:lnTo>
                    <a:pt x="392818" y="355852"/>
                  </a:lnTo>
                  <a:lnTo>
                    <a:pt x="401307" y="313817"/>
                  </a:lnTo>
                  <a:lnTo>
                    <a:pt x="401307" y="108000"/>
                  </a:lnTo>
                  <a:lnTo>
                    <a:pt x="392818" y="65965"/>
                  </a:lnTo>
                  <a:lnTo>
                    <a:pt x="369671" y="31635"/>
                  </a:lnTo>
                  <a:lnTo>
                    <a:pt x="335341" y="8488"/>
                  </a:lnTo>
                  <a:lnTo>
                    <a:pt x="293306" y="0"/>
                  </a:lnTo>
                  <a:lnTo>
                    <a:pt x="108000" y="0"/>
                  </a:lnTo>
                  <a:close/>
                </a:path>
              </a:pathLst>
            </a:custGeom>
            <a:ln w="12700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26348" y="6121311"/>
              <a:ext cx="401320" cy="422275"/>
            </a:xfrm>
            <a:custGeom>
              <a:avLst/>
              <a:gdLst/>
              <a:ahLst/>
              <a:cxnLst/>
              <a:rect l="l" t="t" r="r" b="b"/>
              <a:pathLst>
                <a:path w="401319" h="422275">
                  <a:moveTo>
                    <a:pt x="108000" y="0"/>
                  </a:moveTo>
                  <a:lnTo>
                    <a:pt x="65960" y="8488"/>
                  </a:lnTo>
                  <a:lnTo>
                    <a:pt x="31630" y="31635"/>
                  </a:lnTo>
                  <a:lnTo>
                    <a:pt x="8486" y="65965"/>
                  </a:lnTo>
                  <a:lnTo>
                    <a:pt x="0" y="108000"/>
                  </a:lnTo>
                  <a:lnTo>
                    <a:pt x="0" y="313817"/>
                  </a:lnTo>
                  <a:lnTo>
                    <a:pt x="8486" y="355852"/>
                  </a:lnTo>
                  <a:lnTo>
                    <a:pt x="31630" y="390182"/>
                  </a:lnTo>
                  <a:lnTo>
                    <a:pt x="65960" y="413329"/>
                  </a:lnTo>
                  <a:lnTo>
                    <a:pt x="108000" y="421817"/>
                  </a:lnTo>
                  <a:lnTo>
                    <a:pt x="293306" y="421817"/>
                  </a:lnTo>
                  <a:lnTo>
                    <a:pt x="335341" y="413329"/>
                  </a:lnTo>
                  <a:lnTo>
                    <a:pt x="369671" y="390182"/>
                  </a:lnTo>
                  <a:lnTo>
                    <a:pt x="392818" y="355852"/>
                  </a:lnTo>
                  <a:lnTo>
                    <a:pt x="401307" y="313817"/>
                  </a:lnTo>
                  <a:lnTo>
                    <a:pt x="401307" y="108000"/>
                  </a:lnTo>
                  <a:lnTo>
                    <a:pt x="392818" y="65965"/>
                  </a:lnTo>
                  <a:lnTo>
                    <a:pt x="369671" y="31635"/>
                  </a:lnTo>
                  <a:lnTo>
                    <a:pt x="335341" y="8488"/>
                  </a:lnTo>
                  <a:lnTo>
                    <a:pt x="293306" y="0"/>
                  </a:lnTo>
                  <a:lnTo>
                    <a:pt x="108000" y="0"/>
                  </a:lnTo>
                  <a:close/>
                </a:path>
              </a:pathLst>
            </a:custGeom>
            <a:ln w="12700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26348" y="7673440"/>
              <a:ext cx="401320" cy="422275"/>
            </a:xfrm>
            <a:custGeom>
              <a:avLst/>
              <a:gdLst/>
              <a:ahLst/>
              <a:cxnLst/>
              <a:rect l="l" t="t" r="r" b="b"/>
              <a:pathLst>
                <a:path w="401319" h="422275">
                  <a:moveTo>
                    <a:pt x="108000" y="0"/>
                  </a:moveTo>
                  <a:lnTo>
                    <a:pt x="65960" y="8488"/>
                  </a:lnTo>
                  <a:lnTo>
                    <a:pt x="31630" y="31635"/>
                  </a:lnTo>
                  <a:lnTo>
                    <a:pt x="8486" y="65965"/>
                  </a:lnTo>
                  <a:lnTo>
                    <a:pt x="0" y="108000"/>
                  </a:lnTo>
                  <a:lnTo>
                    <a:pt x="0" y="313817"/>
                  </a:lnTo>
                  <a:lnTo>
                    <a:pt x="8486" y="355852"/>
                  </a:lnTo>
                  <a:lnTo>
                    <a:pt x="31630" y="390182"/>
                  </a:lnTo>
                  <a:lnTo>
                    <a:pt x="65960" y="413329"/>
                  </a:lnTo>
                  <a:lnTo>
                    <a:pt x="108000" y="421817"/>
                  </a:lnTo>
                  <a:lnTo>
                    <a:pt x="293306" y="421817"/>
                  </a:lnTo>
                  <a:lnTo>
                    <a:pt x="335341" y="413329"/>
                  </a:lnTo>
                  <a:lnTo>
                    <a:pt x="369671" y="390182"/>
                  </a:lnTo>
                  <a:lnTo>
                    <a:pt x="392818" y="355852"/>
                  </a:lnTo>
                  <a:lnTo>
                    <a:pt x="401307" y="313817"/>
                  </a:lnTo>
                  <a:lnTo>
                    <a:pt x="401307" y="108000"/>
                  </a:lnTo>
                  <a:lnTo>
                    <a:pt x="392818" y="65965"/>
                  </a:lnTo>
                  <a:lnTo>
                    <a:pt x="369671" y="31635"/>
                  </a:lnTo>
                  <a:lnTo>
                    <a:pt x="335341" y="8488"/>
                  </a:lnTo>
                  <a:lnTo>
                    <a:pt x="293306" y="0"/>
                  </a:lnTo>
                  <a:lnTo>
                    <a:pt x="108000" y="0"/>
                  </a:lnTo>
                  <a:close/>
                </a:path>
              </a:pathLst>
            </a:custGeom>
            <a:ln w="12700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/>
              <a:t>Getting</a:t>
            </a:r>
            <a:r>
              <a:rPr spc="-35" dirty="0"/>
              <a:t> </a:t>
            </a:r>
            <a:r>
              <a:rPr spc="-10" dirty="0"/>
              <a:t>Started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707299" y="1535920"/>
            <a:ext cx="6101080" cy="1302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9100"/>
              </a:lnSpc>
              <a:spcBef>
                <a:spcPts val="100"/>
              </a:spcBef>
            </a:pP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Review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questions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in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each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of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3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phases.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Select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each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statement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where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</a:t>
            </a:r>
            <a:r>
              <a:rPr sz="1100" spc="23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answer is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20" dirty="0">
                <a:solidFill>
                  <a:srgbClr val="080827"/>
                </a:solidFill>
                <a:latin typeface="Aktiv Grotesk"/>
                <a:cs typeface="Aktiv Grotesk"/>
              </a:rPr>
              <a:t>yes.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Assign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one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point to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each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of those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statements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and total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your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score</a:t>
            </a:r>
            <a:r>
              <a:rPr sz="1100" spc="24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for each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phase.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 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phase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with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lowest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score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should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be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your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starting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point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in</a:t>
            </a:r>
            <a:r>
              <a:rPr sz="1100" spc="229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building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your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Lifecycle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Marketing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strategy.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If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there is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no clear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phase to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begin with,</a:t>
            </a:r>
            <a:r>
              <a:rPr sz="1100" spc="24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recommend that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 start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with the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Collecting 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Leads phase.</a:t>
            </a:r>
            <a:endParaRPr sz="1100" dirty="0">
              <a:latin typeface="Aktiv Grotesk"/>
              <a:cs typeface="Aktiv Grotesk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100" dirty="0">
              <a:latin typeface="Aktiv Grotesk"/>
              <a:cs typeface="Aktiv Grotesk"/>
            </a:endParaRPr>
          </a:p>
          <a:p>
            <a:pPr marL="12700">
              <a:lnSpc>
                <a:spcPct val="100000"/>
              </a:lnSpc>
            </a:pP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Collect 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Leads</a:t>
            </a:r>
            <a:endParaRPr sz="1200" dirty="0">
              <a:latin typeface="Aktiv Grotesk"/>
              <a:cs typeface="Aktiv Grotesk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92299" y="9644038"/>
            <a:ext cx="8699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E21B6F"/>
                </a:solidFill>
                <a:latin typeface="Aktiv Grotesk"/>
                <a:cs typeface="Aktiv Grotesk"/>
              </a:rPr>
              <a:t>Total</a:t>
            </a:r>
            <a:r>
              <a:rPr sz="1200" b="1" spc="-35" dirty="0">
                <a:solidFill>
                  <a:srgbClr val="E21B6F"/>
                </a:solidFill>
                <a:latin typeface="Aktiv Grotesk"/>
                <a:cs typeface="Aktiv Grotesk"/>
              </a:rPr>
              <a:t> </a:t>
            </a:r>
            <a:r>
              <a:rPr sz="1200" b="1" spc="-10" dirty="0">
                <a:solidFill>
                  <a:srgbClr val="E21B6F"/>
                </a:solidFill>
                <a:latin typeface="Aktiv Grotesk"/>
                <a:cs typeface="Aktiv Grotesk"/>
              </a:rPr>
              <a:t>Points</a:t>
            </a:r>
            <a:endParaRPr sz="1200">
              <a:latin typeface="Aktiv Grotesk"/>
              <a:cs typeface="Aktiv Grotesk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719998" y="4562833"/>
            <a:ext cx="414020" cy="5409565"/>
            <a:chOff x="719998" y="4562833"/>
            <a:chExt cx="414020" cy="5409565"/>
          </a:xfrm>
        </p:grpSpPr>
        <p:sp>
          <p:nvSpPr>
            <p:cNvPr id="14" name="object 14"/>
            <p:cNvSpPr/>
            <p:nvPr/>
          </p:nvSpPr>
          <p:spPr>
            <a:xfrm>
              <a:off x="726348" y="4569183"/>
              <a:ext cx="401320" cy="422275"/>
            </a:xfrm>
            <a:custGeom>
              <a:avLst/>
              <a:gdLst/>
              <a:ahLst/>
              <a:cxnLst/>
              <a:rect l="l" t="t" r="r" b="b"/>
              <a:pathLst>
                <a:path w="401319" h="422275">
                  <a:moveTo>
                    <a:pt x="108000" y="0"/>
                  </a:moveTo>
                  <a:lnTo>
                    <a:pt x="65960" y="8488"/>
                  </a:lnTo>
                  <a:lnTo>
                    <a:pt x="31630" y="31635"/>
                  </a:lnTo>
                  <a:lnTo>
                    <a:pt x="8486" y="65965"/>
                  </a:lnTo>
                  <a:lnTo>
                    <a:pt x="0" y="108000"/>
                  </a:lnTo>
                  <a:lnTo>
                    <a:pt x="0" y="313817"/>
                  </a:lnTo>
                  <a:lnTo>
                    <a:pt x="8486" y="355852"/>
                  </a:lnTo>
                  <a:lnTo>
                    <a:pt x="31630" y="390182"/>
                  </a:lnTo>
                  <a:lnTo>
                    <a:pt x="65960" y="413329"/>
                  </a:lnTo>
                  <a:lnTo>
                    <a:pt x="108000" y="421817"/>
                  </a:lnTo>
                  <a:lnTo>
                    <a:pt x="293306" y="421817"/>
                  </a:lnTo>
                  <a:lnTo>
                    <a:pt x="335341" y="413329"/>
                  </a:lnTo>
                  <a:lnTo>
                    <a:pt x="369671" y="390182"/>
                  </a:lnTo>
                  <a:lnTo>
                    <a:pt x="392818" y="355852"/>
                  </a:lnTo>
                  <a:lnTo>
                    <a:pt x="401307" y="313817"/>
                  </a:lnTo>
                  <a:lnTo>
                    <a:pt x="401307" y="108000"/>
                  </a:lnTo>
                  <a:lnTo>
                    <a:pt x="392818" y="65965"/>
                  </a:lnTo>
                  <a:lnTo>
                    <a:pt x="369671" y="31635"/>
                  </a:lnTo>
                  <a:lnTo>
                    <a:pt x="335341" y="8488"/>
                  </a:lnTo>
                  <a:lnTo>
                    <a:pt x="293306" y="0"/>
                  </a:lnTo>
                  <a:lnTo>
                    <a:pt x="108000" y="0"/>
                  </a:lnTo>
                  <a:close/>
                </a:path>
              </a:pathLst>
            </a:custGeom>
            <a:ln w="12700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26348" y="6638687"/>
              <a:ext cx="401320" cy="422275"/>
            </a:xfrm>
            <a:custGeom>
              <a:avLst/>
              <a:gdLst/>
              <a:ahLst/>
              <a:cxnLst/>
              <a:rect l="l" t="t" r="r" b="b"/>
              <a:pathLst>
                <a:path w="401319" h="422275">
                  <a:moveTo>
                    <a:pt x="108000" y="0"/>
                  </a:moveTo>
                  <a:lnTo>
                    <a:pt x="65960" y="8488"/>
                  </a:lnTo>
                  <a:lnTo>
                    <a:pt x="31630" y="31635"/>
                  </a:lnTo>
                  <a:lnTo>
                    <a:pt x="8486" y="65965"/>
                  </a:lnTo>
                  <a:lnTo>
                    <a:pt x="0" y="108000"/>
                  </a:lnTo>
                  <a:lnTo>
                    <a:pt x="0" y="313816"/>
                  </a:lnTo>
                  <a:lnTo>
                    <a:pt x="8486" y="355852"/>
                  </a:lnTo>
                  <a:lnTo>
                    <a:pt x="31630" y="390182"/>
                  </a:lnTo>
                  <a:lnTo>
                    <a:pt x="65960" y="413329"/>
                  </a:lnTo>
                  <a:lnTo>
                    <a:pt x="108000" y="421817"/>
                  </a:lnTo>
                  <a:lnTo>
                    <a:pt x="293306" y="421817"/>
                  </a:lnTo>
                  <a:lnTo>
                    <a:pt x="335341" y="413329"/>
                  </a:lnTo>
                  <a:lnTo>
                    <a:pt x="369671" y="390182"/>
                  </a:lnTo>
                  <a:lnTo>
                    <a:pt x="392818" y="355852"/>
                  </a:lnTo>
                  <a:lnTo>
                    <a:pt x="401307" y="313816"/>
                  </a:lnTo>
                  <a:lnTo>
                    <a:pt x="401307" y="108000"/>
                  </a:lnTo>
                  <a:lnTo>
                    <a:pt x="392818" y="65965"/>
                  </a:lnTo>
                  <a:lnTo>
                    <a:pt x="369671" y="31635"/>
                  </a:lnTo>
                  <a:lnTo>
                    <a:pt x="335341" y="8488"/>
                  </a:lnTo>
                  <a:lnTo>
                    <a:pt x="293306" y="0"/>
                  </a:lnTo>
                  <a:lnTo>
                    <a:pt x="108000" y="0"/>
                  </a:lnTo>
                  <a:close/>
                </a:path>
              </a:pathLst>
            </a:custGeom>
            <a:ln w="12700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26348" y="8190817"/>
              <a:ext cx="401320" cy="422275"/>
            </a:xfrm>
            <a:custGeom>
              <a:avLst/>
              <a:gdLst/>
              <a:ahLst/>
              <a:cxnLst/>
              <a:rect l="l" t="t" r="r" b="b"/>
              <a:pathLst>
                <a:path w="401319" h="422275">
                  <a:moveTo>
                    <a:pt x="108000" y="0"/>
                  </a:moveTo>
                  <a:lnTo>
                    <a:pt x="65960" y="8488"/>
                  </a:lnTo>
                  <a:lnTo>
                    <a:pt x="31630" y="31635"/>
                  </a:lnTo>
                  <a:lnTo>
                    <a:pt x="8486" y="65965"/>
                  </a:lnTo>
                  <a:lnTo>
                    <a:pt x="0" y="108000"/>
                  </a:lnTo>
                  <a:lnTo>
                    <a:pt x="0" y="313817"/>
                  </a:lnTo>
                  <a:lnTo>
                    <a:pt x="8486" y="355852"/>
                  </a:lnTo>
                  <a:lnTo>
                    <a:pt x="31630" y="390182"/>
                  </a:lnTo>
                  <a:lnTo>
                    <a:pt x="65960" y="413329"/>
                  </a:lnTo>
                  <a:lnTo>
                    <a:pt x="108000" y="421817"/>
                  </a:lnTo>
                  <a:lnTo>
                    <a:pt x="293306" y="421817"/>
                  </a:lnTo>
                  <a:lnTo>
                    <a:pt x="335341" y="413329"/>
                  </a:lnTo>
                  <a:lnTo>
                    <a:pt x="369671" y="390182"/>
                  </a:lnTo>
                  <a:lnTo>
                    <a:pt x="392818" y="355852"/>
                  </a:lnTo>
                  <a:lnTo>
                    <a:pt x="401307" y="313817"/>
                  </a:lnTo>
                  <a:lnTo>
                    <a:pt x="401307" y="108000"/>
                  </a:lnTo>
                  <a:lnTo>
                    <a:pt x="392818" y="65965"/>
                  </a:lnTo>
                  <a:lnTo>
                    <a:pt x="369671" y="31635"/>
                  </a:lnTo>
                  <a:lnTo>
                    <a:pt x="335341" y="8488"/>
                  </a:lnTo>
                  <a:lnTo>
                    <a:pt x="293306" y="0"/>
                  </a:lnTo>
                  <a:lnTo>
                    <a:pt x="108000" y="0"/>
                  </a:lnTo>
                  <a:close/>
                </a:path>
              </a:pathLst>
            </a:custGeom>
            <a:ln w="12700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26348" y="7156064"/>
              <a:ext cx="401320" cy="422275"/>
            </a:xfrm>
            <a:custGeom>
              <a:avLst/>
              <a:gdLst/>
              <a:ahLst/>
              <a:cxnLst/>
              <a:rect l="l" t="t" r="r" b="b"/>
              <a:pathLst>
                <a:path w="401319" h="422275">
                  <a:moveTo>
                    <a:pt x="108000" y="0"/>
                  </a:moveTo>
                  <a:lnTo>
                    <a:pt x="65960" y="8488"/>
                  </a:lnTo>
                  <a:lnTo>
                    <a:pt x="31630" y="31635"/>
                  </a:lnTo>
                  <a:lnTo>
                    <a:pt x="8486" y="65965"/>
                  </a:lnTo>
                  <a:lnTo>
                    <a:pt x="0" y="108000"/>
                  </a:lnTo>
                  <a:lnTo>
                    <a:pt x="0" y="313817"/>
                  </a:lnTo>
                  <a:lnTo>
                    <a:pt x="8486" y="355852"/>
                  </a:lnTo>
                  <a:lnTo>
                    <a:pt x="31630" y="390182"/>
                  </a:lnTo>
                  <a:lnTo>
                    <a:pt x="65960" y="413329"/>
                  </a:lnTo>
                  <a:lnTo>
                    <a:pt x="108000" y="421817"/>
                  </a:lnTo>
                  <a:lnTo>
                    <a:pt x="293306" y="421817"/>
                  </a:lnTo>
                  <a:lnTo>
                    <a:pt x="335341" y="413329"/>
                  </a:lnTo>
                  <a:lnTo>
                    <a:pt x="369671" y="390182"/>
                  </a:lnTo>
                  <a:lnTo>
                    <a:pt x="392818" y="355852"/>
                  </a:lnTo>
                  <a:lnTo>
                    <a:pt x="401307" y="313817"/>
                  </a:lnTo>
                  <a:lnTo>
                    <a:pt x="401307" y="108000"/>
                  </a:lnTo>
                  <a:lnTo>
                    <a:pt x="392818" y="65965"/>
                  </a:lnTo>
                  <a:lnTo>
                    <a:pt x="369671" y="31635"/>
                  </a:lnTo>
                  <a:lnTo>
                    <a:pt x="335341" y="8488"/>
                  </a:lnTo>
                  <a:lnTo>
                    <a:pt x="293306" y="0"/>
                  </a:lnTo>
                  <a:lnTo>
                    <a:pt x="108000" y="0"/>
                  </a:lnTo>
                  <a:close/>
                </a:path>
              </a:pathLst>
            </a:custGeom>
            <a:ln w="12700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26348" y="8708192"/>
              <a:ext cx="401320" cy="422275"/>
            </a:xfrm>
            <a:custGeom>
              <a:avLst/>
              <a:gdLst/>
              <a:ahLst/>
              <a:cxnLst/>
              <a:rect l="l" t="t" r="r" b="b"/>
              <a:pathLst>
                <a:path w="401319" h="422275">
                  <a:moveTo>
                    <a:pt x="108000" y="0"/>
                  </a:moveTo>
                  <a:lnTo>
                    <a:pt x="65960" y="8488"/>
                  </a:lnTo>
                  <a:lnTo>
                    <a:pt x="31630" y="31635"/>
                  </a:lnTo>
                  <a:lnTo>
                    <a:pt x="8486" y="65965"/>
                  </a:lnTo>
                  <a:lnTo>
                    <a:pt x="0" y="108000"/>
                  </a:lnTo>
                  <a:lnTo>
                    <a:pt x="0" y="313817"/>
                  </a:lnTo>
                  <a:lnTo>
                    <a:pt x="8486" y="355852"/>
                  </a:lnTo>
                  <a:lnTo>
                    <a:pt x="31630" y="390182"/>
                  </a:lnTo>
                  <a:lnTo>
                    <a:pt x="65960" y="413329"/>
                  </a:lnTo>
                  <a:lnTo>
                    <a:pt x="108000" y="421817"/>
                  </a:lnTo>
                  <a:lnTo>
                    <a:pt x="293306" y="421817"/>
                  </a:lnTo>
                  <a:lnTo>
                    <a:pt x="335341" y="413329"/>
                  </a:lnTo>
                  <a:lnTo>
                    <a:pt x="369671" y="390182"/>
                  </a:lnTo>
                  <a:lnTo>
                    <a:pt x="392818" y="355852"/>
                  </a:lnTo>
                  <a:lnTo>
                    <a:pt x="401307" y="313817"/>
                  </a:lnTo>
                  <a:lnTo>
                    <a:pt x="401307" y="108000"/>
                  </a:lnTo>
                  <a:lnTo>
                    <a:pt x="392818" y="65965"/>
                  </a:lnTo>
                  <a:lnTo>
                    <a:pt x="369671" y="31635"/>
                  </a:lnTo>
                  <a:lnTo>
                    <a:pt x="335341" y="8488"/>
                  </a:lnTo>
                  <a:lnTo>
                    <a:pt x="293306" y="0"/>
                  </a:lnTo>
                  <a:lnTo>
                    <a:pt x="108000" y="0"/>
                  </a:lnTo>
                  <a:close/>
                </a:path>
              </a:pathLst>
            </a:custGeom>
            <a:ln w="12700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26348" y="9543838"/>
              <a:ext cx="401320" cy="422275"/>
            </a:xfrm>
            <a:custGeom>
              <a:avLst/>
              <a:gdLst/>
              <a:ahLst/>
              <a:cxnLst/>
              <a:rect l="l" t="t" r="r" b="b"/>
              <a:pathLst>
                <a:path w="401319" h="422275">
                  <a:moveTo>
                    <a:pt x="108000" y="0"/>
                  </a:moveTo>
                  <a:lnTo>
                    <a:pt x="65960" y="8488"/>
                  </a:lnTo>
                  <a:lnTo>
                    <a:pt x="31630" y="31635"/>
                  </a:lnTo>
                  <a:lnTo>
                    <a:pt x="8486" y="65965"/>
                  </a:lnTo>
                  <a:lnTo>
                    <a:pt x="0" y="108000"/>
                  </a:lnTo>
                  <a:lnTo>
                    <a:pt x="0" y="313817"/>
                  </a:lnTo>
                  <a:lnTo>
                    <a:pt x="8486" y="355852"/>
                  </a:lnTo>
                  <a:lnTo>
                    <a:pt x="31630" y="390182"/>
                  </a:lnTo>
                  <a:lnTo>
                    <a:pt x="65960" y="413329"/>
                  </a:lnTo>
                  <a:lnTo>
                    <a:pt x="108000" y="421817"/>
                  </a:lnTo>
                  <a:lnTo>
                    <a:pt x="293306" y="421817"/>
                  </a:lnTo>
                  <a:lnTo>
                    <a:pt x="335341" y="413329"/>
                  </a:lnTo>
                  <a:lnTo>
                    <a:pt x="369671" y="390182"/>
                  </a:lnTo>
                  <a:lnTo>
                    <a:pt x="392818" y="355852"/>
                  </a:lnTo>
                  <a:lnTo>
                    <a:pt x="401307" y="313817"/>
                  </a:lnTo>
                  <a:lnTo>
                    <a:pt x="401307" y="108000"/>
                  </a:lnTo>
                  <a:lnTo>
                    <a:pt x="392818" y="65965"/>
                  </a:lnTo>
                  <a:lnTo>
                    <a:pt x="369671" y="31635"/>
                  </a:lnTo>
                  <a:lnTo>
                    <a:pt x="335341" y="8488"/>
                  </a:lnTo>
                  <a:lnTo>
                    <a:pt x="293306" y="0"/>
                  </a:lnTo>
                  <a:lnTo>
                    <a:pt x="108000" y="0"/>
                  </a:lnTo>
                  <a:close/>
                </a:path>
              </a:pathLst>
            </a:custGeom>
            <a:ln w="12700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25"/>
              </a:lnSpc>
            </a:pPr>
            <a:fld id="{81D60167-4931-47E6-BA6A-407CBD079E47}" type="slidenum">
              <a:rPr spc="-25" dirty="0"/>
              <a:t>47</a:t>
            </a:fld>
            <a:endParaRPr spc="-25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A5AC056-7B59-E5DC-41B5-E71B7BAA3208}"/>
              </a:ext>
            </a:extLst>
          </p:cNvPr>
          <p:cNvSpPr txBox="1"/>
          <p:nvPr/>
        </p:nvSpPr>
        <p:spPr>
          <a:xfrm>
            <a:off x="706925" y="2813374"/>
            <a:ext cx="7490925" cy="64256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97535">
              <a:lnSpc>
                <a:spcPct val="285000"/>
              </a:lnSpc>
              <a:spcBef>
                <a:spcPts val="815"/>
              </a:spcBef>
            </a:pP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I’m</a:t>
            </a:r>
            <a:r>
              <a:rPr lang="en-GB" sz="12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clear</a:t>
            </a:r>
            <a:r>
              <a:rPr lang="en-GB"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about</a:t>
            </a:r>
            <a:r>
              <a:rPr lang="en-GB"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who</a:t>
            </a:r>
            <a:r>
              <a:rPr lang="en-GB"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my</a:t>
            </a:r>
            <a:r>
              <a:rPr lang="en-GB"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target</a:t>
            </a:r>
            <a:r>
              <a:rPr lang="en-GB"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audience </a:t>
            </a:r>
            <a:r>
              <a:rPr lang="en-GB" sz="1200" spc="-25" dirty="0">
                <a:solidFill>
                  <a:srgbClr val="080827"/>
                </a:solidFill>
                <a:latin typeface="Aktiv Grotesk"/>
                <a:cs typeface="Aktiv Grotesk"/>
              </a:rPr>
              <a:t>is</a:t>
            </a:r>
            <a:endParaRPr lang="en-GB" sz="1200" dirty="0">
              <a:latin typeface="Aktiv Grotesk"/>
              <a:cs typeface="Aktiv Grotesk"/>
            </a:endParaRPr>
          </a:p>
          <a:p>
            <a:pPr marL="597535">
              <a:lnSpc>
                <a:spcPct val="285000"/>
              </a:lnSpc>
            </a:pP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I</a:t>
            </a:r>
            <a:r>
              <a:rPr lang="en-GB" sz="12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know</a:t>
            </a:r>
            <a:r>
              <a:rPr lang="en-GB"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the</a:t>
            </a:r>
            <a:r>
              <a:rPr lang="en-GB"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pain</a:t>
            </a:r>
            <a:r>
              <a:rPr lang="en-GB"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points</a:t>
            </a:r>
            <a:r>
              <a:rPr lang="en-GB"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of</a:t>
            </a:r>
            <a:r>
              <a:rPr lang="en-GB"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my</a:t>
            </a:r>
            <a:r>
              <a:rPr lang="en-GB"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target </a:t>
            </a:r>
            <a:r>
              <a:rPr lang="en-GB"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audience</a:t>
            </a:r>
            <a:endParaRPr lang="en-GB" sz="1200" dirty="0">
              <a:latin typeface="Aktiv Grotesk"/>
              <a:cs typeface="Aktiv Grotesk"/>
            </a:endParaRPr>
          </a:p>
          <a:p>
            <a:pPr marL="597535" marR="2030095">
              <a:lnSpc>
                <a:spcPct val="285000"/>
              </a:lnSpc>
            </a:pP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I</a:t>
            </a:r>
            <a:r>
              <a:rPr lang="en-GB" sz="1200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understand</a:t>
            </a:r>
            <a:r>
              <a:rPr lang="en-GB"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what</a:t>
            </a:r>
            <a:r>
              <a:rPr lang="en-GB"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my</a:t>
            </a:r>
            <a:r>
              <a:rPr lang="en-GB"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target</a:t>
            </a:r>
            <a:r>
              <a:rPr lang="en-GB"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audience</a:t>
            </a:r>
            <a:r>
              <a:rPr lang="en-GB"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cares</a:t>
            </a:r>
            <a:r>
              <a:rPr lang="en-GB"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about</a:t>
            </a:r>
          </a:p>
          <a:p>
            <a:pPr marL="597535" marR="2030095">
              <a:lnSpc>
                <a:spcPct val="285000"/>
              </a:lnSpc>
            </a:pP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I’m</a:t>
            </a:r>
            <a:r>
              <a:rPr lang="en-GB" sz="12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clear</a:t>
            </a:r>
            <a:r>
              <a:rPr lang="en-GB"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about</a:t>
            </a:r>
            <a:r>
              <a:rPr lang="en-GB"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who is</a:t>
            </a:r>
            <a:r>
              <a:rPr lang="en-GB"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not</a:t>
            </a:r>
            <a:r>
              <a:rPr lang="en-GB"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my</a:t>
            </a:r>
            <a:r>
              <a:rPr lang="en-GB"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target </a:t>
            </a:r>
            <a:r>
              <a:rPr lang="en-GB"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audience</a:t>
            </a:r>
          </a:p>
          <a:p>
            <a:pPr marL="597535" marR="2030095">
              <a:lnSpc>
                <a:spcPct val="285000"/>
              </a:lnSpc>
            </a:pP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I</a:t>
            </a:r>
            <a:r>
              <a:rPr lang="en-GB" sz="1200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understand</a:t>
            </a:r>
            <a:r>
              <a:rPr lang="en-GB"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what</a:t>
            </a:r>
            <a:r>
              <a:rPr lang="en-GB"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makes</a:t>
            </a:r>
            <a:r>
              <a:rPr lang="en-GB"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my</a:t>
            </a:r>
            <a:r>
              <a:rPr lang="en-GB"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business</a:t>
            </a:r>
            <a:r>
              <a:rPr lang="en-GB"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stand</a:t>
            </a:r>
            <a:r>
              <a:rPr lang="en-GB"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out</a:t>
            </a:r>
            <a:r>
              <a:rPr lang="en-GB"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from</a:t>
            </a:r>
            <a:r>
              <a:rPr lang="en-GB"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the</a:t>
            </a:r>
            <a:r>
              <a:rPr lang="en-GB"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spc="-20" dirty="0">
                <a:solidFill>
                  <a:srgbClr val="080827"/>
                </a:solidFill>
                <a:latin typeface="Aktiv Grotesk"/>
                <a:cs typeface="Aktiv Grotesk"/>
              </a:rPr>
              <a:t>crowd</a:t>
            </a:r>
          </a:p>
          <a:p>
            <a:pPr marL="597535" marR="2030095">
              <a:lnSpc>
                <a:spcPct val="285000"/>
              </a:lnSpc>
            </a:pP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I</a:t>
            </a:r>
            <a:r>
              <a:rPr lang="en-GB" sz="1200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know</a:t>
            </a:r>
            <a:r>
              <a:rPr lang="en-GB"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where</a:t>
            </a:r>
            <a:r>
              <a:rPr lang="en-GB"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my</a:t>
            </a:r>
            <a:r>
              <a:rPr lang="en-GB"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customers</a:t>
            </a:r>
            <a:r>
              <a:rPr lang="en-GB"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‘hang</a:t>
            </a:r>
            <a:r>
              <a:rPr lang="en-GB"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spc="-20" dirty="0">
                <a:solidFill>
                  <a:srgbClr val="080827"/>
                </a:solidFill>
                <a:latin typeface="Aktiv Grotesk"/>
                <a:cs typeface="Aktiv Grotesk"/>
              </a:rPr>
              <a:t>out’</a:t>
            </a:r>
            <a:endParaRPr lang="en-GB" sz="1200" spc="-20" dirty="0">
              <a:latin typeface="Aktiv Grotesk"/>
              <a:cs typeface="Aktiv Grotesk"/>
            </a:endParaRPr>
          </a:p>
          <a:p>
            <a:pPr marL="597535" marR="1089025">
              <a:lnSpc>
                <a:spcPct val="285000"/>
              </a:lnSpc>
            </a:pP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I</a:t>
            </a:r>
            <a:r>
              <a:rPr lang="en-GB" sz="1200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have</a:t>
            </a:r>
            <a:r>
              <a:rPr lang="en-GB"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a</a:t>
            </a:r>
            <a:r>
              <a:rPr lang="en-GB"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formal</a:t>
            </a:r>
            <a:r>
              <a:rPr lang="en-GB"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process</a:t>
            </a:r>
            <a:r>
              <a:rPr lang="en-GB"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for</a:t>
            </a:r>
            <a:r>
              <a:rPr lang="en-GB"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generating</a:t>
            </a:r>
            <a:r>
              <a:rPr lang="en-GB"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leads</a:t>
            </a:r>
          </a:p>
          <a:p>
            <a:pPr marL="597535">
              <a:lnSpc>
                <a:spcPct val="285000"/>
              </a:lnSpc>
            </a:pP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I</a:t>
            </a:r>
            <a:r>
              <a:rPr lang="en-GB"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currently</a:t>
            </a:r>
            <a:r>
              <a:rPr lang="en-GB"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utilize</a:t>
            </a:r>
            <a:r>
              <a:rPr lang="en-GB"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lead magnets</a:t>
            </a:r>
            <a:r>
              <a:rPr lang="en-GB"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lang="en-GB"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attract traffic</a:t>
            </a:r>
            <a:r>
              <a:rPr lang="en-GB"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lang="en-GB"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my </a:t>
            </a:r>
            <a:r>
              <a:rPr lang="en-GB"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business</a:t>
            </a:r>
          </a:p>
          <a:p>
            <a:pPr marL="597535">
              <a:lnSpc>
                <a:spcPct val="285000"/>
              </a:lnSpc>
            </a:pP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I</a:t>
            </a:r>
            <a:r>
              <a:rPr lang="en-GB"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use more than 2</a:t>
            </a:r>
            <a:r>
              <a:rPr lang="en-GB"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types of lead </a:t>
            </a:r>
            <a:r>
              <a:rPr lang="en-GB"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magnets</a:t>
            </a:r>
          </a:p>
          <a:p>
            <a:pPr marL="597535">
              <a:lnSpc>
                <a:spcPct val="285000"/>
              </a:lnSpc>
            </a:pP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I</a:t>
            </a:r>
            <a:r>
              <a:rPr lang="en-GB" sz="12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utilize social media to</a:t>
            </a:r>
            <a:r>
              <a:rPr lang="en-GB"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attract traffic to my </a:t>
            </a:r>
            <a:r>
              <a:rPr lang="en-GB"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business</a:t>
            </a:r>
            <a:endParaRPr lang="en-GB" sz="1200" dirty="0">
              <a:latin typeface="Aktiv Grotesk"/>
              <a:cs typeface="Aktiv Grotesk"/>
            </a:endParaRPr>
          </a:p>
          <a:p>
            <a:pPr marL="597535">
              <a:lnSpc>
                <a:spcPct val="285000"/>
              </a:lnSpc>
            </a:pP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I</a:t>
            </a:r>
            <a:r>
              <a:rPr lang="en-GB" sz="1200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have</a:t>
            </a:r>
            <a:r>
              <a:rPr lang="en-GB"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a</a:t>
            </a:r>
            <a:r>
              <a:rPr lang="en-GB"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formal</a:t>
            </a:r>
            <a:r>
              <a:rPr lang="en-GB"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process</a:t>
            </a:r>
            <a:r>
              <a:rPr lang="en-GB"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for</a:t>
            </a:r>
            <a:r>
              <a:rPr lang="en-GB"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collecting</a:t>
            </a:r>
            <a:r>
              <a:rPr lang="en-GB"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prospect</a:t>
            </a:r>
            <a:r>
              <a:rPr lang="en-GB"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information</a:t>
            </a:r>
            <a:endParaRPr lang="en-GB" sz="1200" dirty="0">
              <a:latin typeface="Aktiv Grotesk"/>
              <a:cs typeface="Aktiv Grotesk"/>
            </a:endParaRPr>
          </a:p>
          <a:p>
            <a:pPr marL="597535">
              <a:lnSpc>
                <a:spcPct val="285000"/>
              </a:lnSpc>
            </a:pP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I</a:t>
            </a:r>
            <a:r>
              <a:rPr lang="en-GB" sz="1200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have</a:t>
            </a:r>
            <a:r>
              <a:rPr lang="en-GB"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a</a:t>
            </a:r>
            <a:r>
              <a:rPr lang="en-GB"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system</a:t>
            </a:r>
            <a:r>
              <a:rPr lang="en-GB"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lang="en-GB"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organize</a:t>
            </a:r>
            <a:r>
              <a:rPr lang="en-GB"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potential</a:t>
            </a:r>
            <a:r>
              <a:rPr lang="en-GB"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customers</a:t>
            </a:r>
            <a:r>
              <a:rPr lang="en-GB"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once</a:t>
            </a:r>
            <a:r>
              <a:rPr lang="en-GB"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I</a:t>
            </a:r>
            <a:r>
              <a:rPr lang="en-GB"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have</a:t>
            </a:r>
            <a:r>
              <a:rPr lang="en-GB"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their</a:t>
            </a:r>
            <a:r>
              <a:rPr lang="en-GB"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information</a:t>
            </a:r>
            <a:endParaRPr lang="en-GB" sz="1200" dirty="0">
              <a:latin typeface="Aktiv Grotesk"/>
              <a:cs typeface="Aktiv Grotesk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7200" y="1361654"/>
            <a:ext cx="6658609" cy="8879840"/>
            <a:chOff x="457200" y="1361654"/>
            <a:chExt cx="6658609" cy="8879840"/>
          </a:xfrm>
        </p:grpSpPr>
        <p:sp>
          <p:nvSpPr>
            <p:cNvPr id="3" name="object 3"/>
            <p:cNvSpPr/>
            <p:nvPr/>
          </p:nvSpPr>
          <p:spPr>
            <a:xfrm>
              <a:off x="730049" y="1901841"/>
              <a:ext cx="401320" cy="422275"/>
            </a:xfrm>
            <a:custGeom>
              <a:avLst/>
              <a:gdLst/>
              <a:ahLst/>
              <a:cxnLst/>
              <a:rect l="l" t="t" r="r" b="b"/>
              <a:pathLst>
                <a:path w="401319" h="422275">
                  <a:moveTo>
                    <a:pt x="108000" y="0"/>
                  </a:moveTo>
                  <a:lnTo>
                    <a:pt x="65960" y="8488"/>
                  </a:lnTo>
                  <a:lnTo>
                    <a:pt x="31630" y="31635"/>
                  </a:lnTo>
                  <a:lnTo>
                    <a:pt x="8486" y="65965"/>
                  </a:lnTo>
                  <a:lnTo>
                    <a:pt x="0" y="108000"/>
                  </a:lnTo>
                  <a:lnTo>
                    <a:pt x="0" y="313817"/>
                  </a:lnTo>
                  <a:lnTo>
                    <a:pt x="8486" y="355852"/>
                  </a:lnTo>
                  <a:lnTo>
                    <a:pt x="31630" y="390182"/>
                  </a:lnTo>
                  <a:lnTo>
                    <a:pt x="65960" y="413329"/>
                  </a:lnTo>
                  <a:lnTo>
                    <a:pt x="108000" y="421817"/>
                  </a:lnTo>
                  <a:lnTo>
                    <a:pt x="293306" y="421817"/>
                  </a:lnTo>
                  <a:lnTo>
                    <a:pt x="335341" y="413329"/>
                  </a:lnTo>
                  <a:lnTo>
                    <a:pt x="369671" y="390182"/>
                  </a:lnTo>
                  <a:lnTo>
                    <a:pt x="392818" y="355852"/>
                  </a:lnTo>
                  <a:lnTo>
                    <a:pt x="401307" y="313817"/>
                  </a:lnTo>
                  <a:lnTo>
                    <a:pt x="401307" y="108000"/>
                  </a:lnTo>
                  <a:lnTo>
                    <a:pt x="392818" y="65965"/>
                  </a:lnTo>
                  <a:lnTo>
                    <a:pt x="369671" y="31635"/>
                  </a:lnTo>
                  <a:lnTo>
                    <a:pt x="335341" y="8488"/>
                  </a:lnTo>
                  <a:lnTo>
                    <a:pt x="293306" y="0"/>
                  </a:lnTo>
                  <a:lnTo>
                    <a:pt x="108000" y="0"/>
                  </a:lnTo>
                  <a:close/>
                </a:path>
              </a:pathLst>
            </a:custGeom>
            <a:ln w="12700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30049" y="3971347"/>
              <a:ext cx="401320" cy="422275"/>
            </a:xfrm>
            <a:custGeom>
              <a:avLst/>
              <a:gdLst/>
              <a:ahLst/>
              <a:cxnLst/>
              <a:rect l="l" t="t" r="r" b="b"/>
              <a:pathLst>
                <a:path w="401319" h="422275">
                  <a:moveTo>
                    <a:pt x="108000" y="0"/>
                  </a:moveTo>
                  <a:lnTo>
                    <a:pt x="65960" y="8488"/>
                  </a:lnTo>
                  <a:lnTo>
                    <a:pt x="31630" y="31635"/>
                  </a:lnTo>
                  <a:lnTo>
                    <a:pt x="8486" y="65965"/>
                  </a:lnTo>
                  <a:lnTo>
                    <a:pt x="0" y="108000"/>
                  </a:lnTo>
                  <a:lnTo>
                    <a:pt x="0" y="313817"/>
                  </a:lnTo>
                  <a:lnTo>
                    <a:pt x="8486" y="355852"/>
                  </a:lnTo>
                  <a:lnTo>
                    <a:pt x="31630" y="390182"/>
                  </a:lnTo>
                  <a:lnTo>
                    <a:pt x="65960" y="413329"/>
                  </a:lnTo>
                  <a:lnTo>
                    <a:pt x="108000" y="421817"/>
                  </a:lnTo>
                  <a:lnTo>
                    <a:pt x="293306" y="421817"/>
                  </a:lnTo>
                  <a:lnTo>
                    <a:pt x="335341" y="413329"/>
                  </a:lnTo>
                  <a:lnTo>
                    <a:pt x="369671" y="390182"/>
                  </a:lnTo>
                  <a:lnTo>
                    <a:pt x="392818" y="355852"/>
                  </a:lnTo>
                  <a:lnTo>
                    <a:pt x="401307" y="313817"/>
                  </a:lnTo>
                  <a:lnTo>
                    <a:pt x="401307" y="108000"/>
                  </a:lnTo>
                  <a:lnTo>
                    <a:pt x="392818" y="65965"/>
                  </a:lnTo>
                  <a:lnTo>
                    <a:pt x="369671" y="31635"/>
                  </a:lnTo>
                  <a:lnTo>
                    <a:pt x="335341" y="8488"/>
                  </a:lnTo>
                  <a:lnTo>
                    <a:pt x="293306" y="0"/>
                  </a:lnTo>
                  <a:lnTo>
                    <a:pt x="108000" y="0"/>
                  </a:lnTo>
                  <a:close/>
                </a:path>
              </a:pathLst>
            </a:custGeom>
            <a:ln w="12700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30049" y="2419218"/>
              <a:ext cx="401320" cy="422275"/>
            </a:xfrm>
            <a:custGeom>
              <a:avLst/>
              <a:gdLst/>
              <a:ahLst/>
              <a:cxnLst/>
              <a:rect l="l" t="t" r="r" b="b"/>
              <a:pathLst>
                <a:path w="401319" h="422275">
                  <a:moveTo>
                    <a:pt x="108000" y="0"/>
                  </a:moveTo>
                  <a:lnTo>
                    <a:pt x="65960" y="8488"/>
                  </a:lnTo>
                  <a:lnTo>
                    <a:pt x="31630" y="31635"/>
                  </a:lnTo>
                  <a:lnTo>
                    <a:pt x="8486" y="65965"/>
                  </a:lnTo>
                  <a:lnTo>
                    <a:pt x="0" y="108000"/>
                  </a:lnTo>
                  <a:lnTo>
                    <a:pt x="0" y="313817"/>
                  </a:lnTo>
                  <a:lnTo>
                    <a:pt x="8486" y="355852"/>
                  </a:lnTo>
                  <a:lnTo>
                    <a:pt x="31630" y="390182"/>
                  </a:lnTo>
                  <a:lnTo>
                    <a:pt x="65960" y="413329"/>
                  </a:lnTo>
                  <a:lnTo>
                    <a:pt x="108000" y="421817"/>
                  </a:lnTo>
                  <a:lnTo>
                    <a:pt x="293306" y="421817"/>
                  </a:lnTo>
                  <a:lnTo>
                    <a:pt x="335341" y="413329"/>
                  </a:lnTo>
                  <a:lnTo>
                    <a:pt x="369671" y="390182"/>
                  </a:lnTo>
                  <a:lnTo>
                    <a:pt x="392818" y="355852"/>
                  </a:lnTo>
                  <a:lnTo>
                    <a:pt x="401307" y="313817"/>
                  </a:lnTo>
                  <a:lnTo>
                    <a:pt x="401307" y="108000"/>
                  </a:lnTo>
                  <a:lnTo>
                    <a:pt x="392818" y="65965"/>
                  </a:lnTo>
                  <a:lnTo>
                    <a:pt x="369671" y="31635"/>
                  </a:lnTo>
                  <a:lnTo>
                    <a:pt x="335341" y="8488"/>
                  </a:lnTo>
                  <a:lnTo>
                    <a:pt x="293306" y="0"/>
                  </a:lnTo>
                  <a:lnTo>
                    <a:pt x="108000" y="0"/>
                  </a:lnTo>
                  <a:close/>
                </a:path>
              </a:pathLst>
            </a:custGeom>
            <a:ln w="12700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30049" y="4488722"/>
              <a:ext cx="401320" cy="422275"/>
            </a:xfrm>
            <a:custGeom>
              <a:avLst/>
              <a:gdLst/>
              <a:ahLst/>
              <a:cxnLst/>
              <a:rect l="l" t="t" r="r" b="b"/>
              <a:pathLst>
                <a:path w="401319" h="422275">
                  <a:moveTo>
                    <a:pt x="108000" y="0"/>
                  </a:moveTo>
                  <a:lnTo>
                    <a:pt x="65960" y="8488"/>
                  </a:lnTo>
                  <a:lnTo>
                    <a:pt x="31630" y="31635"/>
                  </a:lnTo>
                  <a:lnTo>
                    <a:pt x="8486" y="65965"/>
                  </a:lnTo>
                  <a:lnTo>
                    <a:pt x="0" y="108000"/>
                  </a:lnTo>
                  <a:lnTo>
                    <a:pt x="0" y="313817"/>
                  </a:lnTo>
                  <a:lnTo>
                    <a:pt x="8486" y="355852"/>
                  </a:lnTo>
                  <a:lnTo>
                    <a:pt x="31630" y="390182"/>
                  </a:lnTo>
                  <a:lnTo>
                    <a:pt x="65960" y="413329"/>
                  </a:lnTo>
                  <a:lnTo>
                    <a:pt x="108000" y="421817"/>
                  </a:lnTo>
                  <a:lnTo>
                    <a:pt x="293306" y="421817"/>
                  </a:lnTo>
                  <a:lnTo>
                    <a:pt x="335341" y="413329"/>
                  </a:lnTo>
                  <a:lnTo>
                    <a:pt x="369671" y="390182"/>
                  </a:lnTo>
                  <a:lnTo>
                    <a:pt x="392818" y="355852"/>
                  </a:lnTo>
                  <a:lnTo>
                    <a:pt x="401307" y="313817"/>
                  </a:lnTo>
                  <a:lnTo>
                    <a:pt x="401307" y="108000"/>
                  </a:lnTo>
                  <a:lnTo>
                    <a:pt x="392818" y="65965"/>
                  </a:lnTo>
                  <a:lnTo>
                    <a:pt x="369671" y="31635"/>
                  </a:lnTo>
                  <a:lnTo>
                    <a:pt x="335341" y="8488"/>
                  </a:lnTo>
                  <a:lnTo>
                    <a:pt x="293306" y="0"/>
                  </a:lnTo>
                  <a:lnTo>
                    <a:pt x="108000" y="0"/>
                  </a:lnTo>
                  <a:close/>
                </a:path>
              </a:pathLst>
            </a:custGeom>
            <a:ln w="12700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30049" y="2936594"/>
              <a:ext cx="401320" cy="422275"/>
            </a:xfrm>
            <a:custGeom>
              <a:avLst/>
              <a:gdLst/>
              <a:ahLst/>
              <a:cxnLst/>
              <a:rect l="l" t="t" r="r" b="b"/>
              <a:pathLst>
                <a:path w="401319" h="422275">
                  <a:moveTo>
                    <a:pt x="108000" y="0"/>
                  </a:moveTo>
                  <a:lnTo>
                    <a:pt x="65960" y="8488"/>
                  </a:lnTo>
                  <a:lnTo>
                    <a:pt x="31630" y="31635"/>
                  </a:lnTo>
                  <a:lnTo>
                    <a:pt x="8486" y="65965"/>
                  </a:lnTo>
                  <a:lnTo>
                    <a:pt x="0" y="108000"/>
                  </a:lnTo>
                  <a:lnTo>
                    <a:pt x="0" y="313817"/>
                  </a:lnTo>
                  <a:lnTo>
                    <a:pt x="8486" y="355852"/>
                  </a:lnTo>
                  <a:lnTo>
                    <a:pt x="31630" y="390182"/>
                  </a:lnTo>
                  <a:lnTo>
                    <a:pt x="65960" y="413329"/>
                  </a:lnTo>
                  <a:lnTo>
                    <a:pt x="108000" y="421817"/>
                  </a:lnTo>
                  <a:lnTo>
                    <a:pt x="293306" y="421817"/>
                  </a:lnTo>
                  <a:lnTo>
                    <a:pt x="335341" y="413329"/>
                  </a:lnTo>
                  <a:lnTo>
                    <a:pt x="369671" y="390182"/>
                  </a:lnTo>
                  <a:lnTo>
                    <a:pt x="392818" y="355852"/>
                  </a:lnTo>
                  <a:lnTo>
                    <a:pt x="401307" y="313817"/>
                  </a:lnTo>
                  <a:lnTo>
                    <a:pt x="401307" y="108000"/>
                  </a:lnTo>
                  <a:lnTo>
                    <a:pt x="392818" y="65965"/>
                  </a:lnTo>
                  <a:lnTo>
                    <a:pt x="369671" y="31635"/>
                  </a:lnTo>
                  <a:lnTo>
                    <a:pt x="335341" y="8488"/>
                  </a:lnTo>
                  <a:lnTo>
                    <a:pt x="293306" y="0"/>
                  </a:lnTo>
                  <a:lnTo>
                    <a:pt x="108000" y="0"/>
                  </a:lnTo>
                  <a:close/>
                </a:path>
              </a:pathLst>
            </a:custGeom>
            <a:ln w="12700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30049" y="5006098"/>
              <a:ext cx="401320" cy="422275"/>
            </a:xfrm>
            <a:custGeom>
              <a:avLst/>
              <a:gdLst/>
              <a:ahLst/>
              <a:cxnLst/>
              <a:rect l="l" t="t" r="r" b="b"/>
              <a:pathLst>
                <a:path w="401319" h="422275">
                  <a:moveTo>
                    <a:pt x="108000" y="0"/>
                  </a:moveTo>
                  <a:lnTo>
                    <a:pt x="65960" y="8488"/>
                  </a:lnTo>
                  <a:lnTo>
                    <a:pt x="31630" y="31635"/>
                  </a:lnTo>
                  <a:lnTo>
                    <a:pt x="8486" y="65965"/>
                  </a:lnTo>
                  <a:lnTo>
                    <a:pt x="0" y="108000"/>
                  </a:lnTo>
                  <a:lnTo>
                    <a:pt x="0" y="313817"/>
                  </a:lnTo>
                  <a:lnTo>
                    <a:pt x="8486" y="355852"/>
                  </a:lnTo>
                  <a:lnTo>
                    <a:pt x="31630" y="390182"/>
                  </a:lnTo>
                  <a:lnTo>
                    <a:pt x="65960" y="413329"/>
                  </a:lnTo>
                  <a:lnTo>
                    <a:pt x="108000" y="421817"/>
                  </a:lnTo>
                  <a:lnTo>
                    <a:pt x="293306" y="421817"/>
                  </a:lnTo>
                  <a:lnTo>
                    <a:pt x="335341" y="413329"/>
                  </a:lnTo>
                  <a:lnTo>
                    <a:pt x="369671" y="390182"/>
                  </a:lnTo>
                  <a:lnTo>
                    <a:pt x="392818" y="355852"/>
                  </a:lnTo>
                  <a:lnTo>
                    <a:pt x="401307" y="313817"/>
                  </a:lnTo>
                  <a:lnTo>
                    <a:pt x="401307" y="108000"/>
                  </a:lnTo>
                  <a:lnTo>
                    <a:pt x="392818" y="65965"/>
                  </a:lnTo>
                  <a:lnTo>
                    <a:pt x="369671" y="31635"/>
                  </a:lnTo>
                  <a:lnTo>
                    <a:pt x="335341" y="8488"/>
                  </a:lnTo>
                  <a:lnTo>
                    <a:pt x="293306" y="0"/>
                  </a:lnTo>
                  <a:lnTo>
                    <a:pt x="108000" y="0"/>
                  </a:lnTo>
                  <a:close/>
                </a:path>
              </a:pathLst>
            </a:custGeom>
            <a:ln w="12700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30049" y="6558227"/>
              <a:ext cx="401320" cy="422275"/>
            </a:xfrm>
            <a:custGeom>
              <a:avLst/>
              <a:gdLst/>
              <a:ahLst/>
              <a:cxnLst/>
              <a:rect l="l" t="t" r="r" b="b"/>
              <a:pathLst>
                <a:path w="401319" h="422275">
                  <a:moveTo>
                    <a:pt x="108000" y="0"/>
                  </a:moveTo>
                  <a:lnTo>
                    <a:pt x="65960" y="8488"/>
                  </a:lnTo>
                  <a:lnTo>
                    <a:pt x="31630" y="31635"/>
                  </a:lnTo>
                  <a:lnTo>
                    <a:pt x="8486" y="65965"/>
                  </a:lnTo>
                  <a:lnTo>
                    <a:pt x="0" y="108000"/>
                  </a:lnTo>
                  <a:lnTo>
                    <a:pt x="0" y="313817"/>
                  </a:lnTo>
                  <a:lnTo>
                    <a:pt x="8486" y="355852"/>
                  </a:lnTo>
                  <a:lnTo>
                    <a:pt x="31630" y="390182"/>
                  </a:lnTo>
                  <a:lnTo>
                    <a:pt x="65960" y="413329"/>
                  </a:lnTo>
                  <a:lnTo>
                    <a:pt x="108000" y="421817"/>
                  </a:lnTo>
                  <a:lnTo>
                    <a:pt x="293306" y="421817"/>
                  </a:lnTo>
                  <a:lnTo>
                    <a:pt x="335341" y="413329"/>
                  </a:lnTo>
                  <a:lnTo>
                    <a:pt x="369671" y="390182"/>
                  </a:lnTo>
                  <a:lnTo>
                    <a:pt x="392818" y="355852"/>
                  </a:lnTo>
                  <a:lnTo>
                    <a:pt x="401307" y="313817"/>
                  </a:lnTo>
                  <a:lnTo>
                    <a:pt x="401307" y="108000"/>
                  </a:lnTo>
                  <a:lnTo>
                    <a:pt x="392818" y="65965"/>
                  </a:lnTo>
                  <a:lnTo>
                    <a:pt x="369671" y="31635"/>
                  </a:lnTo>
                  <a:lnTo>
                    <a:pt x="335341" y="8488"/>
                  </a:lnTo>
                  <a:lnTo>
                    <a:pt x="293306" y="0"/>
                  </a:lnTo>
                  <a:lnTo>
                    <a:pt x="108000" y="0"/>
                  </a:lnTo>
                  <a:close/>
                </a:path>
              </a:pathLst>
            </a:custGeom>
            <a:ln w="12700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75">
              <a:lnSpc>
                <a:spcPct val="100000"/>
              </a:lnSpc>
              <a:spcBef>
                <a:spcPts val="100"/>
              </a:spcBef>
            </a:pPr>
            <a:r>
              <a:rPr dirty="0"/>
              <a:t>Getting</a:t>
            </a:r>
            <a:r>
              <a:rPr spc="-35" dirty="0"/>
              <a:t> </a:t>
            </a:r>
            <a:r>
              <a:rPr spc="-10" dirty="0"/>
              <a:t>Started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710999" y="1547514"/>
            <a:ext cx="5931535" cy="63544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Convert</a:t>
            </a:r>
            <a:r>
              <a:rPr sz="1200" b="1" spc="-3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Clients</a:t>
            </a:r>
            <a:endParaRPr sz="1200" dirty="0">
              <a:latin typeface="Aktiv Grotesk"/>
              <a:cs typeface="Aktiv Grotesk"/>
            </a:endParaRPr>
          </a:p>
          <a:p>
            <a:pPr marL="597535" marR="5080">
              <a:lnSpc>
                <a:spcPts val="4070"/>
              </a:lnSpc>
              <a:spcBef>
                <a:spcPts val="80"/>
              </a:spcBef>
            </a:pP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I</a:t>
            </a:r>
            <a:r>
              <a:rPr lang="en-GB" sz="1200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anticipate</a:t>
            </a:r>
            <a:r>
              <a:rPr lang="en-GB"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questions</a:t>
            </a:r>
            <a:r>
              <a:rPr lang="en-GB"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that</a:t>
            </a:r>
            <a:r>
              <a:rPr lang="en-GB"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potential</a:t>
            </a:r>
            <a:r>
              <a:rPr lang="en-GB"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customers</a:t>
            </a:r>
            <a:r>
              <a:rPr lang="en-GB"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have</a:t>
            </a:r>
            <a:r>
              <a:rPr lang="en-GB"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before</a:t>
            </a:r>
            <a:r>
              <a:rPr lang="en-GB"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they</a:t>
            </a:r>
            <a:r>
              <a:rPr lang="en-GB"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buy</a:t>
            </a:r>
            <a:r>
              <a:rPr lang="en-GB"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from</a:t>
            </a:r>
            <a:r>
              <a:rPr lang="en-GB"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spc="-25" dirty="0">
                <a:solidFill>
                  <a:srgbClr val="080827"/>
                </a:solidFill>
                <a:latin typeface="Aktiv Grotesk"/>
                <a:cs typeface="Aktiv Grotesk"/>
              </a:rPr>
              <a:t>me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I</a:t>
            </a:r>
            <a:r>
              <a:rPr lang="en-GB"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have</a:t>
            </a:r>
            <a:r>
              <a:rPr lang="en-GB"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a</a:t>
            </a:r>
            <a:r>
              <a:rPr lang="en-GB"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clear</a:t>
            </a:r>
            <a:r>
              <a:rPr lang="en-GB"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content</a:t>
            </a:r>
            <a:r>
              <a:rPr lang="en-GB"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strategy</a:t>
            </a:r>
            <a:endParaRPr lang="en-GB" sz="1200" dirty="0">
              <a:latin typeface="Aktiv Grotesk"/>
              <a:cs typeface="Aktiv Grotesk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lang="en-GB" sz="1600" dirty="0">
              <a:latin typeface="Aktiv Grotesk"/>
              <a:cs typeface="Aktiv Grotesk"/>
            </a:endParaRPr>
          </a:p>
          <a:p>
            <a:pPr marL="597535">
              <a:lnSpc>
                <a:spcPct val="100000"/>
              </a:lnSpc>
            </a:pP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I</a:t>
            </a:r>
            <a:r>
              <a:rPr lang="en-GB" sz="1200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have</a:t>
            </a:r>
            <a:r>
              <a:rPr lang="en-GB"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clarity</a:t>
            </a:r>
            <a:r>
              <a:rPr lang="en-GB"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around</a:t>
            </a:r>
            <a:r>
              <a:rPr lang="en-GB"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my</a:t>
            </a:r>
            <a:r>
              <a:rPr lang="en-GB"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compelling</a:t>
            </a:r>
            <a:r>
              <a:rPr lang="en-GB"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offer</a:t>
            </a:r>
            <a:endParaRPr lang="en-GB" sz="1200" dirty="0">
              <a:latin typeface="Aktiv Grotesk"/>
              <a:cs typeface="Aktiv Grotesk"/>
            </a:endParaRPr>
          </a:p>
          <a:p>
            <a:pPr marL="597535" marR="269875" indent="-635">
              <a:lnSpc>
                <a:spcPct val="282900"/>
              </a:lnSpc>
            </a:pP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I</a:t>
            </a:r>
            <a:r>
              <a:rPr lang="en-GB"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know</a:t>
            </a:r>
            <a:r>
              <a:rPr lang="en-GB"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how potential</a:t>
            </a:r>
            <a:r>
              <a:rPr lang="en-GB"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customers</a:t>
            </a:r>
            <a:r>
              <a:rPr lang="en-GB"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make decisions</a:t>
            </a:r>
            <a:r>
              <a:rPr lang="en-GB"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on</a:t>
            </a:r>
            <a:r>
              <a:rPr lang="en-GB"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what and</a:t>
            </a:r>
            <a:r>
              <a:rPr lang="en-GB"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when</a:t>
            </a:r>
            <a:r>
              <a:rPr lang="en-GB"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to </a:t>
            </a:r>
            <a:r>
              <a:rPr lang="en-GB" sz="1200" spc="-25" dirty="0">
                <a:solidFill>
                  <a:srgbClr val="080827"/>
                </a:solidFill>
                <a:latin typeface="Aktiv Grotesk"/>
                <a:cs typeface="Aktiv Grotesk"/>
              </a:rPr>
              <a:t>buy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I</a:t>
            </a:r>
            <a:r>
              <a:rPr lang="en-GB" sz="12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understand</a:t>
            </a:r>
            <a:r>
              <a:rPr lang="en-GB"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my customer’s</a:t>
            </a:r>
            <a:r>
              <a:rPr lang="en-GB"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buying </a:t>
            </a:r>
            <a:r>
              <a:rPr lang="en-GB"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journey</a:t>
            </a:r>
            <a:endParaRPr lang="en-GB" sz="1200" dirty="0">
              <a:latin typeface="Aktiv Grotesk"/>
              <a:cs typeface="Aktiv Grotesk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lang="en-GB" sz="2050" dirty="0">
              <a:latin typeface="Aktiv Grotesk"/>
              <a:cs typeface="Aktiv Grotesk"/>
            </a:endParaRPr>
          </a:p>
          <a:p>
            <a:pPr marL="597535">
              <a:lnSpc>
                <a:spcPct val="100000"/>
              </a:lnSpc>
            </a:pP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My</a:t>
            </a:r>
            <a:r>
              <a:rPr lang="en-GB" sz="12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sales</a:t>
            </a:r>
            <a:r>
              <a:rPr lang="en-GB"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process</a:t>
            </a:r>
            <a:r>
              <a:rPr lang="en-GB"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is</a:t>
            </a:r>
            <a:r>
              <a:rPr lang="en-GB"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mapped</a:t>
            </a:r>
            <a:r>
              <a:rPr lang="en-GB"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lang="en-GB"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my</a:t>
            </a:r>
            <a:r>
              <a:rPr lang="en-GB"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customer’s</a:t>
            </a:r>
            <a:r>
              <a:rPr lang="en-GB"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buying </a:t>
            </a:r>
            <a:r>
              <a:rPr lang="en-GB"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process</a:t>
            </a:r>
            <a:endParaRPr lang="en-GB" sz="1200" dirty="0">
              <a:latin typeface="Aktiv Grotesk"/>
              <a:cs typeface="Aktiv Grotesk"/>
            </a:endParaRPr>
          </a:p>
          <a:p>
            <a:pPr marL="597535" marR="824865">
              <a:lnSpc>
                <a:spcPct val="282900"/>
              </a:lnSpc>
            </a:pP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I</a:t>
            </a:r>
            <a:r>
              <a:rPr lang="en-GB" sz="12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have</a:t>
            </a:r>
            <a:r>
              <a:rPr lang="en-GB"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a</a:t>
            </a:r>
            <a:r>
              <a:rPr lang="en-GB"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system</a:t>
            </a:r>
            <a:r>
              <a:rPr lang="en-GB"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in place</a:t>
            </a:r>
            <a:r>
              <a:rPr lang="en-GB"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lang="en-GB"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identify</a:t>
            </a:r>
            <a:r>
              <a:rPr lang="en-GB"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when someone</a:t>
            </a:r>
            <a:r>
              <a:rPr lang="en-GB"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is</a:t>
            </a:r>
            <a:r>
              <a:rPr lang="en-GB"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ready</a:t>
            </a:r>
            <a:r>
              <a:rPr lang="en-GB"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to </a:t>
            </a:r>
            <a:r>
              <a:rPr lang="en-GB" sz="1200" spc="-25" dirty="0">
                <a:solidFill>
                  <a:srgbClr val="080827"/>
                </a:solidFill>
                <a:latin typeface="Aktiv Grotesk"/>
                <a:cs typeface="Aktiv Grotesk"/>
              </a:rPr>
              <a:t>buy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I</a:t>
            </a:r>
            <a:r>
              <a:rPr lang="en-GB" sz="12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understand what offers</a:t>
            </a:r>
            <a:r>
              <a:rPr lang="en-GB"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work to convert </a:t>
            </a:r>
            <a:r>
              <a:rPr lang="en-GB"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sales</a:t>
            </a:r>
            <a:endParaRPr lang="en-GB" sz="1200" dirty="0">
              <a:latin typeface="Aktiv Grotesk"/>
              <a:cs typeface="Aktiv Grotesk"/>
            </a:endParaRPr>
          </a:p>
          <a:p>
            <a:pPr marL="597535" marR="2480310">
              <a:lnSpc>
                <a:spcPct val="282900"/>
              </a:lnSpc>
            </a:pP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I</a:t>
            </a:r>
            <a:r>
              <a:rPr lang="en-GB" sz="1200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have</a:t>
            </a:r>
            <a:r>
              <a:rPr lang="en-GB"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a</a:t>
            </a:r>
            <a:r>
              <a:rPr lang="en-GB"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clear</a:t>
            </a:r>
            <a:r>
              <a:rPr lang="en-GB"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process</a:t>
            </a:r>
            <a:r>
              <a:rPr lang="en-GB"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for</a:t>
            </a:r>
            <a:r>
              <a:rPr lang="en-GB"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closing</a:t>
            </a:r>
            <a:r>
              <a:rPr lang="en-GB"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the</a:t>
            </a:r>
            <a:r>
              <a:rPr lang="en-GB"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spc="-20" dirty="0">
                <a:solidFill>
                  <a:srgbClr val="080827"/>
                </a:solidFill>
                <a:latin typeface="Aktiv Grotesk"/>
                <a:cs typeface="Aktiv Grotesk"/>
              </a:rPr>
              <a:t>sale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It’s</a:t>
            </a:r>
            <a:r>
              <a:rPr lang="en-GB" sz="1200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easy</a:t>
            </a:r>
            <a:r>
              <a:rPr lang="en-GB"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lang="en-GB"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buy</a:t>
            </a:r>
            <a:r>
              <a:rPr lang="en-GB"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from</a:t>
            </a:r>
            <a:r>
              <a:rPr lang="en-GB"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spc="-25" dirty="0">
                <a:solidFill>
                  <a:srgbClr val="080827"/>
                </a:solidFill>
                <a:latin typeface="Aktiv Grotesk"/>
                <a:cs typeface="Aktiv Grotesk"/>
              </a:rPr>
              <a:t>me</a:t>
            </a:r>
            <a:endParaRPr lang="en-GB" sz="1200" dirty="0">
              <a:latin typeface="Aktiv Grotesk"/>
              <a:cs typeface="Aktiv Grotesk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lang="en-GB" sz="2050" dirty="0">
              <a:latin typeface="Aktiv Grotesk"/>
              <a:cs typeface="Aktiv Grotesk"/>
            </a:endParaRPr>
          </a:p>
          <a:p>
            <a:pPr marL="597535">
              <a:lnSpc>
                <a:spcPct val="100000"/>
              </a:lnSpc>
            </a:pP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My</a:t>
            </a:r>
            <a:r>
              <a:rPr lang="en-GB"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sales team</a:t>
            </a:r>
            <a:r>
              <a:rPr lang="en-GB" sz="1200" spc="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has been fully</a:t>
            </a:r>
            <a:r>
              <a:rPr lang="en-GB" sz="1200" spc="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trained on sales</a:t>
            </a:r>
            <a:r>
              <a:rPr lang="en-GB" sz="1200" spc="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procedures</a:t>
            </a:r>
            <a:endParaRPr lang="en-GB" sz="1200" dirty="0">
              <a:latin typeface="Aktiv Grotesk"/>
              <a:cs typeface="Aktiv Grotesk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lang="en-GB" sz="2050" dirty="0">
              <a:latin typeface="Aktiv Grotesk"/>
              <a:cs typeface="Aktiv Grotesk"/>
            </a:endParaRPr>
          </a:p>
          <a:p>
            <a:pPr marL="597535">
              <a:lnSpc>
                <a:spcPct val="100000"/>
              </a:lnSpc>
            </a:pP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I</a:t>
            </a:r>
            <a:r>
              <a:rPr lang="en-GB" sz="1200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have</a:t>
            </a:r>
            <a:r>
              <a:rPr lang="en-GB"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a</a:t>
            </a:r>
            <a:r>
              <a:rPr lang="en-GB"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strategic</a:t>
            </a:r>
            <a:r>
              <a:rPr lang="en-GB"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plan</a:t>
            </a:r>
            <a:r>
              <a:rPr lang="en-GB"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for</a:t>
            </a:r>
            <a:r>
              <a:rPr lang="en-GB"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making</a:t>
            </a:r>
            <a:r>
              <a:rPr lang="en-GB"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it</a:t>
            </a:r>
            <a:r>
              <a:rPr lang="en-GB"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even</a:t>
            </a:r>
            <a:r>
              <a:rPr lang="en-GB"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easier</a:t>
            </a:r>
            <a:r>
              <a:rPr lang="en-GB"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lang="en-GB"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buy</a:t>
            </a:r>
            <a:r>
              <a:rPr lang="en-GB"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dirty="0">
                <a:solidFill>
                  <a:srgbClr val="080827"/>
                </a:solidFill>
                <a:latin typeface="Aktiv Grotesk"/>
                <a:cs typeface="Aktiv Grotesk"/>
              </a:rPr>
              <a:t>from</a:t>
            </a:r>
            <a:r>
              <a:rPr lang="en-GB"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lang="en-GB" sz="1200" spc="-25" dirty="0">
                <a:solidFill>
                  <a:srgbClr val="080827"/>
                </a:solidFill>
                <a:latin typeface="Aktiv Grotesk"/>
                <a:cs typeface="Aktiv Grotesk"/>
              </a:rPr>
              <a:t>me</a:t>
            </a:r>
            <a:endParaRPr lang="en-GB" sz="1200" dirty="0">
              <a:latin typeface="Aktiv Grotesk"/>
              <a:cs typeface="Aktiv Grotesk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95999" y="8528825"/>
            <a:ext cx="8699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E21B6F"/>
                </a:solidFill>
                <a:latin typeface="Aktiv Grotesk"/>
                <a:cs typeface="Aktiv Grotesk"/>
              </a:rPr>
              <a:t>Total</a:t>
            </a:r>
            <a:r>
              <a:rPr sz="1200" b="1" spc="-35" dirty="0">
                <a:solidFill>
                  <a:srgbClr val="E21B6F"/>
                </a:solidFill>
                <a:latin typeface="Aktiv Grotesk"/>
                <a:cs typeface="Aktiv Grotesk"/>
              </a:rPr>
              <a:t> </a:t>
            </a:r>
            <a:r>
              <a:rPr sz="1200" b="1" spc="-10" dirty="0">
                <a:solidFill>
                  <a:srgbClr val="E21B6F"/>
                </a:solidFill>
                <a:latin typeface="Aktiv Grotesk"/>
                <a:cs typeface="Aktiv Grotesk"/>
              </a:rPr>
              <a:t>Points</a:t>
            </a:r>
            <a:endParaRPr sz="1200">
              <a:latin typeface="Aktiv Grotesk"/>
              <a:cs typeface="Aktiv Grotesk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723699" y="3447620"/>
            <a:ext cx="414020" cy="5409565"/>
            <a:chOff x="723699" y="3447620"/>
            <a:chExt cx="414020" cy="5409565"/>
          </a:xfrm>
        </p:grpSpPr>
        <p:sp>
          <p:nvSpPr>
            <p:cNvPr id="14" name="object 14"/>
            <p:cNvSpPr/>
            <p:nvPr/>
          </p:nvSpPr>
          <p:spPr>
            <a:xfrm>
              <a:off x="730049" y="3453970"/>
              <a:ext cx="401320" cy="422275"/>
            </a:xfrm>
            <a:custGeom>
              <a:avLst/>
              <a:gdLst/>
              <a:ahLst/>
              <a:cxnLst/>
              <a:rect l="l" t="t" r="r" b="b"/>
              <a:pathLst>
                <a:path w="401319" h="422275">
                  <a:moveTo>
                    <a:pt x="108000" y="0"/>
                  </a:moveTo>
                  <a:lnTo>
                    <a:pt x="65960" y="8488"/>
                  </a:lnTo>
                  <a:lnTo>
                    <a:pt x="31630" y="31635"/>
                  </a:lnTo>
                  <a:lnTo>
                    <a:pt x="8486" y="65965"/>
                  </a:lnTo>
                  <a:lnTo>
                    <a:pt x="0" y="108000"/>
                  </a:lnTo>
                  <a:lnTo>
                    <a:pt x="0" y="313817"/>
                  </a:lnTo>
                  <a:lnTo>
                    <a:pt x="8486" y="355852"/>
                  </a:lnTo>
                  <a:lnTo>
                    <a:pt x="31630" y="390182"/>
                  </a:lnTo>
                  <a:lnTo>
                    <a:pt x="65960" y="413329"/>
                  </a:lnTo>
                  <a:lnTo>
                    <a:pt x="108000" y="421817"/>
                  </a:lnTo>
                  <a:lnTo>
                    <a:pt x="293306" y="421817"/>
                  </a:lnTo>
                  <a:lnTo>
                    <a:pt x="335341" y="413329"/>
                  </a:lnTo>
                  <a:lnTo>
                    <a:pt x="369671" y="390182"/>
                  </a:lnTo>
                  <a:lnTo>
                    <a:pt x="392818" y="355852"/>
                  </a:lnTo>
                  <a:lnTo>
                    <a:pt x="401307" y="313817"/>
                  </a:lnTo>
                  <a:lnTo>
                    <a:pt x="401307" y="108000"/>
                  </a:lnTo>
                  <a:lnTo>
                    <a:pt x="392818" y="65965"/>
                  </a:lnTo>
                  <a:lnTo>
                    <a:pt x="369671" y="31635"/>
                  </a:lnTo>
                  <a:lnTo>
                    <a:pt x="335341" y="8488"/>
                  </a:lnTo>
                  <a:lnTo>
                    <a:pt x="293306" y="0"/>
                  </a:lnTo>
                  <a:lnTo>
                    <a:pt x="108000" y="0"/>
                  </a:lnTo>
                  <a:close/>
                </a:path>
              </a:pathLst>
            </a:custGeom>
            <a:ln w="12700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30049" y="5523475"/>
              <a:ext cx="401320" cy="422275"/>
            </a:xfrm>
            <a:custGeom>
              <a:avLst/>
              <a:gdLst/>
              <a:ahLst/>
              <a:cxnLst/>
              <a:rect l="l" t="t" r="r" b="b"/>
              <a:pathLst>
                <a:path w="401319" h="422275">
                  <a:moveTo>
                    <a:pt x="108000" y="0"/>
                  </a:moveTo>
                  <a:lnTo>
                    <a:pt x="65960" y="8488"/>
                  </a:lnTo>
                  <a:lnTo>
                    <a:pt x="31630" y="31635"/>
                  </a:lnTo>
                  <a:lnTo>
                    <a:pt x="8486" y="65965"/>
                  </a:lnTo>
                  <a:lnTo>
                    <a:pt x="0" y="108000"/>
                  </a:lnTo>
                  <a:lnTo>
                    <a:pt x="0" y="313817"/>
                  </a:lnTo>
                  <a:lnTo>
                    <a:pt x="8486" y="355852"/>
                  </a:lnTo>
                  <a:lnTo>
                    <a:pt x="31630" y="390182"/>
                  </a:lnTo>
                  <a:lnTo>
                    <a:pt x="65960" y="413329"/>
                  </a:lnTo>
                  <a:lnTo>
                    <a:pt x="108000" y="421817"/>
                  </a:lnTo>
                  <a:lnTo>
                    <a:pt x="293306" y="421817"/>
                  </a:lnTo>
                  <a:lnTo>
                    <a:pt x="335341" y="413329"/>
                  </a:lnTo>
                  <a:lnTo>
                    <a:pt x="369671" y="390182"/>
                  </a:lnTo>
                  <a:lnTo>
                    <a:pt x="392818" y="355852"/>
                  </a:lnTo>
                  <a:lnTo>
                    <a:pt x="401307" y="313817"/>
                  </a:lnTo>
                  <a:lnTo>
                    <a:pt x="401307" y="108000"/>
                  </a:lnTo>
                  <a:lnTo>
                    <a:pt x="392818" y="65965"/>
                  </a:lnTo>
                  <a:lnTo>
                    <a:pt x="369671" y="31635"/>
                  </a:lnTo>
                  <a:lnTo>
                    <a:pt x="335341" y="8488"/>
                  </a:lnTo>
                  <a:lnTo>
                    <a:pt x="293306" y="0"/>
                  </a:lnTo>
                  <a:lnTo>
                    <a:pt x="108000" y="0"/>
                  </a:lnTo>
                  <a:close/>
                </a:path>
              </a:pathLst>
            </a:custGeom>
            <a:ln w="12700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30049" y="7075603"/>
              <a:ext cx="401320" cy="422275"/>
            </a:xfrm>
            <a:custGeom>
              <a:avLst/>
              <a:gdLst/>
              <a:ahLst/>
              <a:cxnLst/>
              <a:rect l="l" t="t" r="r" b="b"/>
              <a:pathLst>
                <a:path w="401319" h="422275">
                  <a:moveTo>
                    <a:pt x="108000" y="0"/>
                  </a:moveTo>
                  <a:lnTo>
                    <a:pt x="65960" y="8488"/>
                  </a:lnTo>
                  <a:lnTo>
                    <a:pt x="31630" y="31635"/>
                  </a:lnTo>
                  <a:lnTo>
                    <a:pt x="8486" y="65965"/>
                  </a:lnTo>
                  <a:lnTo>
                    <a:pt x="0" y="108000"/>
                  </a:lnTo>
                  <a:lnTo>
                    <a:pt x="0" y="313817"/>
                  </a:lnTo>
                  <a:lnTo>
                    <a:pt x="8486" y="355852"/>
                  </a:lnTo>
                  <a:lnTo>
                    <a:pt x="31630" y="390182"/>
                  </a:lnTo>
                  <a:lnTo>
                    <a:pt x="65960" y="413329"/>
                  </a:lnTo>
                  <a:lnTo>
                    <a:pt x="108000" y="421817"/>
                  </a:lnTo>
                  <a:lnTo>
                    <a:pt x="293306" y="421817"/>
                  </a:lnTo>
                  <a:lnTo>
                    <a:pt x="335341" y="413329"/>
                  </a:lnTo>
                  <a:lnTo>
                    <a:pt x="369671" y="390182"/>
                  </a:lnTo>
                  <a:lnTo>
                    <a:pt x="392818" y="355852"/>
                  </a:lnTo>
                  <a:lnTo>
                    <a:pt x="401307" y="313817"/>
                  </a:lnTo>
                  <a:lnTo>
                    <a:pt x="401307" y="108000"/>
                  </a:lnTo>
                  <a:lnTo>
                    <a:pt x="392818" y="65965"/>
                  </a:lnTo>
                  <a:lnTo>
                    <a:pt x="369671" y="31635"/>
                  </a:lnTo>
                  <a:lnTo>
                    <a:pt x="335341" y="8488"/>
                  </a:lnTo>
                  <a:lnTo>
                    <a:pt x="293306" y="0"/>
                  </a:lnTo>
                  <a:lnTo>
                    <a:pt x="108000" y="0"/>
                  </a:lnTo>
                  <a:close/>
                </a:path>
              </a:pathLst>
            </a:custGeom>
            <a:ln w="12700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30049" y="6040851"/>
              <a:ext cx="401320" cy="422275"/>
            </a:xfrm>
            <a:custGeom>
              <a:avLst/>
              <a:gdLst/>
              <a:ahLst/>
              <a:cxnLst/>
              <a:rect l="l" t="t" r="r" b="b"/>
              <a:pathLst>
                <a:path w="401319" h="422275">
                  <a:moveTo>
                    <a:pt x="108000" y="0"/>
                  </a:moveTo>
                  <a:lnTo>
                    <a:pt x="65960" y="8488"/>
                  </a:lnTo>
                  <a:lnTo>
                    <a:pt x="31630" y="31635"/>
                  </a:lnTo>
                  <a:lnTo>
                    <a:pt x="8486" y="65965"/>
                  </a:lnTo>
                  <a:lnTo>
                    <a:pt x="0" y="108000"/>
                  </a:lnTo>
                  <a:lnTo>
                    <a:pt x="0" y="313817"/>
                  </a:lnTo>
                  <a:lnTo>
                    <a:pt x="8486" y="355852"/>
                  </a:lnTo>
                  <a:lnTo>
                    <a:pt x="31630" y="390182"/>
                  </a:lnTo>
                  <a:lnTo>
                    <a:pt x="65960" y="413329"/>
                  </a:lnTo>
                  <a:lnTo>
                    <a:pt x="108000" y="421817"/>
                  </a:lnTo>
                  <a:lnTo>
                    <a:pt x="293306" y="421817"/>
                  </a:lnTo>
                  <a:lnTo>
                    <a:pt x="335341" y="413329"/>
                  </a:lnTo>
                  <a:lnTo>
                    <a:pt x="369671" y="390182"/>
                  </a:lnTo>
                  <a:lnTo>
                    <a:pt x="392818" y="355852"/>
                  </a:lnTo>
                  <a:lnTo>
                    <a:pt x="401307" y="313817"/>
                  </a:lnTo>
                  <a:lnTo>
                    <a:pt x="401307" y="108000"/>
                  </a:lnTo>
                  <a:lnTo>
                    <a:pt x="392818" y="65965"/>
                  </a:lnTo>
                  <a:lnTo>
                    <a:pt x="369671" y="31635"/>
                  </a:lnTo>
                  <a:lnTo>
                    <a:pt x="335341" y="8488"/>
                  </a:lnTo>
                  <a:lnTo>
                    <a:pt x="293306" y="0"/>
                  </a:lnTo>
                  <a:lnTo>
                    <a:pt x="108000" y="0"/>
                  </a:lnTo>
                  <a:close/>
                </a:path>
              </a:pathLst>
            </a:custGeom>
            <a:ln w="12700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30049" y="7592979"/>
              <a:ext cx="401320" cy="422275"/>
            </a:xfrm>
            <a:custGeom>
              <a:avLst/>
              <a:gdLst/>
              <a:ahLst/>
              <a:cxnLst/>
              <a:rect l="l" t="t" r="r" b="b"/>
              <a:pathLst>
                <a:path w="401319" h="422275">
                  <a:moveTo>
                    <a:pt x="108000" y="0"/>
                  </a:moveTo>
                  <a:lnTo>
                    <a:pt x="65960" y="8488"/>
                  </a:lnTo>
                  <a:lnTo>
                    <a:pt x="31630" y="31635"/>
                  </a:lnTo>
                  <a:lnTo>
                    <a:pt x="8486" y="65965"/>
                  </a:lnTo>
                  <a:lnTo>
                    <a:pt x="0" y="108000"/>
                  </a:lnTo>
                  <a:lnTo>
                    <a:pt x="0" y="313817"/>
                  </a:lnTo>
                  <a:lnTo>
                    <a:pt x="8486" y="355852"/>
                  </a:lnTo>
                  <a:lnTo>
                    <a:pt x="31630" y="390182"/>
                  </a:lnTo>
                  <a:lnTo>
                    <a:pt x="65960" y="413329"/>
                  </a:lnTo>
                  <a:lnTo>
                    <a:pt x="108000" y="421817"/>
                  </a:lnTo>
                  <a:lnTo>
                    <a:pt x="293306" y="421817"/>
                  </a:lnTo>
                  <a:lnTo>
                    <a:pt x="335341" y="413329"/>
                  </a:lnTo>
                  <a:lnTo>
                    <a:pt x="369671" y="390182"/>
                  </a:lnTo>
                  <a:lnTo>
                    <a:pt x="392818" y="355852"/>
                  </a:lnTo>
                  <a:lnTo>
                    <a:pt x="401307" y="313817"/>
                  </a:lnTo>
                  <a:lnTo>
                    <a:pt x="401307" y="108000"/>
                  </a:lnTo>
                  <a:lnTo>
                    <a:pt x="392818" y="65965"/>
                  </a:lnTo>
                  <a:lnTo>
                    <a:pt x="369671" y="31635"/>
                  </a:lnTo>
                  <a:lnTo>
                    <a:pt x="335341" y="8488"/>
                  </a:lnTo>
                  <a:lnTo>
                    <a:pt x="293306" y="0"/>
                  </a:lnTo>
                  <a:lnTo>
                    <a:pt x="108000" y="0"/>
                  </a:lnTo>
                  <a:close/>
                </a:path>
              </a:pathLst>
            </a:custGeom>
            <a:ln w="12700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30049" y="8428625"/>
              <a:ext cx="401320" cy="422275"/>
            </a:xfrm>
            <a:custGeom>
              <a:avLst/>
              <a:gdLst/>
              <a:ahLst/>
              <a:cxnLst/>
              <a:rect l="l" t="t" r="r" b="b"/>
              <a:pathLst>
                <a:path w="401319" h="422275">
                  <a:moveTo>
                    <a:pt x="108000" y="0"/>
                  </a:moveTo>
                  <a:lnTo>
                    <a:pt x="65960" y="8488"/>
                  </a:lnTo>
                  <a:lnTo>
                    <a:pt x="31630" y="31635"/>
                  </a:lnTo>
                  <a:lnTo>
                    <a:pt x="8486" y="65965"/>
                  </a:lnTo>
                  <a:lnTo>
                    <a:pt x="0" y="108000"/>
                  </a:lnTo>
                  <a:lnTo>
                    <a:pt x="0" y="313817"/>
                  </a:lnTo>
                  <a:lnTo>
                    <a:pt x="8486" y="355852"/>
                  </a:lnTo>
                  <a:lnTo>
                    <a:pt x="31630" y="390182"/>
                  </a:lnTo>
                  <a:lnTo>
                    <a:pt x="65960" y="413329"/>
                  </a:lnTo>
                  <a:lnTo>
                    <a:pt x="108000" y="421817"/>
                  </a:lnTo>
                  <a:lnTo>
                    <a:pt x="293306" y="421817"/>
                  </a:lnTo>
                  <a:lnTo>
                    <a:pt x="335341" y="413329"/>
                  </a:lnTo>
                  <a:lnTo>
                    <a:pt x="369671" y="390182"/>
                  </a:lnTo>
                  <a:lnTo>
                    <a:pt x="392818" y="355852"/>
                  </a:lnTo>
                  <a:lnTo>
                    <a:pt x="401307" y="313817"/>
                  </a:lnTo>
                  <a:lnTo>
                    <a:pt x="401307" y="108000"/>
                  </a:lnTo>
                  <a:lnTo>
                    <a:pt x="392818" y="65965"/>
                  </a:lnTo>
                  <a:lnTo>
                    <a:pt x="369671" y="31635"/>
                  </a:lnTo>
                  <a:lnTo>
                    <a:pt x="335341" y="8488"/>
                  </a:lnTo>
                  <a:lnTo>
                    <a:pt x="293306" y="0"/>
                  </a:lnTo>
                  <a:lnTo>
                    <a:pt x="108000" y="0"/>
                  </a:lnTo>
                  <a:close/>
                </a:path>
              </a:pathLst>
            </a:custGeom>
            <a:ln w="12700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25"/>
              </a:lnSpc>
            </a:pPr>
            <a:fld id="{81D60167-4931-47E6-BA6A-407CBD079E47}" type="slidenum">
              <a:rPr spc="-25" dirty="0"/>
              <a:t>48</a:t>
            </a:fld>
            <a:endParaRPr spc="-25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9850" y="1361654"/>
            <a:ext cx="6658609" cy="8879840"/>
            <a:chOff x="459850" y="1361654"/>
            <a:chExt cx="6658609" cy="8879840"/>
          </a:xfrm>
        </p:grpSpPr>
        <p:sp>
          <p:nvSpPr>
            <p:cNvPr id="3" name="object 3"/>
            <p:cNvSpPr/>
            <p:nvPr/>
          </p:nvSpPr>
          <p:spPr>
            <a:xfrm>
              <a:off x="732698" y="1901841"/>
              <a:ext cx="401320" cy="422275"/>
            </a:xfrm>
            <a:custGeom>
              <a:avLst/>
              <a:gdLst/>
              <a:ahLst/>
              <a:cxnLst/>
              <a:rect l="l" t="t" r="r" b="b"/>
              <a:pathLst>
                <a:path w="401319" h="422275">
                  <a:moveTo>
                    <a:pt x="108000" y="0"/>
                  </a:moveTo>
                  <a:lnTo>
                    <a:pt x="65960" y="8488"/>
                  </a:lnTo>
                  <a:lnTo>
                    <a:pt x="31630" y="31635"/>
                  </a:lnTo>
                  <a:lnTo>
                    <a:pt x="8486" y="65965"/>
                  </a:lnTo>
                  <a:lnTo>
                    <a:pt x="0" y="108000"/>
                  </a:lnTo>
                  <a:lnTo>
                    <a:pt x="0" y="313817"/>
                  </a:lnTo>
                  <a:lnTo>
                    <a:pt x="8486" y="355852"/>
                  </a:lnTo>
                  <a:lnTo>
                    <a:pt x="31630" y="390182"/>
                  </a:lnTo>
                  <a:lnTo>
                    <a:pt x="65960" y="413329"/>
                  </a:lnTo>
                  <a:lnTo>
                    <a:pt x="108000" y="421817"/>
                  </a:lnTo>
                  <a:lnTo>
                    <a:pt x="293306" y="421817"/>
                  </a:lnTo>
                  <a:lnTo>
                    <a:pt x="335341" y="413329"/>
                  </a:lnTo>
                  <a:lnTo>
                    <a:pt x="369671" y="390182"/>
                  </a:lnTo>
                  <a:lnTo>
                    <a:pt x="392818" y="355852"/>
                  </a:lnTo>
                  <a:lnTo>
                    <a:pt x="401307" y="313817"/>
                  </a:lnTo>
                  <a:lnTo>
                    <a:pt x="401307" y="108000"/>
                  </a:lnTo>
                  <a:lnTo>
                    <a:pt x="392818" y="65965"/>
                  </a:lnTo>
                  <a:lnTo>
                    <a:pt x="369671" y="31635"/>
                  </a:lnTo>
                  <a:lnTo>
                    <a:pt x="335341" y="8488"/>
                  </a:lnTo>
                  <a:lnTo>
                    <a:pt x="293306" y="0"/>
                  </a:lnTo>
                  <a:lnTo>
                    <a:pt x="108000" y="0"/>
                  </a:lnTo>
                  <a:close/>
                </a:path>
              </a:pathLst>
            </a:custGeom>
            <a:ln w="12700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32698" y="3971347"/>
              <a:ext cx="401320" cy="422275"/>
            </a:xfrm>
            <a:custGeom>
              <a:avLst/>
              <a:gdLst/>
              <a:ahLst/>
              <a:cxnLst/>
              <a:rect l="l" t="t" r="r" b="b"/>
              <a:pathLst>
                <a:path w="401319" h="422275">
                  <a:moveTo>
                    <a:pt x="108000" y="0"/>
                  </a:moveTo>
                  <a:lnTo>
                    <a:pt x="65960" y="8488"/>
                  </a:lnTo>
                  <a:lnTo>
                    <a:pt x="31630" y="31635"/>
                  </a:lnTo>
                  <a:lnTo>
                    <a:pt x="8486" y="65965"/>
                  </a:lnTo>
                  <a:lnTo>
                    <a:pt x="0" y="108000"/>
                  </a:lnTo>
                  <a:lnTo>
                    <a:pt x="0" y="313817"/>
                  </a:lnTo>
                  <a:lnTo>
                    <a:pt x="8486" y="355852"/>
                  </a:lnTo>
                  <a:lnTo>
                    <a:pt x="31630" y="390182"/>
                  </a:lnTo>
                  <a:lnTo>
                    <a:pt x="65960" y="413329"/>
                  </a:lnTo>
                  <a:lnTo>
                    <a:pt x="108000" y="421817"/>
                  </a:lnTo>
                  <a:lnTo>
                    <a:pt x="293306" y="421817"/>
                  </a:lnTo>
                  <a:lnTo>
                    <a:pt x="335341" y="413329"/>
                  </a:lnTo>
                  <a:lnTo>
                    <a:pt x="369671" y="390182"/>
                  </a:lnTo>
                  <a:lnTo>
                    <a:pt x="392818" y="355852"/>
                  </a:lnTo>
                  <a:lnTo>
                    <a:pt x="401307" y="313817"/>
                  </a:lnTo>
                  <a:lnTo>
                    <a:pt x="401307" y="108000"/>
                  </a:lnTo>
                  <a:lnTo>
                    <a:pt x="392818" y="65965"/>
                  </a:lnTo>
                  <a:lnTo>
                    <a:pt x="369671" y="31635"/>
                  </a:lnTo>
                  <a:lnTo>
                    <a:pt x="335341" y="8488"/>
                  </a:lnTo>
                  <a:lnTo>
                    <a:pt x="293306" y="0"/>
                  </a:lnTo>
                  <a:lnTo>
                    <a:pt x="108000" y="0"/>
                  </a:lnTo>
                  <a:close/>
                </a:path>
              </a:pathLst>
            </a:custGeom>
            <a:ln w="12700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32698" y="2419218"/>
              <a:ext cx="401320" cy="422275"/>
            </a:xfrm>
            <a:custGeom>
              <a:avLst/>
              <a:gdLst/>
              <a:ahLst/>
              <a:cxnLst/>
              <a:rect l="l" t="t" r="r" b="b"/>
              <a:pathLst>
                <a:path w="401319" h="422275">
                  <a:moveTo>
                    <a:pt x="108000" y="0"/>
                  </a:moveTo>
                  <a:lnTo>
                    <a:pt x="65960" y="8488"/>
                  </a:lnTo>
                  <a:lnTo>
                    <a:pt x="31630" y="31635"/>
                  </a:lnTo>
                  <a:lnTo>
                    <a:pt x="8486" y="65965"/>
                  </a:lnTo>
                  <a:lnTo>
                    <a:pt x="0" y="108000"/>
                  </a:lnTo>
                  <a:lnTo>
                    <a:pt x="0" y="313817"/>
                  </a:lnTo>
                  <a:lnTo>
                    <a:pt x="8486" y="355852"/>
                  </a:lnTo>
                  <a:lnTo>
                    <a:pt x="31630" y="390182"/>
                  </a:lnTo>
                  <a:lnTo>
                    <a:pt x="65960" y="413329"/>
                  </a:lnTo>
                  <a:lnTo>
                    <a:pt x="108000" y="421817"/>
                  </a:lnTo>
                  <a:lnTo>
                    <a:pt x="293306" y="421817"/>
                  </a:lnTo>
                  <a:lnTo>
                    <a:pt x="335341" y="413329"/>
                  </a:lnTo>
                  <a:lnTo>
                    <a:pt x="369671" y="390182"/>
                  </a:lnTo>
                  <a:lnTo>
                    <a:pt x="392818" y="355852"/>
                  </a:lnTo>
                  <a:lnTo>
                    <a:pt x="401307" y="313817"/>
                  </a:lnTo>
                  <a:lnTo>
                    <a:pt x="401307" y="108000"/>
                  </a:lnTo>
                  <a:lnTo>
                    <a:pt x="392818" y="65965"/>
                  </a:lnTo>
                  <a:lnTo>
                    <a:pt x="369671" y="31635"/>
                  </a:lnTo>
                  <a:lnTo>
                    <a:pt x="335341" y="8488"/>
                  </a:lnTo>
                  <a:lnTo>
                    <a:pt x="293306" y="0"/>
                  </a:lnTo>
                  <a:lnTo>
                    <a:pt x="108000" y="0"/>
                  </a:lnTo>
                  <a:close/>
                </a:path>
              </a:pathLst>
            </a:custGeom>
            <a:ln w="12700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32698" y="4488722"/>
              <a:ext cx="401320" cy="422275"/>
            </a:xfrm>
            <a:custGeom>
              <a:avLst/>
              <a:gdLst/>
              <a:ahLst/>
              <a:cxnLst/>
              <a:rect l="l" t="t" r="r" b="b"/>
              <a:pathLst>
                <a:path w="401319" h="422275">
                  <a:moveTo>
                    <a:pt x="108000" y="0"/>
                  </a:moveTo>
                  <a:lnTo>
                    <a:pt x="65960" y="8488"/>
                  </a:lnTo>
                  <a:lnTo>
                    <a:pt x="31630" y="31635"/>
                  </a:lnTo>
                  <a:lnTo>
                    <a:pt x="8486" y="65965"/>
                  </a:lnTo>
                  <a:lnTo>
                    <a:pt x="0" y="108000"/>
                  </a:lnTo>
                  <a:lnTo>
                    <a:pt x="0" y="313817"/>
                  </a:lnTo>
                  <a:lnTo>
                    <a:pt x="8486" y="355852"/>
                  </a:lnTo>
                  <a:lnTo>
                    <a:pt x="31630" y="390182"/>
                  </a:lnTo>
                  <a:lnTo>
                    <a:pt x="65960" y="413329"/>
                  </a:lnTo>
                  <a:lnTo>
                    <a:pt x="108000" y="421817"/>
                  </a:lnTo>
                  <a:lnTo>
                    <a:pt x="293306" y="421817"/>
                  </a:lnTo>
                  <a:lnTo>
                    <a:pt x="335341" y="413329"/>
                  </a:lnTo>
                  <a:lnTo>
                    <a:pt x="369671" y="390182"/>
                  </a:lnTo>
                  <a:lnTo>
                    <a:pt x="392818" y="355852"/>
                  </a:lnTo>
                  <a:lnTo>
                    <a:pt x="401307" y="313817"/>
                  </a:lnTo>
                  <a:lnTo>
                    <a:pt x="401307" y="108000"/>
                  </a:lnTo>
                  <a:lnTo>
                    <a:pt x="392818" y="65965"/>
                  </a:lnTo>
                  <a:lnTo>
                    <a:pt x="369671" y="31635"/>
                  </a:lnTo>
                  <a:lnTo>
                    <a:pt x="335341" y="8488"/>
                  </a:lnTo>
                  <a:lnTo>
                    <a:pt x="293306" y="0"/>
                  </a:lnTo>
                  <a:lnTo>
                    <a:pt x="108000" y="0"/>
                  </a:lnTo>
                  <a:close/>
                </a:path>
              </a:pathLst>
            </a:custGeom>
            <a:ln w="12700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32698" y="2936594"/>
              <a:ext cx="401320" cy="422275"/>
            </a:xfrm>
            <a:custGeom>
              <a:avLst/>
              <a:gdLst/>
              <a:ahLst/>
              <a:cxnLst/>
              <a:rect l="l" t="t" r="r" b="b"/>
              <a:pathLst>
                <a:path w="401319" h="422275">
                  <a:moveTo>
                    <a:pt x="108000" y="0"/>
                  </a:moveTo>
                  <a:lnTo>
                    <a:pt x="65960" y="8488"/>
                  </a:lnTo>
                  <a:lnTo>
                    <a:pt x="31630" y="31635"/>
                  </a:lnTo>
                  <a:lnTo>
                    <a:pt x="8486" y="65965"/>
                  </a:lnTo>
                  <a:lnTo>
                    <a:pt x="0" y="108000"/>
                  </a:lnTo>
                  <a:lnTo>
                    <a:pt x="0" y="313817"/>
                  </a:lnTo>
                  <a:lnTo>
                    <a:pt x="8486" y="355852"/>
                  </a:lnTo>
                  <a:lnTo>
                    <a:pt x="31630" y="390182"/>
                  </a:lnTo>
                  <a:lnTo>
                    <a:pt x="65960" y="413329"/>
                  </a:lnTo>
                  <a:lnTo>
                    <a:pt x="108000" y="421817"/>
                  </a:lnTo>
                  <a:lnTo>
                    <a:pt x="293306" y="421817"/>
                  </a:lnTo>
                  <a:lnTo>
                    <a:pt x="335341" y="413329"/>
                  </a:lnTo>
                  <a:lnTo>
                    <a:pt x="369671" y="390182"/>
                  </a:lnTo>
                  <a:lnTo>
                    <a:pt x="392818" y="355852"/>
                  </a:lnTo>
                  <a:lnTo>
                    <a:pt x="401307" y="313817"/>
                  </a:lnTo>
                  <a:lnTo>
                    <a:pt x="401307" y="108000"/>
                  </a:lnTo>
                  <a:lnTo>
                    <a:pt x="392818" y="65965"/>
                  </a:lnTo>
                  <a:lnTo>
                    <a:pt x="369671" y="31635"/>
                  </a:lnTo>
                  <a:lnTo>
                    <a:pt x="335341" y="8488"/>
                  </a:lnTo>
                  <a:lnTo>
                    <a:pt x="293306" y="0"/>
                  </a:lnTo>
                  <a:lnTo>
                    <a:pt x="108000" y="0"/>
                  </a:lnTo>
                  <a:close/>
                </a:path>
              </a:pathLst>
            </a:custGeom>
            <a:ln w="12700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32698" y="5006098"/>
              <a:ext cx="401320" cy="422275"/>
            </a:xfrm>
            <a:custGeom>
              <a:avLst/>
              <a:gdLst/>
              <a:ahLst/>
              <a:cxnLst/>
              <a:rect l="l" t="t" r="r" b="b"/>
              <a:pathLst>
                <a:path w="401319" h="422275">
                  <a:moveTo>
                    <a:pt x="108000" y="0"/>
                  </a:moveTo>
                  <a:lnTo>
                    <a:pt x="65960" y="8488"/>
                  </a:lnTo>
                  <a:lnTo>
                    <a:pt x="31630" y="31635"/>
                  </a:lnTo>
                  <a:lnTo>
                    <a:pt x="8486" y="65965"/>
                  </a:lnTo>
                  <a:lnTo>
                    <a:pt x="0" y="108000"/>
                  </a:lnTo>
                  <a:lnTo>
                    <a:pt x="0" y="313817"/>
                  </a:lnTo>
                  <a:lnTo>
                    <a:pt x="8486" y="355852"/>
                  </a:lnTo>
                  <a:lnTo>
                    <a:pt x="31630" y="390182"/>
                  </a:lnTo>
                  <a:lnTo>
                    <a:pt x="65960" y="413329"/>
                  </a:lnTo>
                  <a:lnTo>
                    <a:pt x="108000" y="421817"/>
                  </a:lnTo>
                  <a:lnTo>
                    <a:pt x="293306" y="421817"/>
                  </a:lnTo>
                  <a:lnTo>
                    <a:pt x="335341" y="413329"/>
                  </a:lnTo>
                  <a:lnTo>
                    <a:pt x="369671" y="390182"/>
                  </a:lnTo>
                  <a:lnTo>
                    <a:pt x="392818" y="355852"/>
                  </a:lnTo>
                  <a:lnTo>
                    <a:pt x="401307" y="313817"/>
                  </a:lnTo>
                  <a:lnTo>
                    <a:pt x="401307" y="108000"/>
                  </a:lnTo>
                  <a:lnTo>
                    <a:pt x="392818" y="65965"/>
                  </a:lnTo>
                  <a:lnTo>
                    <a:pt x="369671" y="31635"/>
                  </a:lnTo>
                  <a:lnTo>
                    <a:pt x="335341" y="8488"/>
                  </a:lnTo>
                  <a:lnTo>
                    <a:pt x="293306" y="0"/>
                  </a:lnTo>
                  <a:lnTo>
                    <a:pt x="108000" y="0"/>
                  </a:lnTo>
                  <a:close/>
                </a:path>
              </a:pathLst>
            </a:custGeom>
            <a:ln w="12700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32698" y="6558227"/>
              <a:ext cx="401320" cy="422275"/>
            </a:xfrm>
            <a:custGeom>
              <a:avLst/>
              <a:gdLst/>
              <a:ahLst/>
              <a:cxnLst/>
              <a:rect l="l" t="t" r="r" b="b"/>
              <a:pathLst>
                <a:path w="401319" h="422275">
                  <a:moveTo>
                    <a:pt x="108000" y="0"/>
                  </a:moveTo>
                  <a:lnTo>
                    <a:pt x="65960" y="8488"/>
                  </a:lnTo>
                  <a:lnTo>
                    <a:pt x="31630" y="31635"/>
                  </a:lnTo>
                  <a:lnTo>
                    <a:pt x="8486" y="65965"/>
                  </a:lnTo>
                  <a:lnTo>
                    <a:pt x="0" y="108000"/>
                  </a:lnTo>
                  <a:lnTo>
                    <a:pt x="0" y="313817"/>
                  </a:lnTo>
                  <a:lnTo>
                    <a:pt x="8486" y="355852"/>
                  </a:lnTo>
                  <a:lnTo>
                    <a:pt x="31630" y="390182"/>
                  </a:lnTo>
                  <a:lnTo>
                    <a:pt x="65960" y="413329"/>
                  </a:lnTo>
                  <a:lnTo>
                    <a:pt x="108000" y="421817"/>
                  </a:lnTo>
                  <a:lnTo>
                    <a:pt x="293306" y="421817"/>
                  </a:lnTo>
                  <a:lnTo>
                    <a:pt x="335341" y="413329"/>
                  </a:lnTo>
                  <a:lnTo>
                    <a:pt x="369671" y="390182"/>
                  </a:lnTo>
                  <a:lnTo>
                    <a:pt x="392818" y="355852"/>
                  </a:lnTo>
                  <a:lnTo>
                    <a:pt x="401307" y="313817"/>
                  </a:lnTo>
                  <a:lnTo>
                    <a:pt x="401307" y="108000"/>
                  </a:lnTo>
                  <a:lnTo>
                    <a:pt x="392818" y="65965"/>
                  </a:lnTo>
                  <a:lnTo>
                    <a:pt x="369671" y="31635"/>
                  </a:lnTo>
                  <a:lnTo>
                    <a:pt x="335341" y="8488"/>
                  </a:lnTo>
                  <a:lnTo>
                    <a:pt x="293306" y="0"/>
                  </a:lnTo>
                  <a:lnTo>
                    <a:pt x="108000" y="0"/>
                  </a:lnTo>
                  <a:close/>
                </a:path>
              </a:pathLst>
            </a:custGeom>
            <a:ln w="12700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/>
              <a:t>Getting</a:t>
            </a:r>
            <a:r>
              <a:rPr spc="-35" dirty="0"/>
              <a:t> </a:t>
            </a:r>
            <a:r>
              <a:rPr spc="-10" dirty="0"/>
              <a:t>Started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713649" y="1547514"/>
            <a:ext cx="5287010" cy="63544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80827"/>
                </a:solidFill>
                <a:latin typeface="Aktiv Grotesk"/>
                <a:cs typeface="Aktiv Grotesk"/>
              </a:rPr>
              <a:t>Create</a:t>
            </a:r>
            <a:r>
              <a:rPr sz="1200" b="1" spc="-4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b="1" spc="-20" dirty="0">
                <a:solidFill>
                  <a:srgbClr val="080827"/>
                </a:solidFill>
                <a:latin typeface="Aktiv Grotesk"/>
                <a:cs typeface="Aktiv Grotesk"/>
              </a:rPr>
              <a:t>Fans</a:t>
            </a:r>
            <a:endParaRPr sz="1200" dirty="0">
              <a:latin typeface="Aktiv Grotesk"/>
              <a:cs typeface="Aktiv Grotesk"/>
            </a:endParaRPr>
          </a:p>
          <a:p>
            <a:pPr marL="597535" marR="1510030">
              <a:lnSpc>
                <a:spcPts val="4070"/>
              </a:lnSpc>
              <a:spcBef>
                <a:spcPts val="80"/>
              </a:spcBef>
            </a:pP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I</a:t>
            </a:r>
            <a:r>
              <a:rPr sz="1200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have</a:t>
            </a:r>
            <a:r>
              <a:rPr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a</a:t>
            </a:r>
            <a:r>
              <a:rPr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consistent</a:t>
            </a:r>
            <a:r>
              <a:rPr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plan</a:t>
            </a: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wow</a:t>
            </a:r>
            <a:r>
              <a:rPr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my</a:t>
            </a:r>
            <a:r>
              <a:rPr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customers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I</a:t>
            </a: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fulfil on time or early if </a:t>
            </a: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possible</a:t>
            </a:r>
            <a:endParaRPr sz="1200" dirty="0">
              <a:latin typeface="Aktiv Grotesk"/>
              <a:cs typeface="Aktiv Grotesk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600" dirty="0">
              <a:latin typeface="Aktiv Grotesk"/>
              <a:cs typeface="Aktiv Grotesk"/>
            </a:endParaRPr>
          </a:p>
          <a:p>
            <a:pPr marL="597535">
              <a:lnSpc>
                <a:spcPct val="100000"/>
              </a:lnSpc>
            </a:pP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I</a:t>
            </a:r>
            <a:r>
              <a:rPr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provide a quality</a:t>
            </a:r>
            <a:r>
              <a:rPr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service or </a:t>
            </a: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product</a:t>
            </a:r>
            <a:endParaRPr sz="1200" dirty="0">
              <a:latin typeface="Aktiv Grotesk"/>
              <a:cs typeface="Aktiv Grotesk"/>
            </a:endParaRPr>
          </a:p>
          <a:p>
            <a:pPr marL="597535" marR="1483995" indent="-635">
              <a:lnSpc>
                <a:spcPct val="282900"/>
              </a:lnSpc>
            </a:pP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I</a:t>
            </a:r>
            <a:r>
              <a:rPr sz="12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send a</a:t>
            </a:r>
            <a:r>
              <a:rPr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personal thank</a:t>
            </a:r>
            <a:r>
              <a:rPr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you note</a:t>
            </a:r>
            <a:r>
              <a:rPr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to </a:t>
            </a: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customers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I send a small</a:t>
            </a:r>
            <a:r>
              <a:rPr sz="1200" spc="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thank you gift to</a:t>
            </a:r>
            <a:r>
              <a:rPr sz="1200" spc="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customers</a:t>
            </a:r>
            <a:endParaRPr sz="1200" dirty="0">
              <a:latin typeface="Aktiv Grotesk"/>
              <a:cs typeface="Aktiv Grotesk"/>
            </a:endParaRPr>
          </a:p>
          <a:p>
            <a:pPr marL="597535" marR="1428750">
              <a:lnSpc>
                <a:spcPct val="282900"/>
              </a:lnSpc>
            </a:pP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I call my customers to </a:t>
            </a: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check-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in and thank </a:t>
            </a:r>
            <a:r>
              <a:rPr sz="1200" spc="-20" dirty="0">
                <a:solidFill>
                  <a:srgbClr val="080827"/>
                </a:solidFill>
                <a:latin typeface="Aktiv Grotesk"/>
                <a:cs typeface="Aktiv Grotesk"/>
              </a:rPr>
              <a:t>them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I</a:t>
            </a:r>
            <a:r>
              <a:rPr sz="12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have</a:t>
            </a: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a</a:t>
            </a: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process</a:t>
            </a:r>
            <a:r>
              <a:rPr sz="12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generate</a:t>
            </a: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repeat</a:t>
            </a: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sales</a:t>
            </a:r>
            <a:endParaRPr sz="1200" dirty="0">
              <a:latin typeface="Aktiv Grotesk"/>
              <a:cs typeface="Aktiv Grotesk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050" dirty="0">
              <a:latin typeface="Aktiv Grotesk"/>
              <a:cs typeface="Aktiv Grotesk"/>
            </a:endParaRPr>
          </a:p>
          <a:p>
            <a:pPr marL="597535">
              <a:lnSpc>
                <a:spcPct val="100000"/>
              </a:lnSpc>
            </a:pP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I</a:t>
            </a:r>
            <a:r>
              <a:rPr sz="12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have</a:t>
            </a: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a</a:t>
            </a: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customer</a:t>
            </a: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loyalty</a:t>
            </a: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program</a:t>
            </a:r>
            <a:endParaRPr sz="1200" dirty="0">
              <a:latin typeface="Aktiv Grotesk"/>
              <a:cs typeface="Aktiv Grotesk"/>
            </a:endParaRPr>
          </a:p>
          <a:p>
            <a:pPr marL="597535" marR="1101725">
              <a:lnSpc>
                <a:spcPct val="282900"/>
              </a:lnSpc>
            </a:pP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I</a:t>
            </a:r>
            <a:r>
              <a:rPr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offer additional</a:t>
            </a:r>
            <a:r>
              <a:rPr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product/service at</a:t>
            </a:r>
            <a:r>
              <a:rPr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the point</a:t>
            </a:r>
            <a:r>
              <a:rPr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of </a:t>
            </a:r>
            <a:r>
              <a:rPr sz="1200" spc="-20" dirty="0">
                <a:solidFill>
                  <a:srgbClr val="080827"/>
                </a:solidFill>
                <a:latin typeface="Aktiv Grotesk"/>
                <a:cs typeface="Aktiv Grotesk"/>
              </a:rPr>
              <a:t>sale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I</a:t>
            </a:r>
            <a:r>
              <a:rPr sz="12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have</a:t>
            </a: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a</a:t>
            </a: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formal</a:t>
            </a: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referral</a:t>
            </a: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program</a:t>
            </a:r>
            <a:endParaRPr sz="1200" dirty="0">
              <a:latin typeface="Aktiv Grotesk"/>
              <a:cs typeface="Aktiv Grotesk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050" dirty="0">
              <a:latin typeface="Aktiv Grotesk"/>
              <a:cs typeface="Aktiv Grotesk"/>
            </a:endParaRPr>
          </a:p>
          <a:p>
            <a:pPr marL="597535">
              <a:lnSpc>
                <a:spcPct val="100000"/>
              </a:lnSpc>
            </a:pP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I</a:t>
            </a: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have</a:t>
            </a: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a</a:t>
            </a:r>
            <a:r>
              <a:rPr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process</a:t>
            </a: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ask</a:t>
            </a:r>
            <a:r>
              <a:rPr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every</a:t>
            </a: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customer</a:t>
            </a: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for</a:t>
            </a:r>
            <a:r>
              <a:rPr sz="12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referrals</a:t>
            </a:r>
            <a:endParaRPr sz="1200" dirty="0">
              <a:latin typeface="Aktiv Grotesk"/>
              <a:cs typeface="Aktiv Grotesk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050" dirty="0">
              <a:latin typeface="Aktiv Grotesk"/>
              <a:cs typeface="Aktiv Grotesk"/>
            </a:endParaRPr>
          </a:p>
          <a:p>
            <a:pPr marL="597535">
              <a:lnSpc>
                <a:spcPct val="100000"/>
              </a:lnSpc>
            </a:pP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I</a:t>
            </a:r>
            <a:r>
              <a:rPr sz="1200" spc="-2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have</a:t>
            </a:r>
            <a:r>
              <a:rPr sz="12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a</a:t>
            </a:r>
            <a:r>
              <a:rPr sz="12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formal</a:t>
            </a:r>
            <a:r>
              <a:rPr sz="12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incentive</a:t>
            </a:r>
            <a:r>
              <a:rPr sz="12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program</a:t>
            </a:r>
            <a:r>
              <a:rPr sz="12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2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reward</a:t>
            </a:r>
            <a:r>
              <a:rPr sz="12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people</a:t>
            </a:r>
            <a:r>
              <a:rPr sz="12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who</a:t>
            </a:r>
            <a:r>
              <a:rPr sz="12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080827"/>
                </a:solidFill>
                <a:latin typeface="Aktiv Grotesk"/>
                <a:cs typeface="Aktiv Grotesk"/>
              </a:rPr>
              <a:t>refer</a:t>
            </a:r>
            <a:r>
              <a:rPr sz="12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200" spc="-10" dirty="0">
                <a:solidFill>
                  <a:srgbClr val="080827"/>
                </a:solidFill>
                <a:latin typeface="Aktiv Grotesk"/>
                <a:cs typeface="Aktiv Grotesk"/>
              </a:rPr>
              <a:t>others</a:t>
            </a:r>
            <a:endParaRPr sz="1200" dirty="0">
              <a:latin typeface="Aktiv Grotesk"/>
              <a:cs typeface="Aktiv Grotesk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98649" y="8528825"/>
            <a:ext cx="8699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E21B6F"/>
                </a:solidFill>
                <a:latin typeface="Aktiv Grotesk"/>
                <a:cs typeface="Aktiv Grotesk"/>
              </a:rPr>
              <a:t>Total</a:t>
            </a:r>
            <a:r>
              <a:rPr sz="1200" b="1" spc="-35" dirty="0">
                <a:solidFill>
                  <a:srgbClr val="E21B6F"/>
                </a:solidFill>
                <a:latin typeface="Aktiv Grotesk"/>
                <a:cs typeface="Aktiv Grotesk"/>
              </a:rPr>
              <a:t> </a:t>
            </a:r>
            <a:r>
              <a:rPr sz="1200" b="1" spc="-10" dirty="0">
                <a:solidFill>
                  <a:srgbClr val="E21B6F"/>
                </a:solidFill>
                <a:latin typeface="Aktiv Grotesk"/>
                <a:cs typeface="Aktiv Grotesk"/>
              </a:rPr>
              <a:t>Points</a:t>
            </a:r>
            <a:endParaRPr sz="1200">
              <a:latin typeface="Aktiv Grotesk"/>
              <a:cs typeface="Aktiv Grotesk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726348" y="3447620"/>
            <a:ext cx="414020" cy="5409565"/>
            <a:chOff x="726348" y="3447620"/>
            <a:chExt cx="414020" cy="5409565"/>
          </a:xfrm>
        </p:grpSpPr>
        <p:sp>
          <p:nvSpPr>
            <p:cNvPr id="14" name="object 14"/>
            <p:cNvSpPr/>
            <p:nvPr/>
          </p:nvSpPr>
          <p:spPr>
            <a:xfrm>
              <a:off x="732698" y="3453970"/>
              <a:ext cx="401320" cy="422275"/>
            </a:xfrm>
            <a:custGeom>
              <a:avLst/>
              <a:gdLst/>
              <a:ahLst/>
              <a:cxnLst/>
              <a:rect l="l" t="t" r="r" b="b"/>
              <a:pathLst>
                <a:path w="401319" h="422275">
                  <a:moveTo>
                    <a:pt x="108000" y="0"/>
                  </a:moveTo>
                  <a:lnTo>
                    <a:pt x="65960" y="8488"/>
                  </a:lnTo>
                  <a:lnTo>
                    <a:pt x="31630" y="31635"/>
                  </a:lnTo>
                  <a:lnTo>
                    <a:pt x="8486" y="65965"/>
                  </a:lnTo>
                  <a:lnTo>
                    <a:pt x="0" y="108000"/>
                  </a:lnTo>
                  <a:lnTo>
                    <a:pt x="0" y="313817"/>
                  </a:lnTo>
                  <a:lnTo>
                    <a:pt x="8486" y="355852"/>
                  </a:lnTo>
                  <a:lnTo>
                    <a:pt x="31630" y="390182"/>
                  </a:lnTo>
                  <a:lnTo>
                    <a:pt x="65960" y="413329"/>
                  </a:lnTo>
                  <a:lnTo>
                    <a:pt x="108000" y="421817"/>
                  </a:lnTo>
                  <a:lnTo>
                    <a:pt x="293306" y="421817"/>
                  </a:lnTo>
                  <a:lnTo>
                    <a:pt x="335341" y="413329"/>
                  </a:lnTo>
                  <a:lnTo>
                    <a:pt x="369671" y="390182"/>
                  </a:lnTo>
                  <a:lnTo>
                    <a:pt x="392818" y="355852"/>
                  </a:lnTo>
                  <a:lnTo>
                    <a:pt x="401307" y="313817"/>
                  </a:lnTo>
                  <a:lnTo>
                    <a:pt x="401307" y="108000"/>
                  </a:lnTo>
                  <a:lnTo>
                    <a:pt x="392818" y="65965"/>
                  </a:lnTo>
                  <a:lnTo>
                    <a:pt x="369671" y="31635"/>
                  </a:lnTo>
                  <a:lnTo>
                    <a:pt x="335341" y="8488"/>
                  </a:lnTo>
                  <a:lnTo>
                    <a:pt x="293306" y="0"/>
                  </a:lnTo>
                  <a:lnTo>
                    <a:pt x="108000" y="0"/>
                  </a:lnTo>
                  <a:close/>
                </a:path>
              </a:pathLst>
            </a:custGeom>
            <a:ln w="12700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32698" y="5523475"/>
              <a:ext cx="401320" cy="422275"/>
            </a:xfrm>
            <a:custGeom>
              <a:avLst/>
              <a:gdLst/>
              <a:ahLst/>
              <a:cxnLst/>
              <a:rect l="l" t="t" r="r" b="b"/>
              <a:pathLst>
                <a:path w="401319" h="422275">
                  <a:moveTo>
                    <a:pt x="108000" y="0"/>
                  </a:moveTo>
                  <a:lnTo>
                    <a:pt x="65960" y="8488"/>
                  </a:lnTo>
                  <a:lnTo>
                    <a:pt x="31630" y="31635"/>
                  </a:lnTo>
                  <a:lnTo>
                    <a:pt x="8486" y="65965"/>
                  </a:lnTo>
                  <a:lnTo>
                    <a:pt x="0" y="108000"/>
                  </a:lnTo>
                  <a:lnTo>
                    <a:pt x="0" y="313817"/>
                  </a:lnTo>
                  <a:lnTo>
                    <a:pt x="8486" y="355852"/>
                  </a:lnTo>
                  <a:lnTo>
                    <a:pt x="31630" y="390182"/>
                  </a:lnTo>
                  <a:lnTo>
                    <a:pt x="65960" y="413329"/>
                  </a:lnTo>
                  <a:lnTo>
                    <a:pt x="108000" y="421817"/>
                  </a:lnTo>
                  <a:lnTo>
                    <a:pt x="293306" y="421817"/>
                  </a:lnTo>
                  <a:lnTo>
                    <a:pt x="335341" y="413329"/>
                  </a:lnTo>
                  <a:lnTo>
                    <a:pt x="369671" y="390182"/>
                  </a:lnTo>
                  <a:lnTo>
                    <a:pt x="392818" y="355852"/>
                  </a:lnTo>
                  <a:lnTo>
                    <a:pt x="401307" y="313817"/>
                  </a:lnTo>
                  <a:lnTo>
                    <a:pt x="401307" y="108000"/>
                  </a:lnTo>
                  <a:lnTo>
                    <a:pt x="392818" y="65965"/>
                  </a:lnTo>
                  <a:lnTo>
                    <a:pt x="369671" y="31635"/>
                  </a:lnTo>
                  <a:lnTo>
                    <a:pt x="335341" y="8488"/>
                  </a:lnTo>
                  <a:lnTo>
                    <a:pt x="293306" y="0"/>
                  </a:lnTo>
                  <a:lnTo>
                    <a:pt x="108000" y="0"/>
                  </a:lnTo>
                  <a:close/>
                </a:path>
              </a:pathLst>
            </a:custGeom>
            <a:ln w="12700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32698" y="7075603"/>
              <a:ext cx="401320" cy="422275"/>
            </a:xfrm>
            <a:custGeom>
              <a:avLst/>
              <a:gdLst/>
              <a:ahLst/>
              <a:cxnLst/>
              <a:rect l="l" t="t" r="r" b="b"/>
              <a:pathLst>
                <a:path w="401319" h="422275">
                  <a:moveTo>
                    <a:pt x="108000" y="0"/>
                  </a:moveTo>
                  <a:lnTo>
                    <a:pt x="65960" y="8488"/>
                  </a:lnTo>
                  <a:lnTo>
                    <a:pt x="31630" y="31635"/>
                  </a:lnTo>
                  <a:lnTo>
                    <a:pt x="8486" y="65965"/>
                  </a:lnTo>
                  <a:lnTo>
                    <a:pt x="0" y="108000"/>
                  </a:lnTo>
                  <a:lnTo>
                    <a:pt x="0" y="313817"/>
                  </a:lnTo>
                  <a:lnTo>
                    <a:pt x="8486" y="355852"/>
                  </a:lnTo>
                  <a:lnTo>
                    <a:pt x="31630" y="390182"/>
                  </a:lnTo>
                  <a:lnTo>
                    <a:pt x="65960" y="413329"/>
                  </a:lnTo>
                  <a:lnTo>
                    <a:pt x="108000" y="421817"/>
                  </a:lnTo>
                  <a:lnTo>
                    <a:pt x="293306" y="421817"/>
                  </a:lnTo>
                  <a:lnTo>
                    <a:pt x="335341" y="413329"/>
                  </a:lnTo>
                  <a:lnTo>
                    <a:pt x="369671" y="390182"/>
                  </a:lnTo>
                  <a:lnTo>
                    <a:pt x="392818" y="355852"/>
                  </a:lnTo>
                  <a:lnTo>
                    <a:pt x="401307" y="313817"/>
                  </a:lnTo>
                  <a:lnTo>
                    <a:pt x="401307" y="108000"/>
                  </a:lnTo>
                  <a:lnTo>
                    <a:pt x="392818" y="65965"/>
                  </a:lnTo>
                  <a:lnTo>
                    <a:pt x="369671" y="31635"/>
                  </a:lnTo>
                  <a:lnTo>
                    <a:pt x="335341" y="8488"/>
                  </a:lnTo>
                  <a:lnTo>
                    <a:pt x="293306" y="0"/>
                  </a:lnTo>
                  <a:lnTo>
                    <a:pt x="108000" y="0"/>
                  </a:lnTo>
                  <a:close/>
                </a:path>
              </a:pathLst>
            </a:custGeom>
            <a:ln w="12700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32698" y="6040851"/>
              <a:ext cx="401320" cy="422275"/>
            </a:xfrm>
            <a:custGeom>
              <a:avLst/>
              <a:gdLst/>
              <a:ahLst/>
              <a:cxnLst/>
              <a:rect l="l" t="t" r="r" b="b"/>
              <a:pathLst>
                <a:path w="401319" h="422275">
                  <a:moveTo>
                    <a:pt x="108000" y="0"/>
                  </a:moveTo>
                  <a:lnTo>
                    <a:pt x="65960" y="8488"/>
                  </a:lnTo>
                  <a:lnTo>
                    <a:pt x="31630" y="31635"/>
                  </a:lnTo>
                  <a:lnTo>
                    <a:pt x="8486" y="65965"/>
                  </a:lnTo>
                  <a:lnTo>
                    <a:pt x="0" y="108000"/>
                  </a:lnTo>
                  <a:lnTo>
                    <a:pt x="0" y="313817"/>
                  </a:lnTo>
                  <a:lnTo>
                    <a:pt x="8486" y="355852"/>
                  </a:lnTo>
                  <a:lnTo>
                    <a:pt x="31630" y="390182"/>
                  </a:lnTo>
                  <a:lnTo>
                    <a:pt x="65960" y="413329"/>
                  </a:lnTo>
                  <a:lnTo>
                    <a:pt x="108000" y="421817"/>
                  </a:lnTo>
                  <a:lnTo>
                    <a:pt x="293306" y="421817"/>
                  </a:lnTo>
                  <a:lnTo>
                    <a:pt x="335341" y="413329"/>
                  </a:lnTo>
                  <a:lnTo>
                    <a:pt x="369671" y="390182"/>
                  </a:lnTo>
                  <a:lnTo>
                    <a:pt x="392818" y="355852"/>
                  </a:lnTo>
                  <a:lnTo>
                    <a:pt x="401307" y="313817"/>
                  </a:lnTo>
                  <a:lnTo>
                    <a:pt x="401307" y="108000"/>
                  </a:lnTo>
                  <a:lnTo>
                    <a:pt x="392818" y="65965"/>
                  </a:lnTo>
                  <a:lnTo>
                    <a:pt x="369671" y="31635"/>
                  </a:lnTo>
                  <a:lnTo>
                    <a:pt x="335341" y="8488"/>
                  </a:lnTo>
                  <a:lnTo>
                    <a:pt x="293306" y="0"/>
                  </a:lnTo>
                  <a:lnTo>
                    <a:pt x="108000" y="0"/>
                  </a:lnTo>
                  <a:close/>
                </a:path>
              </a:pathLst>
            </a:custGeom>
            <a:ln w="12700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32698" y="7592979"/>
              <a:ext cx="401320" cy="422275"/>
            </a:xfrm>
            <a:custGeom>
              <a:avLst/>
              <a:gdLst/>
              <a:ahLst/>
              <a:cxnLst/>
              <a:rect l="l" t="t" r="r" b="b"/>
              <a:pathLst>
                <a:path w="401319" h="422275">
                  <a:moveTo>
                    <a:pt x="108000" y="0"/>
                  </a:moveTo>
                  <a:lnTo>
                    <a:pt x="65960" y="8488"/>
                  </a:lnTo>
                  <a:lnTo>
                    <a:pt x="31630" y="31635"/>
                  </a:lnTo>
                  <a:lnTo>
                    <a:pt x="8486" y="65965"/>
                  </a:lnTo>
                  <a:lnTo>
                    <a:pt x="0" y="108000"/>
                  </a:lnTo>
                  <a:lnTo>
                    <a:pt x="0" y="313817"/>
                  </a:lnTo>
                  <a:lnTo>
                    <a:pt x="8486" y="355852"/>
                  </a:lnTo>
                  <a:lnTo>
                    <a:pt x="31630" y="390182"/>
                  </a:lnTo>
                  <a:lnTo>
                    <a:pt x="65960" y="413329"/>
                  </a:lnTo>
                  <a:lnTo>
                    <a:pt x="108000" y="421817"/>
                  </a:lnTo>
                  <a:lnTo>
                    <a:pt x="293306" y="421817"/>
                  </a:lnTo>
                  <a:lnTo>
                    <a:pt x="335341" y="413329"/>
                  </a:lnTo>
                  <a:lnTo>
                    <a:pt x="369671" y="390182"/>
                  </a:lnTo>
                  <a:lnTo>
                    <a:pt x="392818" y="355852"/>
                  </a:lnTo>
                  <a:lnTo>
                    <a:pt x="401307" y="313817"/>
                  </a:lnTo>
                  <a:lnTo>
                    <a:pt x="401307" y="108000"/>
                  </a:lnTo>
                  <a:lnTo>
                    <a:pt x="392818" y="65965"/>
                  </a:lnTo>
                  <a:lnTo>
                    <a:pt x="369671" y="31635"/>
                  </a:lnTo>
                  <a:lnTo>
                    <a:pt x="335341" y="8488"/>
                  </a:lnTo>
                  <a:lnTo>
                    <a:pt x="293306" y="0"/>
                  </a:lnTo>
                  <a:lnTo>
                    <a:pt x="108000" y="0"/>
                  </a:lnTo>
                  <a:close/>
                </a:path>
              </a:pathLst>
            </a:custGeom>
            <a:ln w="12700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32698" y="8428625"/>
              <a:ext cx="401320" cy="422275"/>
            </a:xfrm>
            <a:custGeom>
              <a:avLst/>
              <a:gdLst/>
              <a:ahLst/>
              <a:cxnLst/>
              <a:rect l="l" t="t" r="r" b="b"/>
              <a:pathLst>
                <a:path w="401319" h="422275">
                  <a:moveTo>
                    <a:pt x="108000" y="0"/>
                  </a:moveTo>
                  <a:lnTo>
                    <a:pt x="65960" y="8488"/>
                  </a:lnTo>
                  <a:lnTo>
                    <a:pt x="31630" y="31635"/>
                  </a:lnTo>
                  <a:lnTo>
                    <a:pt x="8486" y="65965"/>
                  </a:lnTo>
                  <a:lnTo>
                    <a:pt x="0" y="108000"/>
                  </a:lnTo>
                  <a:lnTo>
                    <a:pt x="0" y="313817"/>
                  </a:lnTo>
                  <a:lnTo>
                    <a:pt x="8486" y="355852"/>
                  </a:lnTo>
                  <a:lnTo>
                    <a:pt x="31630" y="390182"/>
                  </a:lnTo>
                  <a:lnTo>
                    <a:pt x="65960" y="413329"/>
                  </a:lnTo>
                  <a:lnTo>
                    <a:pt x="108000" y="421817"/>
                  </a:lnTo>
                  <a:lnTo>
                    <a:pt x="293306" y="421817"/>
                  </a:lnTo>
                  <a:lnTo>
                    <a:pt x="335341" y="413329"/>
                  </a:lnTo>
                  <a:lnTo>
                    <a:pt x="369671" y="390182"/>
                  </a:lnTo>
                  <a:lnTo>
                    <a:pt x="392818" y="355852"/>
                  </a:lnTo>
                  <a:lnTo>
                    <a:pt x="401307" y="313817"/>
                  </a:lnTo>
                  <a:lnTo>
                    <a:pt x="401307" y="108000"/>
                  </a:lnTo>
                  <a:lnTo>
                    <a:pt x="392818" y="65965"/>
                  </a:lnTo>
                  <a:lnTo>
                    <a:pt x="369671" y="31635"/>
                  </a:lnTo>
                  <a:lnTo>
                    <a:pt x="335341" y="8488"/>
                  </a:lnTo>
                  <a:lnTo>
                    <a:pt x="293306" y="0"/>
                  </a:lnTo>
                  <a:lnTo>
                    <a:pt x="108000" y="0"/>
                  </a:lnTo>
                  <a:close/>
                </a:path>
              </a:pathLst>
            </a:custGeom>
            <a:ln w="12700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25"/>
              </a:lnSpc>
            </a:pPr>
            <a:fld id="{81D60167-4931-47E6-BA6A-407CBD079E47}" type="slidenum">
              <a:rPr spc="-25" dirty="0"/>
              <a:t>49</a:t>
            </a:fld>
            <a:endParaRPr spc="-25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06786" y="3011020"/>
            <a:ext cx="2657475" cy="1442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0"/>
              </a:spcBef>
            </a:pPr>
            <a:r>
              <a:rPr sz="3100" dirty="0"/>
              <a:t>Markting</a:t>
            </a:r>
            <a:r>
              <a:rPr sz="3100" spc="-20" dirty="0"/>
              <a:t> Plan</a:t>
            </a:r>
            <a:endParaRPr sz="3100"/>
          </a:p>
          <a:p>
            <a:pPr algn="ctr">
              <a:lnSpc>
                <a:spcPct val="100000"/>
              </a:lnSpc>
              <a:spcBef>
                <a:spcPts val="3720"/>
              </a:spcBef>
            </a:pPr>
            <a:r>
              <a:rPr sz="3100" dirty="0">
                <a:solidFill>
                  <a:srgbClr val="080827"/>
                </a:solidFill>
              </a:rPr>
              <a:t>[Company</a:t>
            </a:r>
            <a:r>
              <a:rPr sz="3100" spc="-30" dirty="0">
                <a:solidFill>
                  <a:srgbClr val="080827"/>
                </a:solidFill>
              </a:rPr>
              <a:t> </a:t>
            </a:r>
            <a:r>
              <a:rPr sz="3100" spc="-10" dirty="0">
                <a:solidFill>
                  <a:srgbClr val="080827"/>
                </a:solidFill>
              </a:rPr>
              <a:t>Name]</a:t>
            </a:r>
            <a:endParaRPr sz="3100"/>
          </a:p>
        </p:txBody>
      </p:sp>
      <p:sp>
        <p:nvSpPr>
          <p:cNvPr id="3" name="object 3"/>
          <p:cNvSpPr txBox="1"/>
          <p:nvPr/>
        </p:nvSpPr>
        <p:spPr>
          <a:xfrm>
            <a:off x="707292" y="8652360"/>
            <a:ext cx="210756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E21B6F"/>
                </a:solidFill>
                <a:latin typeface="Aktiv Grotesk"/>
                <a:cs typeface="Aktiv Grotesk"/>
              </a:rPr>
              <a:t>[Company</a:t>
            </a:r>
            <a:r>
              <a:rPr sz="1400" b="1" spc="-70" dirty="0">
                <a:solidFill>
                  <a:srgbClr val="E21B6F"/>
                </a:solidFill>
                <a:latin typeface="Aktiv Grotesk"/>
                <a:cs typeface="Aktiv Grotesk"/>
              </a:rPr>
              <a:t> </a:t>
            </a:r>
            <a:r>
              <a:rPr sz="1400" b="1" dirty="0">
                <a:solidFill>
                  <a:srgbClr val="E21B6F"/>
                </a:solidFill>
                <a:latin typeface="Aktiv Grotesk"/>
                <a:cs typeface="Aktiv Grotesk"/>
              </a:rPr>
              <a:t>Web</a:t>
            </a:r>
            <a:r>
              <a:rPr sz="1400" b="1" spc="-60" dirty="0">
                <a:solidFill>
                  <a:srgbClr val="E21B6F"/>
                </a:solidFill>
                <a:latin typeface="Aktiv Grotesk"/>
                <a:cs typeface="Aktiv Grotesk"/>
              </a:rPr>
              <a:t> </a:t>
            </a:r>
            <a:r>
              <a:rPr sz="1400" b="1" spc="-10" dirty="0">
                <a:solidFill>
                  <a:srgbClr val="E21B6F"/>
                </a:solidFill>
                <a:latin typeface="Aktiv Grotesk"/>
                <a:cs typeface="Aktiv Grotesk"/>
              </a:rPr>
              <a:t>Address]</a:t>
            </a:r>
            <a:endParaRPr sz="1400">
              <a:latin typeface="Aktiv Grotesk"/>
              <a:cs typeface="Aktiv Grotesk"/>
            </a:endParaRPr>
          </a:p>
          <a:p>
            <a:pPr marL="12700" marR="1000760">
              <a:lnSpc>
                <a:spcPct val="100000"/>
              </a:lnSpc>
            </a:pPr>
            <a:r>
              <a:rPr sz="1400" b="1" spc="-20" dirty="0">
                <a:solidFill>
                  <a:srgbClr val="E21B6F"/>
                </a:solidFill>
                <a:latin typeface="Aktiv Grotesk"/>
                <a:cs typeface="Aktiv Grotesk"/>
              </a:rPr>
              <a:t>Version</a:t>
            </a:r>
            <a:r>
              <a:rPr sz="1400" b="1" spc="-15" dirty="0">
                <a:solidFill>
                  <a:srgbClr val="E21B6F"/>
                </a:solidFill>
                <a:latin typeface="Aktiv Grotesk"/>
                <a:cs typeface="Aktiv Grotesk"/>
              </a:rPr>
              <a:t> </a:t>
            </a:r>
            <a:r>
              <a:rPr sz="1400" b="1" spc="-10" dirty="0">
                <a:solidFill>
                  <a:srgbClr val="E21B6F"/>
                </a:solidFill>
                <a:latin typeface="Aktiv Grotesk"/>
                <a:cs typeface="Aktiv Grotesk"/>
              </a:rPr>
              <a:t>0.0.0 [Date]</a:t>
            </a:r>
            <a:endParaRPr sz="1400">
              <a:latin typeface="Aktiv Grotesk"/>
              <a:cs typeface="Aktiv Grotesk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753997" y="719999"/>
            <a:ext cx="1764030" cy="1764030"/>
          </a:xfrm>
          <a:custGeom>
            <a:avLst/>
            <a:gdLst/>
            <a:ahLst/>
            <a:cxnLst/>
            <a:rect l="l" t="t" r="r" b="b"/>
            <a:pathLst>
              <a:path w="1764029" h="1764030">
                <a:moveTo>
                  <a:pt x="882002" y="0"/>
                </a:moveTo>
                <a:lnTo>
                  <a:pt x="833610" y="1305"/>
                </a:lnTo>
                <a:lnTo>
                  <a:pt x="785899" y="5175"/>
                </a:lnTo>
                <a:lnTo>
                  <a:pt x="738938" y="11544"/>
                </a:lnTo>
                <a:lnTo>
                  <a:pt x="692794" y="20343"/>
                </a:lnTo>
                <a:lnTo>
                  <a:pt x="647533" y="31506"/>
                </a:lnTo>
                <a:lnTo>
                  <a:pt x="603224" y="44965"/>
                </a:lnTo>
                <a:lnTo>
                  <a:pt x="559933" y="60654"/>
                </a:lnTo>
                <a:lnTo>
                  <a:pt x="517727" y="78504"/>
                </a:lnTo>
                <a:lnTo>
                  <a:pt x="476674" y="98448"/>
                </a:lnTo>
                <a:lnTo>
                  <a:pt x="436842" y="120420"/>
                </a:lnTo>
                <a:lnTo>
                  <a:pt x="398297" y="144352"/>
                </a:lnTo>
                <a:lnTo>
                  <a:pt x="361106" y="170177"/>
                </a:lnTo>
                <a:lnTo>
                  <a:pt x="325337" y="197827"/>
                </a:lnTo>
                <a:lnTo>
                  <a:pt x="291058" y="227236"/>
                </a:lnTo>
                <a:lnTo>
                  <a:pt x="258335" y="258335"/>
                </a:lnTo>
                <a:lnTo>
                  <a:pt x="227236" y="291058"/>
                </a:lnTo>
                <a:lnTo>
                  <a:pt x="197827" y="325337"/>
                </a:lnTo>
                <a:lnTo>
                  <a:pt x="170177" y="361106"/>
                </a:lnTo>
                <a:lnTo>
                  <a:pt x="144352" y="398297"/>
                </a:lnTo>
                <a:lnTo>
                  <a:pt x="120420" y="436842"/>
                </a:lnTo>
                <a:lnTo>
                  <a:pt x="98448" y="476674"/>
                </a:lnTo>
                <a:lnTo>
                  <a:pt x="78504" y="517727"/>
                </a:lnTo>
                <a:lnTo>
                  <a:pt x="60654" y="559933"/>
                </a:lnTo>
                <a:lnTo>
                  <a:pt x="44965" y="603224"/>
                </a:lnTo>
                <a:lnTo>
                  <a:pt x="31506" y="647533"/>
                </a:lnTo>
                <a:lnTo>
                  <a:pt x="20343" y="692794"/>
                </a:lnTo>
                <a:lnTo>
                  <a:pt x="11544" y="738938"/>
                </a:lnTo>
                <a:lnTo>
                  <a:pt x="5175" y="785899"/>
                </a:lnTo>
                <a:lnTo>
                  <a:pt x="1305" y="833610"/>
                </a:lnTo>
                <a:lnTo>
                  <a:pt x="0" y="882002"/>
                </a:lnTo>
                <a:lnTo>
                  <a:pt x="1305" y="930395"/>
                </a:lnTo>
                <a:lnTo>
                  <a:pt x="5175" y="978107"/>
                </a:lnTo>
                <a:lnTo>
                  <a:pt x="11544" y="1025068"/>
                </a:lnTo>
                <a:lnTo>
                  <a:pt x="20343" y="1071213"/>
                </a:lnTo>
                <a:lnTo>
                  <a:pt x="31506" y="1116475"/>
                </a:lnTo>
                <a:lnTo>
                  <a:pt x="44965" y="1160785"/>
                </a:lnTo>
                <a:lnTo>
                  <a:pt x="60654" y="1204076"/>
                </a:lnTo>
                <a:lnTo>
                  <a:pt x="78504" y="1246282"/>
                </a:lnTo>
                <a:lnTo>
                  <a:pt x="98448" y="1287335"/>
                </a:lnTo>
                <a:lnTo>
                  <a:pt x="120420" y="1327167"/>
                </a:lnTo>
                <a:lnTo>
                  <a:pt x="144352" y="1365713"/>
                </a:lnTo>
                <a:lnTo>
                  <a:pt x="170177" y="1402903"/>
                </a:lnTo>
                <a:lnTo>
                  <a:pt x="197827" y="1438671"/>
                </a:lnTo>
                <a:lnTo>
                  <a:pt x="227236" y="1472951"/>
                </a:lnTo>
                <a:lnTo>
                  <a:pt x="258335" y="1505673"/>
                </a:lnTo>
                <a:lnTo>
                  <a:pt x="291058" y="1536772"/>
                </a:lnTo>
                <a:lnTo>
                  <a:pt x="325337" y="1566180"/>
                </a:lnTo>
                <a:lnTo>
                  <a:pt x="361106" y="1593830"/>
                </a:lnTo>
                <a:lnTo>
                  <a:pt x="398297" y="1619654"/>
                </a:lnTo>
                <a:lnTo>
                  <a:pt x="436842" y="1643586"/>
                </a:lnTo>
                <a:lnTo>
                  <a:pt x="476674" y="1665558"/>
                </a:lnTo>
                <a:lnTo>
                  <a:pt x="517727" y="1685502"/>
                </a:lnTo>
                <a:lnTo>
                  <a:pt x="559933" y="1703352"/>
                </a:lnTo>
                <a:lnTo>
                  <a:pt x="603224" y="1719039"/>
                </a:lnTo>
                <a:lnTo>
                  <a:pt x="647533" y="1732498"/>
                </a:lnTo>
                <a:lnTo>
                  <a:pt x="692794" y="1743661"/>
                </a:lnTo>
                <a:lnTo>
                  <a:pt x="738938" y="1752460"/>
                </a:lnTo>
                <a:lnTo>
                  <a:pt x="785899" y="1758829"/>
                </a:lnTo>
                <a:lnTo>
                  <a:pt x="833610" y="1762699"/>
                </a:lnTo>
                <a:lnTo>
                  <a:pt x="882002" y="1764004"/>
                </a:lnTo>
                <a:lnTo>
                  <a:pt x="930395" y="1762699"/>
                </a:lnTo>
                <a:lnTo>
                  <a:pt x="978107" y="1758829"/>
                </a:lnTo>
                <a:lnTo>
                  <a:pt x="1025068" y="1752460"/>
                </a:lnTo>
                <a:lnTo>
                  <a:pt x="1071213" y="1743661"/>
                </a:lnTo>
                <a:lnTo>
                  <a:pt x="1116475" y="1732498"/>
                </a:lnTo>
                <a:lnTo>
                  <a:pt x="1160785" y="1719039"/>
                </a:lnTo>
                <a:lnTo>
                  <a:pt x="1204076" y="1703352"/>
                </a:lnTo>
                <a:lnTo>
                  <a:pt x="1246282" y="1685502"/>
                </a:lnTo>
                <a:lnTo>
                  <a:pt x="1287335" y="1665558"/>
                </a:lnTo>
                <a:lnTo>
                  <a:pt x="1327167" y="1643586"/>
                </a:lnTo>
                <a:lnTo>
                  <a:pt x="1365713" y="1619654"/>
                </a:lnTo>
                <a:lnTo>
                  <a:pt x="1402903" y="1593830"/>
                </a:lnTo>
                <a:lnTo>
                  <a:pt x="1438671" y="1566180"/>
                </a:lnTo>
                <a:lnTo>
                  <a:pt x="1472951" y="1536772"/>
                </a:lnTo>
                <a:lnTo>
                  <a:pt x="1505673" y="1505673"/>
                </a:lnTo>
                <a:lnTo>
                  <a:pt x="1536772" y="1472951"/>
                </a:lnTo>
                <a:lnTo>
                  <a:pt x="1566180" y="1438671"/>
                </a:lnTo>
                <a:lnTo>
                  <a:pt x="1593830" y="1402903"/>
                </a:lnTo>
                <a:lnTo>
                  <a:pt x="1619654" y="1365713"/>
                </a:lnTo>
                <a:lnTo>
                  <a:pt x="1643586" y="1327167"/>
                </a:lnTo>
                <a:lnTo>
                  <a:pt x="1665558" y="1287335"/>
                </a:lnTo>
                <a:lnTo>
                  <a:pt x="1685502" y="1246282"/>
                </a:lnTo>
                <a:lnTo>
                  <a:pt x="1703352" y="1204076"/>
                </a:lnTo>
                <a:lnTo>
                  <a:pt x="1719039" y="1160785"/>
                </a:lnTo>
                <a:lnTo>
                  <a:pt x="1732498" y="1116475"/>
                </a:lnTo>
                <a:lnTo>
                  <a:pt x="1743661" y="1071213"/>
                </a:lnTo>
                <a:lnTo>
                  <a:pt x="1752460" y="1025068"/>
                </a:lnTo>
                <a:lnTo>
                  <a:pt x="1758829" y="978107"/>
                </a:lnTo>
                <a:lnTo>
                  <a:pt x="1762699" y="930395"/>
                </a:lnTo>
                <a:lnTo>
                  <a:pt x="1764004" y="882002"/>
                </a:lnTo>
                <a:lnTo>
                  <a:pt x="1762699" y="833610"/>
                </a:lnTo>
                <a:lnTo>
                  <a:pt x="1758829" y="785899"/>
                </a:lnTo>
                <a:lnTo>
                  <a:pt x="1752460" y="738938"/>
                </a:lnTo>
                <a:lnTo>
                  <a:pt x="1743661" y="692794"/>
                </a:lnTo>
                <a:lnTo>
                  <a:pt x="1732498" y="647533"/>
                </a:lnTo>
                <a:lnTo>
                  <a:pt x="1719039" y="603224"/>
                </a:lnTo>
                <a:lnTo>
                  <a:pt x="1703352" y="559933"/>
                </a:lnTo>
                <a:lnTo>
                  <a:pt x="1685502" y="517727"/>
                </a:lnTo>
                <a:lnTo>
                  <a:pt x="1665558" y="476674"/>
                </a:lnTo>
                <a:lnTo>
                  <a:pt x="1643586" y="436842"/>
                </a:lnTo>
                <a:lnTo>
                  <a:pt x="1619654" y="398297"/>
                </a:lnTo>
                <a:lnTo>
                  <a:pt x="1593830" y="361106"/>
                </a:lnTo>
                <a:lnTo>
                  <a:pt x="1566180" y="325337"/>
                </a:lnTo>
                <a:lnTo>
                  <a:pt x="1536772" y="291058"/>
                </a:lnTo>
                <a:lnTo>
                  <a:pt x="1505673" y="258335"/>
                </a:lnTo>
                <a:lnTo>
                  <a:pt x="1472951" y="227236"/>
                </a:lnTo>
                <a:lnTo>
                  <a:pt x="1438671" y="197827"/>
                </a:lnTo>
                <a:lnTo>
                  <a:pt x="1402903" y="170177"/>
                </a:lnTo>
                <a:lnTo>
                  <a:pt x="1365713" y="144352"/>
                </a:lnTo>
                <a:lnTo>
                  <a:pt x="1327167" y="120420"/>
                </a:lnTo>
                <a:lnTo>
                  <a:pt x="1287335" y="98448"/>
                </a:lnTo>
                <a:lnTo>
                  <a:pt x="1246282" y="78504"/>
                </a:lnTo>
                <a:lnTo>
                  <a:pt x="1204076" y="60654"/>
                </a:lnTo>
                <a:lnTo>
                  <a:pt x="1160785" y="44965"/>
                </a:lnTo>
                <a:lnTo>
                  <a:pt x="1116475" y="31506"/>
                </a:lnTo>
                <a:lnTo>
                  <a:pt x="1071213" y="20343"/>
                </a:lnTo>
                <a:lnTo>
                  <a:pt x="1025068" y="11544"/>
                </a:lnTo>
                <a:lnTo>
                  <a:pt x="978107" y="5175"/>
                </a:lnTo>
                <a:lnTo>
                  <a:pt x="930395" y="1305"/>
                </a:lnTo>
                <a:lnTo>
                  <a:pt x="882002" y="0"/>
                </a:lnTo>
                <a:close/>
              </a:path>
            </a:pathLst>
          </a:custGeom>
          <a:solidFill>
            <a:srgbClr val="E21A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170443" y="1028674"/>
            <a:ext cx="931544" cy="11779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7780" algn="just">
              <a:lnSpc>
                <a:spcPct val="100800"/>
              </a:lnSpc>
              <a:spcBef>
                <a:spcPts val="95"/>
              </a:spcBef>
            </a:pPr>
            <a:r>
              <a:rPr sz="2500" b="1" spc="-20" dirty="0">
                <a:solidFill>
                  <a:srgbClr val="FFFFFF"/>
                </a:solidFill>
                <a:latin typeface="Aktiv Grotesk"/>
                <a:cs typeface="Aktiv Grotesk"/>
              </a:rPr>
              <a:t>YOUR </a:t>
            </a:r>
            <a:r>
              <a:rPr sz="2500" b="1" spc="-30" dirty="0">
                <a:solidFill>
                  <a:srgbClr val="FFFFFF"/>
                </a:solidFill>
                <a:latin typeface="Aktiv Grotesk"/>
                <a:cs typeface="Aktiv Grotesk"/>
              </a:rPr>
              <a:t>LOGO </a:t>
            </a:r>
            <a:r>
              <a:rPr sz="2500" b="1" spc="-20" dirty="0">
                <a:solidFill>
                  <a:srgbClr val="FFFFFF"/>
                </a:solidFill>
                <a:latin typeface="Aktiv Grotesk"/>
                <a:cs typeface="Aktiv Grotesk"/>
              </a:rPr>
              <a:t>HERE</a:t>
            </a:r>
            <a:endParaRPr sz="2500">
              <a:latin typeface="Aktiv Grotesk"/>
              <a:cs typeface="Aktiv Grotesk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9071984"/>
            <a:ext cx="6658609" cy="1169670"/>
          </a:xfrm>
          <a:custGeom>
            <a:avLst/>
            <a:gdLst/>
            <a:ahLst/>
            <a:cxnLst/>
            <a:rect l="l" t="t" r="r" b="b"/>
            <a:pathLst>
              <a:path w="6658609" h="1169670">
                <a:moveTo>
                  <a:pt x="6505905" y="0"/>
                </a:moveTo>
                <a:lnTo>
                  <a:pt x="152400" y="0"/>
                </a:ln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400"/>
                </a:lnTo>
                <a:lnTo>
                  <a:pt x="0" y="1016774"/>
                </a:lnTo>
                <a:lnTo>
                  <a:pt x="7769" y="1064942"/>
                </a:lnTo>
                <a:lnTo>
                  <a:pt x="29405" y="1106777"/>
                </a:lnTo>
                <a:lnTo>
                  <a:pt x="62396" y="1139768"/>
                </a:lnTo>
                <a:lnTo>
                  <a:pt x="104231" y="1161404"/>
                </a:lnTo>
                <a:lnTo>
                  <a:pt x="152400" y="1169174"/>
                </a:lnTo>
                <a:lnTo>
                  <a:pt x="6505905" y="1169174"/>
                </a:lnTo>
                <a:lnTo>
                  <a:pt x="6554073" y="1161404"/>
                </a:lnTo>
                <a:lnTo>
                  <a:pt x="6595908" y="1139768"/>
                </a:lnTo>
                <a:lnTo>
                  <a:pt x="6628899" y="1106777"/>
                </a:lnTo>
                <a:lnTo>
                  <a:pt x="6650535" y="1064942"/>
                </a:lnTo>
                <a:lnTo>
                  <a:pt x="6658305" y="1016774"/>
                </a:lnTo>
                <a:lnTo>
                  <a:pt x="6658305" y="152400"/>
                </a:lnTo>
                <a:lnTo>
                  <a:pt x="6650535" y="104231"/>
                </a:lnTo>
                <a:lnTo>
                  <a:pt x="6628899" y="62396"/>
                </a:lnTo>
                <a:lnTo>
                  <a:pt x="6595908" y="29405"/>
                </a:lnTo>
                <a:lnTo>
                  <a:pt x="6554073" y="7769"/>
                </a:lnTo>
                <a:lnTo>
                  <a:pt x="6505905" y="0"/>
                </a:lnTo>
                <a:close/>
              </a:path>
            </a:pathLst>
          </a:custGeom>
          <a:solidFill>
            <a:srgbClr val="E21B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75">
              <a:lnSpc>
                <a:spcPct val="100000"/>
              </a:lnSpc>
              <a:spcBef>
                <a:spcPts val="100"/>
              </a:spcBef>
            </a:pPr>
            <a:r>
              <a:rPr dirty="0"/>
              <a:t>Map</a:t>
            </a:r>
            <a:r>
              <a:rPr spc="-30" dirty="0"/>
              <a:t> </a:t>
            </a:r>
            <a:r>
              <a:rPr dirty="0"/>
              <a:t>Your</a:t>
            </a:r>
            <a:r>
              <a:rPr spc="-10" dirty="0"/>
              <a:t> </a:t>
            </a:r>
            <a:r>
              <a:rPr dirty="0"/>
              <a:t>Lifecycle</a:t>
            </a:r>
            <a:r>
              <a:rPr spc="-10" dirty="0"/>
              <a:t> </a:t>
            </a:r>
            <a:r>
              <a:rPr dirty="0"/>
              <a:t>Marketing</a:t>
            </a:r>
            <a:r>
              <a:rPr spc="-15" dirty="0"/>
              <a:t> </a:t>
            </a:r>
            <a:r>
              <a:rPr spc="-10" dirty="0"/>
              <a:t>Strategy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04649" y="9172972"/>
            <a:ext cx="612775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9100"/>
              </a:lnSpc>
              <a:spcBef>
                <a:spcPts val="100"/>
              </a:spcBef>
            </a:pP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Keap</a:t>
            </a:r>
            <a:r>
              <a:rPr sz="1100" b="1" spc="-1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is</a:t>
            </a:r>
            <a:r>
              <a:rPr sz="1100" b="1" spc="-1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the</a:t>
            </a:r>
            <a:r>
              <a:rPr sz="1100" b="1" spc="-1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leading</a:t>
            </a:r>
            <a:r>
              <a:rPr sz="1100" b="1" spc="-1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sales</a:t>
            </a:r>
            <a:r>
              <a:rPr sz="1100" b="1" spc="-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and</a:t>
            </a:r>
            <a:r>
              <a:rPr sz="1100" b="1" spc="-1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marketing</a:t>
            </a:r>
            <a:r>
              <a:rPr sz="1100" b="1" spc="-1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software</a:t>
            </a:r>
            <a:r>
              <a:rPr sz="1100" b="1" spc="-1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built</a:t>
            </a:r>
            <a:r>
              <a:rPr sz="1100" b="1" spc="-1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for</a:t>
            </a:r>
            <a:r>
              <a:rPr sz="1100" b="1" spc="229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small</a:t>
            </a:r>
            <a:r>
              <a:rPr sz="1100" b="1" spc="-1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businesses.</a:t>
            </a:r>
            <a:r>
              <a:rPr sz="1100" b="1" spc="-1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Our</a:t>
            </a:r>
            <a:r>
              <a:rPr sz="1100" b="1" spc="-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Aktiv Grotesk"/>
                <a:cs typeface="Aktiv Grotesk"/>
              </a:rPr>
              <a:t>software,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services</a:t>
            </a:r>
            <a:r>
              <a:rPr sz="1100" b="1" spc="-1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and</a:t>
            </a:r>
            <a:r>
              <a:rPr sz="1100" b="1" spc="-1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educational</a:t>
            </a:r>
            <a:r>
              <a:rPr sz="1100" b="1" spc="22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content</a:t>
            </a:r>
            <a:r>
              <a:rPr sz="1100" b="1" spc="-1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help</a:t>
            </a:r>
            <a:r>
              <a:rPr sz="1100" b="1" spc="-1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small</a:t>
            </a:r>
            <a:r>
              <a:rPr sz="1100" b="1" spc="-1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businesses</a:t>
            </a:r>
            <a:r>
              <a:rPr sz="1100" b="1" spc="-1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get</a:t>
            </a:r>
            <a:r>
              <a:rPr sz="1100" b="1" spc="-1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organized,</a:t>
            </a:r>
            <a:r>
              <a:rPr sz="1100" b="1" spc="-1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grow</a:t>
            </a:r>
            <a:r>
              <a:rPr sz="1100" b="1" spc="-1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sales</a:t>
            </a:r>
            <a:r>
              <a:rPr sz="1100" b="1" spc="22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and</a:t>
            </a:r>
            <a:r>
              <a:rPr sz="1100" b="1" spc="-1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spc="-20" dirty="0">
                <a:solidFill>
                  <a:srgbClr val="FFFFFF"/>
                </a:solidFill>
                <a:latin typeface="Aktiv Grotesk"/>
                <a:cs typeface="Aktiv Grotesk"/>
              </a:rPr>
              <a:t>save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time.</a:t>
            </a:r>
            <a:r>
              <a:rPr sz="1100" b="1" spc="-1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By</a:t>
            </a:r>
            <a:r>
              <a:rPr sz="1100" b="1" spc="-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combining</a:t>
            </a:r>
            <a:r>
              <a:rPr sz="1100" b="1" spc="-1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sales</a:t>
            </a:r>
            <a:r>
              <a:rPr sz="1100" b="1" spc="-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and</a:t>
            </a:r>
            <a:r>
              <a:rPr sz="1100" b="1" spc="-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marketing</a:t>
            </a:r>
            <a:r>
              <a:rPr sz="1100" b="1" spc="-1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tools</a:t>
            </a:r>
            <a:r>
              <a:rPr sz="1100" b="1" spc="-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in</a:t>
            </a:r>
            <a:r>
              <a:rPr sz="1100" b="1" spc="229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one</a:t>
            </a:r>
            <a:r>
              <a:rPr sz="1100" b="1" spc="-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system,</a:t>
            </a:r>
            <a:r>
              <a:rPr sz="1100" b="1" spc="-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we</a:t>
            </a:r>
            <a:r>
              <a:rPr sz="1100" b="1" spc="-1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help</a:t>
            </a:r>
            <a:r>
              <a:rPr sz="1100" b="1" spc="-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Aktiv Grotesk"/>
                <a:cs typeface="Aktiv Grotesk"/>
              </a:rPr>
              <a:t>entrepreneurs</a:t>
            </a:r>
            <a:r>
              <a:rPr sz="1100" b="1" spc="-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spc="-20" dirty="0">
                <a:solidFill>
                  <a:srgbClr val="FFFFFF"/>
                </a:solidFill>
                <a:latin typeface="Aktiv Grotesk"/>
                <a:cs typeface="Aktiv Grotesk"/>
              </a:rPr>
              <a:t>save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time</a:t>
            </a:r>
            <a:r>
              <a:rPr sz="1100" b="1" spc="-1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and</a:t>
            </a:r>
            <a:r>
              <a:rPr sz="1100" b="1" spc="21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simplify</a:t>
            </a:r>
            <a:r>
              <a:rPr sz="1100" b="1" spc="-1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operations.</a:t>
            </a:r>
            <a:r>
              <a:rPr sz="1100" b="1" spc="-1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We</a:t>
            </a:r>
            <a:r>
              <a:rPr sz="1100" b="1" spc="-1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are</a:t>
            </a:r>
            <a:r>
              <a:rPr sz="1100" b="1" spc="-1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a</a:t>
            </a:r>
            <a:r>
              <a:rPr sz="1100" b="1" spc="-1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UK</a:t>
            </a:r>
            <a:r>
              <a:rPr sz="1100" b="1" spc="-1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Partner.</a:t>
            </a:r>
            <a:r>
              <a:rPr sz="1100" b="1" spc="21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If</a:t>
            </a:r>
            <a:r>
              <a:rPr sz="1100" b="1" spc="-1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you</a:t>
            </a:r>
            <a:r>
              <a:rPr sz="1100" b="1" spc="-1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wish</a:t>
            </a:r>
            <a:r>
              <a:rPr sz="1100" b="1" spc="-1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to</a:t>
            </a:r>
            <a:r>
              <a:rPr sz="1100" b="1" spc="-1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get</a:t>
            </a:r>
            <a:r>
              <a:rPr sz="1100" b="1" spc="-1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in</a:t>
            </a:r>
            <a:r>
              <a:rPr sz="1100" b="1" spc="-1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touch</a:t>
            </a:r>
            <a:r>
              <a:rPr sz="1100" b="1" spc="-1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with</a:t>
            </a:r>
            <a:r>
              <a:rPr sz="1100" b="1" spc="-1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us</a:t>
            </a:r>
            <a:r>
              <a:rPr sz="1100" b="1" spc="-1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to</a:t>
            </a:r>
            <a:r>
              <a:rPr sz="1100" b="1" spc="-1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spc="-20" dirty="0">
                <a:solidFill>
                  <a:srgbClr val="FFFFFF"/>
                </a:solidFill>
                <a:latin typeface="Aktiv Grotesk"/>
                <a:cs typeface="Aktiv Grotesk"/>
              </a:rPr>
              <a:t>help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you</a:t>
            </a:r>
            <a:r>
              <a:rPr sz="1100" b="1" spc="-2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with</a:t>
            </a:r>
            <a:r>
              <a:rPr sz="1100" b="1" spc="-1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your</a:t>
            </a:r>
            <a:r>
              <a:rPr sz="1100" b="1" spc="-1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sales</a:t>
            </a:r>
            <a:r>
              <a:rPr sz="1100" b="1" spc="-1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and</a:t>
            </a:r>
            <a:r>
              <a:rPr sz="1100" b="1" spc="-1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marketing</a:t>
            </a:r>
            <a:r>
              <a:rPr sz="1100" b="1" spc="-1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please</a:t>
            </a:r>
            <a:r>
              <a:rPr sz="1100" b="1" spc="-1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do</a:t>
            </a:r>
            <a:r>
              <a:rPr sz="1100" b="1" spc="-1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get</a:t>
            </a:r>
            <a:r>
              <a:rPr sz="1100" b="1" spc="-1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in</a:t>
            </a:r>
            <a:r>
              <a:rPr sz="1100" b="1" spc="-10" dirty="0">
                <a:solidFill>
                  <a:srgbClr val="FFFFFF"/>
                </a:solidFill>
                <a:latin typeface="Aktiv Grotesk"/>
                <a:cs typeface="Aktiv Grotesk"/>
              </a:rPr>
              <a:t> touch.</a:t>
            </a:r>
            <a:endParaRPr sz="1100">
              <a:latin typeface="Aktiv Grotesk"/>
              <a:cs typeface="Aktiv Grotes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4649" y="1538087"/>
            <a:ext cx="6021070" cy="1132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9100"/>
              </a:lnSpc>
              <a:spcBef>
                <a:spcPts val="100"/>
              </a:spcBef>
            </a:pP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Based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on your results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in the “Getting Started”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section and in each</a:t>
            </a:r>
            <a:r>
              <a:rPr sz="1100" spc="24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individual section, 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define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your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desired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goals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for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next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30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days.</a:t>
            </a:r>
            <a:r>
              <a:rPr sz="1100" spc="23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Use this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section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map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your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strategy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for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each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of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 </a:t>
            </a:r>
            <a:r>
              <a:rPr sz="1100" spc="-50" dirty="0">
                <a:solidFill>
                  <a:srgbClr val="080827"/>
                </a:solidFill>
                <a:latin typeface="Aktiv Grotesk"/>
                <a:cs typeface="Aktiv Grotesk"/>
              </a:rPr>
              <a:t>9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 stages.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Once</a:t>
            </a:r>
            <a:r>
              <a:rPr sz="1100" spc="2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you’ve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begun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implement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your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new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Lifecycle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Marketing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strategy,</a:t>
            </a:r>
            <a:r>
              <a:rPr sz="1100" spc="2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need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25" dirty="0">
                <a:solidFill>
                  <a:srgbClr val="080827"/>
                </a:solidFill>
                <a:latin typeface="Aktiv Grotesk"/>
                <a:cs typeface="Aktiv Grotesk"/>
              </a:rPr>
              <a:t>to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track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your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progress.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Use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this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data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determine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where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100" spc="22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improve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upon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your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strategy.</a:t>
            </a:r>
            <a:endParaRPr sz="1100">
              <a:latin typeface="Aktiv Grotesk"/>
              <a:cs typeface="Aktiv Grotesk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150">
              <a:latin typeface="Aktiv Grotesk"/>
              <a:cs typeface="Aktiv Grotesk"/>
            </a:endParaRPr>
          </a:p>
          <a:p>
            <a:pPr marL="16510">
              <a:lnSpc>
                <a:spcPct val="100000"/>
              </a:lnSpc>
            </a:pP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Target</a:t>
            </a:r>
            <a:endParaRPr sz="1200">
              <a:latin typeface="Aktiv Grotesk"/>
              <a:cs typeface="Aktiv Grotes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8624" y="4092374"/>
            <a:ext cx="5321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Attract</a:t>
            </a:r>
            <a:endParaRPr sz="1200">
              <a:latin typeface="Aktiv Grotesk"/>
              <a:cs typeface="Aktiv Grotes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08624" y="5704309"/>
            <a:ext cx="6121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Capture</a:t>
            </a:r>
            <a:endParaRPr sz="1200">
              <a:latin typeface="Aktiv Grotesk"/>
              <a:cs typeface="Aktiv Grotes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08624" y="7334684"/>
            <a:ext cx="5734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Engage</a:t>
            </a:r>
            <a:endParaRPr sz="1200">
              <a:latin typeface="Aktiv Grotesk"/>
              <a:cs typeface="Aktiv Grotesk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718673" y="2757566"/>
            <a:ext cx="6122670" cy="6133465"/>
            <a:chOff x="718673" y="2757566"/>
            <a:chExt cx="6122670" cy="6133465"/>
          </a:xfrm>
        </p:grpSpPr>
        <p:sp>
          <p:nvSpPr>
            <p:cNvPr id="10" name="object 10"/>
            <p:cNvSpPr/>
            <p:nvPr/>
          </p:nvSpPr>
          <p:spPr>
            <a:xfrm>
              <a:off x="725023" y="2763916"/>
              <a:ext cx="6109970" cy="1247775"/>
            </a:xfrm>
            <a:custGeom>
              <a:avLst/>
              <a:gdLst/>
              <a:ahLst/>
              <a:cxnLst/>
              <a:rect l="l" t="t" r="r" b="b"/>
              <a:pathLst>
                <a:path w="6109970" h="1247775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1094892"/>
                  </a:lnTo>
                  <a:lnTo>
                    <a:pt x="7769" y="1143065"/>
                  </a:lnTo>
                  <a:lnTo>
                    <a:pt x="29405" y="1184901"/>
                  </a:lnTo>
                  <a:lnTo>
                    <a:pt x="62396" y="1217890"/>
                  </a:lnTo>
                  <a:lnTo>
                    <a:pt x="104231" y="1239523"/>
                  </a:lnTo>
                  <a:lnTo>
                    <a:pt x="152400" y="1247292"/>
                  </a:lnTo>
                  <a:lnTo>
                    <a:pt x="5957544" y="1247292"/>
                  </a:lnTo>
                  <a:lnTo>
                    <a:pt x="6005717" y="1239523"/>
                  </a:lnTo>
                  <a:lnTo>
                    <a:pt x="6047553" y="1217890"/>
                  </a:lnTo>
                  <a:lnTo>
                    <a:pt x="6080542" y="1184901"/>
                  </a:lnTo>
                  <a:lnTo>
                    <a:pt x="6102175" y="1143065"/>
                  </a:lnTo>
                  <a:lnTo>
                    <a:pt x="6109944" y="1094892"/>
                  </a:lnTo>
                  <a:lnTo>
                    <a:pt x="6109944" y="152400"/>
                  </a:lnTo>
                  <a:lnTo>
                    <a:pt x="6102175" y="104231"/>
                  </a:lnTo>
                  <a:lnTo>
                    <a:pt x="6080542" y="62396"/>
                  </a:lnTo>
                  <a:lnTo>
                    <a:pt x="6047553" y="29405"/>
                  </a:lnTo>
                  <a:lnTo>
                    <a:pt x="6005717" y="7769"/>
                  </a:lnTo>
                  <a:lnTo>
                    <a:pt x="5957544" y="0"/>
                  </a:lnTo>
                  <a:lnTo>
                    <a:pt x="152400" y="0"/>
                  </a:lnTo>
                  <a:close/>
                </a:path>
              </a:pathLst>
            </a:custGeom>
            <a:ln w="12700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25023" y="4394887"/>
              <a:ext cx="6109970" cy="1247775"/>
            </a:xfrm>
            <a:custGeom>
              <a:avLst/>
              <a:gdLst/>
              <a:ahLst/>
              <a:cxnLst/>
              <a:rect l="l" t="t" r="r" b="b"/>
              <a:pathLst>
                <a:path w="6109970" h="1247775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1094892"/>
                  </a:lnTo>
                  <a:lnTo>
                    <a:pt x="7769" y="1143065"/>
                  </a:lnTo>
                  <a:lnTo>
                    <a:pt x="29405" y="1184901"/>
                  </a:lnTo>
                  <a:lnTo>
                    <a:pt x="62396" y="1217890"/>
                  </a:lnTo>
                  <a:lnTo>
                    <a:pt x="104231" y="1239523"/>
                  </a:lnTo>
                  <a:lnTo>
                    <a:pt x="152400" y="1247292"/>
                  </a:lnTo>
                  <a:lnTo>
                    <a:pt x="5957544" y="1247292"/>
                  </a:lnTo>
                  <a:lnTo>
                    <a:pt x="6005717" y="1239523"/>
                  </a:lnTo>
                  <a:lnTo>
                    <a:pt x="6047553" y="1217890"/>
                  </a:lnTo>
                  <a:lnTo>
                    <a:pt x="6080542" y="1184901"/>
                  </a:lnTo>
                  <a:lnTo>
                    <a:pt x="6102175" y="1143065"/>
                  </a:lnTo>
                  <a:lnTo>
                    <a:pt x="6109944" y="1094892"/>
                  </a:lnTo>
                  <a:lnTo>
                    <a:pt x="6109944" y="152400"/>
                  </a:lnTo>
                  <a:lnTo>
                    <a:pt x="6102175" y="104231"/>
                  </a:lnTo>
                  <a:lnTo>
                    <a:pt x="6080542" y="62396"/>
                  </a:lnTo>
                  <a:lnTo>
                    <a:pt x="6047553" y="29405"/>
                  </a:lnTo>
                  <a:lnTo>
                    <a:pt x="6005717" y="7769"/>
                  </a:lnTo>
                  <a:lnTo>
                    <a:pt x="5957544" y="0"/>
                  </a:lnTo>
                  <a:lnTo>
                    <a:pt x="152400" y="0"/>
                  </a:lnTo>
                  <a:close/>
                </a:path>
              </a:pathLst>
            </a:custGeom>
            <a:ln w="12700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25023" y="6006887"/>
              <a:ext cx="6109970" cy="1247775"/>
            </a:xfrm>
            <a:custGeom>
              <a:avLst/>
              <a:gdLst/>
              <a:ahLst/>
              <a:cxnLst/>
              <a:rect l="l" t="t" r="r" b="b"/>
              <a:pathLst>
                <a:path w="6109970" h="1247775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1094892"/>
                  </a:lnTo>
                  <a:lnTo>
                    <a:pt x="7769" y="1143065"/>
                  </a:lnTo>
                  <a:lnTo>
                    <a:pt x="29405" y="1184901"/>
                  </a:lnTo>
                  <a:lnTo>
                    <a:pt x="62396" y="1217890"/>
                  </a:lnTo>
                  <a:lnTo>
                    <a:pt x="104231" y="1239523"/>
                  </a:lnTo>
                  <a:lnTo>
                    <a:pt x="152400" y="1247292"/>
                  </a:lnTo>
                  <a:lnTo>
                    <a:pt x="5957544" y="1247292"/>
                  </a:lnTo>
                  <a:lnTo>
                    <a:pt x="6005717" y="1239523"/>
                  </a:lnTo>
                  <a:lnTo>
                    <a:pt x="6047553" y="1217890"/>
                  </a:lnTo>
                  <a:lnTo>
                    <a:pt x="6080542" y="1184901"/>
                  </a:lnTo>
                  <a:lnTo>
                    <a:pt x="6102175" y="1143065"/>
                  </a:lnTo>
                  <a:lnTo>
                    <a:pt x="6109944" y="1094892"/>
                  </a:lnTo>
                  <a:lnTo>
                    <a:pt x="6109944" y="152400"/>
                  </a:lnTo>
                  <a:lnTo>
                    <a:pt x="6102175" y="104231"/>
                  </a:lnTo>
                  <a:lnTo>
                    <a:pt x="6080542" y="62396"/>
                  </a:lnTo>
                  <a:lnTo>
                    <a:pt x="6047553" y="29405"/>
                  </a:lnTo>
                  <a:lnTo>
                    <a:pt x="6005717" y="7769"/>
                  </a:lnTo>
                  <a:lnTo>
                    <a:pt x="5957544" y="0"/>
                  </a:lnTo>
                  <a:lnTo>
                    <a:pt x="152400" y="0"/>
                  </a:lnTo>
                  <a:close/>
                </a:path>
              </a:pathLst>
            </a:custGeom>
            <a:ln w="12700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25023" y="7637324"/>
              <a:ext cx="6109970" cy="1247775"/>
            </a:xfrm>
            <a:custGeom>
              <a:avLst/>
              <a:gdLst/>
              <a:ahLst/>
              <a:cxnLst/>
              <a:rect l="l" t="t" r="r" b="b"/>
              <a:pathLst>
                <a:path w="6109970" h="1247775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399"/>
                  </a:lnTo>
                  <a:lnTo>
                    <a:pt x="0" y="1094892"/>
                  </a:lnTo>
                  <a:lnTo>
                    <a:pt x="7769" y="1143065"/>
                  </a:lnTo>
                  <a:lnTo>
                    <a:pt x="29405" y="1184901"/>
                  </a:lnTo>
                  <a:lnTo>
                    <a:pt x="62396" y="1217890"/>
                  </a:lnTo>
                  <a:lnTo>
                    <a:pt x="104231" y="1239523"/>
                  </a:lnTo>
                  <a:lnTo>
                    <a:pt x="152400" y="1247292"/>
                  </a:lnTo>
                  <a:lnTo>
                    <a:pt x="5957544" y="1247292"/>
                  </a:lnTo>
                  <a:lnTo>
                    <a:pt x="6005717" y="1239523"/>
                  </a:lnTo>
                  <a:lnTo>
                    <a:pt x="6047553" y="1217890"/>
                  </a:lnTo>
                  <a:lnTo>
                    <a:pt x="6080542" y="1184901"/>
                  </a:lnTo>
                  <a:lnTo>
                    <a:pt x="6102175" y="1143065"/>
                  </a:lnTo>
                  <a:lnTo>
                    <a:pt x="6109944" y="1094892"/>
                  </a:lnTo>
                  <a:lnTo>
                    <a:pt x="6109944" y="152399"/>
                  </a:lnTo>
                  <a:lnTo>
                    <a:pt x="6102175" y="104231"/>
                  </a:lnTo>
                  <a:lnTo>
                    <a:pt x="6080542" y="62396"/>
                  </a:lnTo>
                  <a:lnTo>
                    <a:pt x="6047553" y="29405"/>
                  </a:lnTo>
                  <a:lnTo>
                    <a:pt x="6005717" y="7769"/>
                  </a:lnTo>
                  <a:lnTo>
                    <a:pt x="5957544" y="0"/>
                  </a:lnTo>
                  <a:lnTo>
                    <a:pt x="152400" y="0"/>
                  </a:lnTo>
                  <a:close/>
                </a:path>
              </a:pathLst>
            </a:custGeom>
            <a:ln w="12700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25"/>
              </a:lnSpc>
            </a:pPr>
            <a:fld id="{81D60167-4931-47E6-BA6A-407CBD079E47}" type="slidenum">
              <a:rPr spc="-25" dirty="0"/>
              <a:t>50</a:t>
            </a:fld>
            <a:endParaRPr spc="-25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75">
              <a:lnSpc>
                <a:spcPct val="100000"/>
              </a:lnSpc>
              <a:spcBef>
                <a:spcPts val="100"/>
              </a:spcBef>
            </a:pPr>
            <a:r>
              <a:rPr dirty="0"/>
              <a:t>Map</a:t>
            </a:r>
            <a:r>
              <a:rPr spc="-30" dirty="0"/>
              <a:t> </a:t>
            </a:r>
            <a:r>
              <a:rPr dirty="0"/>
              <a:t>Your</a:t>
            </a:r>
            <a:r>
              <a:rPr spc="-10" dirty="0"/>
              <a:t> </a:t>
            </a:r>
            <a:r>
              <a:rPr dirty="0"/>
              <a:t>Lifecycle</a:t>
            </a:r>
            <a:r>
              <a:rPr spc="-10" dirty="0"/>
              <a:t> </a:t>
            </a:r>
            <a:r>
              <a:rPr dirty="0"/>
              <a:t>Marketing</a:t>
            </a:r>
            <a:r>
              <a:rPr spc="-15" dirty="0"/>
              <a:t> </a:t>
            </a:r>
            <a:r>
              <a:rPr spc="-10" dirty="0"/>
              <a:t>Strategy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08624" y="1549683"/>
            <a:ext cx="4114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Offer</a:t>
            </a:r>
            <a:endParaRPr sz="1200">
              <a:latin typeface="Aktiv Grotesk"/>
              <a:cs typeface="Aktiv Grotes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8624" y="3180667"/>
            <a:ext cx="43878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Close</a:t>
            </a:r>
            <a:endParaRPr sz="1200">
              <a:latin typeface="Aktiv Grotesk"/>
              <a:cs typeface="Aktiv Grotes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8624" y="4833903"/>
            <a:ext cx="5441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Deliver</a:t>
            </a:r>
            <a:endParaRPr sz="1200">
              <a:latin typeface="Aktiv Grotesk"/>
              <a:cs typeface="Aktiv Grotes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8624" y="6464888"/>
            <a:ext cx="6121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Impress</a:t>
            </a:r>
            <a:endParaRPr sz="1200">
              <a:latin typeface="Aktiv Grotesk"/>
              <a:cs typeface="Aktiv Grotes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08624" y="8126505"/>
            <a:ext cx="6070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80827"/>
                </a:solidFill>
                <a:latin typeface="Aktiv Grotesk"/>
                <a:cs typeface="Aktiv Grotesk"/>
              </a:rPr>
              <a:t>Multiply</a:t>
            </a:r>
            <a:endParaRPr sz="1200">
              <a:latin typeface="Aktiv Grotesk"/>
              <a:cs typeface="Aktiv Grotesk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718675" y="1845863"/>
            <a:ext cx="6122670" cy="7837170"/>
            <a:chOff x="718675" y="1845863"/>
            <a:chExt cx="6122670" cy="7837170"/>
          </a:xfrm>
        </p:grpSpPr>
        <p:sp>
          <p:nvSpPr>
            <p:cNvPr id="9" name="object 9"/>
            <p:cNvSpPr/>
            <p:nvPr/>
          </p:nvSpPr>
          <p:spPr>
            <a:xfrm>
              <a:off x="725025" y="1852213"/>
              <a:ext cx="6109970" cy="1247775"/>
            </a:xfrm>
            <a:custGeom>
              <a:avLst/>
              <a:gdLst/>
              <a:ahLst/>
              <a:cxnLst/>
              <a:rect l="l" t="t" r="r" b="b"/>
              <a:pathLst>
                <a:path w="6109970" h="1247775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1094892"/>
                  </a:lnTo>
                  <a:lnTo>
                    <a:pt x="7769" y="1143065"/>
                  </a:lnTo>
                  <a:lnTo>
                    <a:pt x="29405" y="1184901"/>
                  </a:lnTo>
                  <a:lnTo>
                    <a:pt x="62396" y="1217890"/>
                  </a:lnTo>
                  <a:lnTo>
                    <a:pt x="104231" y="1239523"/>
                  </a:lnTo>
                  <a:lnTo>
                    <a:pt x="152400" y="1247292"/>
                  </a:lnTo>
                  <a:lnTo>
                    <a:pt x="5957544" y="1247292"/>
                  </a:lnTo>
                  <a:lnTo>
                    <a:pt x="6005717" y="1239523"/>
                  </a:lnTo>
                  <a:lnTo>
                    <a:pt x="6047553" y="1217890"/>
                  </a:lnTo>
                  <a:lnTo>
                    <a:pt x="6080542" y="1184901"/>
                  </a:lnTo>
                  <a:lnTo>
                    <a:pt x="6102175" y="1143065"/>
                  </a:lnTo>
                  <a:lnTo>
                    <a:pt x="6109944" y="1094892"/>
                  </a:lnTo>
                  <a:lnTo>
                    <a:pt x="6109944" y="152400"/>
                  </a:lnTo>
                  <a:lnTo>
                    <a:pt x="6102175" y="104231"/>
                  </a:lnTo>
                  <a:lnTo>
                    <a:pt x="6080542" y="62396"/>
                  </a:lnTo>
                  <a:lnTo>
                    <a:pt x="6047553" y="29405"/>
                  </a:lnTo>
                  <a:lnTo>
                    <a:pt x="6005717" y="7769"/>
                  </a:lnTo>
                  <a:lnTo>
                    <a:pt x="5957544" y="0"/>
                  </a:lnTo>
                  <a:lnTo>
                    <a:pt x="152400" y="0"/>
                  </a:lnTo>
                  <a:close/>
                </a:path>
              </a:pathLst>
            </a:custGeom>
            <a:ln w="12700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25025" y="3483178"/>
              <a:ext cx="6109970" cy="1247775"/>
            </a:xfrm>
            <a:custGeom>
              <a:avLst/>
              <a:gdLst/>
              <a:ahLst/>
              <a:cxnLst/>
              <a:rect l="l" t="t" r="r" b="b"/>
              <a:pathLst>
                <a:path w="6109970" h="1247775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1094892"/>
                  </a:lnTo>
                  <a:lnTo>
                    <a:pt x="7769" y="1143065"/>
                  </a:lnTo>
                  <a:lnTo>
                    <a:pt x="29405" y="1184901"/>
                  </a:lnTo>
                  <a:lnTo>
                    <a:pt x="62396" y="1217890"/>
                  </a:lnTo>
                  <a:lnTo>
                    <a:pt x="104231" y="1239523"/>
                  </a:lnTo>
                  <a:lnTo>
                    <a:pt x="152400" y="1247292"/>
                  </a:lnTo>
                  <a:lnTo>
                    <a:pt x="5957544" y="1247292"/>
                  </a:lnTo>
                  <a:lnTo>
                    <a:pt x="6005717" y="1239523"/>
                  </a:lnTo>
                  <a:lnTo>
                    <a:pt x="6047553" y="1217890"/>
                  </a:lnTo>
                  <a:lnTo>
                    <a:pt x="6080542" y="1184901"/>
                  </a:lnTo>
                  <a:lnTo>
                    <a:pt x="6102175" y="1143065"/>
                  </a:lnTo>
                  <a:lnTo>
                    <a:pt x="6109944" y="1094892"/>
                  </a:lnTo>
                  <a:lnTo>
                    <a:pt x="6109944" y="152400"/>
                  </a:lnTo>
                  <a:lnTo>
                    <a:pt x="6102175" y="104231"/>
                  </a:lnTo>
                  <a:lnTo>
                    <a:pt x="6080542" y="62396"/>
                  </a:lnTo>
                  <a:lnTo>
                    <a:pt x="6047553" y="29405"/>
                  </a:lnTo>
                  <a:lnTo>
                    <a:pt x="6005717" y="7769"/>
                  </a:lnTo>
                  <a:lnTo>
                    <a:pt x="5957544" y="0"/>
                  </a:lnTo>
                  <a:lnTo>
                    <a:pt x="152400" y="0"/>
                  </a:lnTo>
                  <a:close/>
                </a:path>
              </a:pathLst>
            </a:custGeom>
            <a:ln w="12700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25025" y="5136466"/>
              <a:ext cx="6109970" cy="1247775"/>
            </a:xfrm>
            <a:custGeom>
              <a:avLst/>
              <a:gdLst/>
              <a:ahLst/>
              <a:cxnLst/>
              <a:rect l="l" t="t" r="r" b="b"/>
              <a:pathLst>
                <a:path w="6109970" h="1247775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1094892"/>
                  </a:lnTo>
                  <a:lnTo>
                    <a:pt x="7769" y="1143065"/>
                  </a:lnTo>
                  <a:lnTo>
                    <a:pt x="29405" y="1184901"/>
                  </a:lnTo>
                  <a:lnTo>
                    <a:pt x="62396" y="1217890"/>
                  </a:lnTo>
                  <a:lnTo>
                    <a:pt x="104231" y="1239523"/>
                  </a:lnTo>
                  <a:lnTo>
                    <a:pt x="152400" y="1247292"/>
                  </a:lnTo>
                  <a:lnTo>
                    <a:pt x="5957544" y="1247292"/>
                  </a:lnTo>
                  <a:lnTo>
                    <a:pt x="6005717" y="1239523"/>
                  </a:lnTo>
                  <a:lnTo>
                    <a:pt x="6047553" y="1217890"/>
                  </a:lnTo>
                  <a:lnTo>
                    <a:pt x="6080542" y="1184901"/>
                  </a:lnTo>
                  <a:lnTo>
                    <a:pt x="6102175" y="1143065"/>
                  </a:lnTo>
                  <a:lnTo>
                    <a:pt x="6109944" y="1094892"/>
                  </a:lnTo>
                  <a:lnTo>
                    <a:pt x="6109944" y="152400"/>
                  </a:lnTo>
                  <a:lnTo>
                    <a:pt x="6102175" y="104231"/>
                  </a:lnTo>
                  <a:lnTo>
                    <a:pt x="6080542" y="62396"/>
                  </a:lnTo>
                  <a:lnTo>
                    <a:pt x="6047553" y="29405"/>
                  </a:lnTo>
                  <a:lnTo>
                    <a:pt x="6005717" y="7769"/>
                  </a:lnTo>
                  <a:lnTo>
                    <a:pt x="5957544" y="0"/>
                  </a:lnTo>
                  <a:lnTo>
                    <a:pt x="152400" y="0"/>
                  </a:lnTo>
                  <a:close/>
                </a:path>
              </a:pathLst>
            </a:custGeom>
            <a:ln w="12700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25025" y="6767436"/>
              <a:ext cx="6109970" cy="1247775"/>
            </a:xfrm>
            <a:custGeom>
              <a:avLst/>
              <a:gdLst/>
              <a:ahLst/>
              <a:cxnLst/>
              <a:rect l="l" t="t" r="r" b="b"/>
              <a:pathLst>
                <a:path w="6109970" h="1247775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399"/>
                  </a:lnTo>
                  <a:lnTo>
                    <a:pt x="0" y="1094892"/>
                  </a:lnTo>
                  <a:lnTo>
                    <a:pt x="7769" y="1143065"/>
                  </a:lnTo>
                  <a:lnTo>
                    <a:pt x="29405" y="1184901"/>
                  </a:lnTo>
                  <a:lnTo>
                    <a:pt x="62396" y="1217890"/>
                  </a:lnTo>
                  <a:lnTo>
                    <a:pt x="104231" y="1239523"/>
                  </a:lnTo>
                  <a:lnTo>
                    <a:pt x="152400" y="1247292"/>
                  </a:lnTo>
                  <a:lnTo>
                    <a:pt x="5957544" y="1247292"/>
                  </a:lnTo>
                  <a:lnTo>
                    <a:pt x="6005717" y="1239523"/>
                  </a:lnTo>
                  <a:lnTo>
                    <a:pt x="6047553" y="1217890"/>
                  </a:lnTo>
                  <a:lnTo>
                    <a:pt x="6080542" y="1184901"/>
                  </a:lnTo>
                  <a:lnTo>
                    <a:pt x="6102175" y="1143065"/>
                  </a:lnTo>
                  <a:lnTo>
                    <a:pt x="6109944" y="1094892"/>
                  </a:lnTo>
                  <a:lnTo>
                    <a:pt x="6109944" y="152399"/>
                  </a:lnTo>
                  <a:lnTo>
                    <a:pt x="6102175" y="104231"/>
                  </a:lnTo>
                  <a:lnTo>
                    <a:pt x="6080542" y="62396"/>
                  </a:lnTo>
                  <a:lnTo>
                    <a:pt x="6047553" y="29405"/>
                  </a:lnTo>
                  <a:lnTo>
                    <a:pt x="6005717" y="7769"/>
                  </a:lnTo>
                  <a:lnTo>
                    <a:pt x="5957544" y="0"/>
                  </a:lnTo>
                  <a:lnTo>
                    <a:pt x="152400" y="0"/>
                  </a:lnTo>
                  <a:close/>
                </a:path>
              </a:pathLst>
            </a:custGeom>
            <a:ln w="12700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25025" y="8429090"/>
              <a:ext cx="6109970" cy="1247775"/>
            </a:xfrm>
            <a:custGeom>
              <a:avLst/>
              <a:gdLst/>
              <a:ahLst/>
              <a:cxnLst/>
              <a:rect l="l" t="t" r="r" b="b"/>
              <a:pathLst>
                <a:path w="6109970" h="1247775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1094892"/>
                  </a:lnTo>
                  <a:lnTo>
                    <a:pt x="7769" y="1143065"/>
                  </a:lnTo>
                  <a:lnTo>
                    <a:pt x="29405" y="1184901"/>
                  </a:lnTo>
                  <a:lnTo>
                    <a:pt x="62396" y="1217890"/>
                  </a:lnTo>
                  <a:lnTo>
                    <a:pt x="104231" y="1239523"/>
                  </a:lnTo>
                  <a:lnTo>
                    <a:pt x="152400" y="1247292"/>
                  </a:lnTo>
                  <a:lnTo>
                    <a:pt x="5957544" y="1247292"/>
                  </a:lnTo>
                  <a:lnTo>
                    <a:pt x="6005717" y="1239523"/>
                  </a:lnTo>
                  <a:lnTo>
                    <a:pt x="6047553" y="1217890"/>
                  </a:lnTo>
                  <a:lnTo>
                    <a:pt x="6080542" y="1184901"/>
                  </a:lnTo>
                  <a:lnTo>
                    <a:pt x="6102175" y="1143065"/>
                  </a:lnTo>
                  <a:lnTo>
                    <a:pt x="6109944" y="1094892"/>
                  </a:lnTo>
                  <a:lnTo>
                    <a:pt x="6109944" y="152400"/>
                  </a:lnTo>
                  <a:lnTo>
                    <a:pt x="6102175" y="104231"/>
                  </a:lnTo>
                  <a:lnTo>
                    <a:pt x="6080542" y="62396"/>
                  </a:lnTo>
                  <a:lnTo>
                    <a:pt x="6047553" y="29405"/>
                  </a:lnTo>
                  <a:lnTo>
                    <a:pt x="6005717" y="7769"/>
                  </a:lnTo>
                  <a:lnTo>
                    <a:pt x="5957544" y="0"/>
                  </a:lnTo>
                  <a:lnTo>
                    <a:pt x="152400" y="0"/>
                  </a:lnTo>
                  <a:close/>
                </a:path>
              </a:pathLst>
            </a:custGeom>
            <a:ln w="12700">
              <a:solidFill>
                <a:srgbClr val="EC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25"/>
              </a:lnSpc>
            </a:pPr>
            <a:fld id="{81D60167-4931-47E6-BA6A-407CBD079E47}" type="slidenum">
              <a:rPr spc="-25" dirty="0"/>
              <a:t>51</a:t>
            </a:fld>
            <a:endParaRPr spc="-25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560309" cy="10692130"/>
            <a:chOff x="0" y="0"/>
            <a:chExt cx="7560309" cy="10692130"/>
          </a:xfrm>
        </p:grpSpPr>
        <p:sp>
          <p:nvSpPr>
            <p:cNvPr id="3" name="object 3"/>
            <p:cNvSpPr/>
            <p:nvPr/>
          </p:nvSpPr>
          <p:spPr>
            <a:xfrm>
              <a:off x="7451991" y="0"/>
              <a:ext cx="108585" cy="10692130"/>
            </a:xfrm>
            <a:custGeom>
              <a:avLst/>
              <a:gdLst/>
              <a:ahLst/>
              <a:cxnLst/>
              <a:rect l="l" t="t" r="r" b="b"/>
              <a:pathLst>
                <a:path w="108584" h="10692130">
                  <a:moveTo>
                    <a:pt x="108000" y="0"/>
                  </a:moveTo>
                  <a:lnTo>
                    <a:pt x="0" y="0"/>
                  </a:lnTo>
                  <a:lnTo>
                    <a:pt x="0" y="10692003"/>
                  </a:lnTo>
                  <a:lnTo>
                    <a:pt x="108000" y="10692003"/>
                  </a:lnTo>
                  <a:lnTo>
                    <a:pt x="108000" y="0"/>
                  </a:lnTo>
                  <a:close/>
                </a:path>
              </a:pathLst>
            </a:custGeom>
            <a:solidFill>
              <a:srgbClr val="E21B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557122" cy="7524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5055" y="4531116"/>
              <a:ext cx="1450432" cy="24083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54395" y="4533635"/>
              <a:ext cx="453442" cy="19142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30165" y="4531116"/>
              <a:ext cx="167416" cy="19394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687845" y="3880188"/>
              <a:ext cx="389255" cy="546100"/>
            </a:xfrm>
            <a:custGeom>
              <a:avLst/>
              <a:gdLst/>
              <a:ahLst/>
              <a:cxnLst/>
              <a:rect l="l" t="t" r="r" b="b"/>
              <a:pathLst>
                <a:path w="389255" h="546100">
                  <a:moveTo>
                    <a:pt x="194271" y="0"/>
                  </a:moveTo>
                  <a:lnTo>
                    <a:pt x="149724" y="5130"/>
                  </a:lnTo>
                  <a:lnTo>
                    <a:pt x="108832" y="19744"/>
                  </a:lnTo>
                  <a:lnTo>
                    <a:pt x="72740" y="42697"/>
                  </a:lnTo>
                  <a:lnTo>
                    <a:pt x="42676" y="72761"/>
                  </a:lnTo>
                  <a:lnTo>
                    <a:pt x="19744" y="108832"/>
                  </a:lnTo>
                  <a:lnTo>
                    <a:pt x="5130" y="149724"/>
                  </a:lnTo>
                  <a:lnTo>
                    <a:pt x="0" y="194271"/>
                  </a:lnTo>
                  <a:lnTo>
                    <a:pt x="0" y="198589"/>
                  </a:lnTo>
                  <a:lnTo>
                    <a:pt x="255" y="203961"/>
                  </a:lnTo>
                  <a:lnTo>
                    <a:pt x="380" y="207124"/>
                  </a:lnTo>
                  <a:lnTo>
                    <a:pt x="228" y="207124"/>
                  </a:lnTo>
                  <a:lnTo>
                    <a:pt x="177" y="523786"/>
                  </a:lnTo>
                  <a:lnTo>
                    <a:pt x="1905" y="532286"/>
                  </a:lnTo>
                  <a:lnTo>
                    <a:pt x="6610" y="539248"/>
                  </a:lnTo>
                  <a:lnTo>
                    <a:pt x="13572" y="543952"/>
                  </a:lnTo>
                  <a:lnTo>
                    <a:pt x="22072" y="545680"/>
                  </a:lnTo>
                  <a:lnTo>
                    <a:pt x="49339" y="545680"/>
                  </a:lnTo>
                  <a:lnTo>
                    <a:pt x="71297" y="461416"/>
                  </a:lnTo>
                  <a:lnTo>
                    <a:pt x="71221" y="458520"/>
                  </a:lnTo>
                  <a:lnTo>
                    <a:pt x="74650" y="441533"/>
                  </a:lnTo>
                  <a:lnTo>
                    <a:pt x="83999" y="427662"/>
                  </a:lnTo>
                  <a:lnTo>
                    <a:pt x="97866" y="418312"/>
                  </a:lnTo>
                  <a:lnTo>
                    <a:pt x="114846" y="414883"/>
                  </a:lnTo>
                  <a:lnTo>
                    <a:pt x="388721" y="414883"/>
                  </a:lnTo>
                  <a:lnTo>
                    <a:pt x="388721" y="348589"/>
                  </a:lnTo>
                  <a:lnTo>
                    <a:pt x="218909" y="348589"/>
                  </a:lnTo>
                  <a:lnTo>
                    <a:pt x="200825" y="347698"/>
                  </a:lnTo>
                  <a:lnTo>
                    <a:pt x="148818" y="334441"/>
                  </a:lnTo>
                  <a:lnTo>
                    <a:pt x="138163" y="322973"/>
                  </a:lnTo>
                  <a:lnTo>
                    <a:pt x="144310" y="308444"/>
                  </a:lnTo>
                  <a:lnTo>
                    <a:pt x="152692" y="305041"/>
                  </a:lnTo>
                  <a:lnTo>
                    <a:pt x="280713" y="305041"/>
                  </a:lnTo>
                  <a:lnTo>
                    <a:pt x="308312" y="290748"/>
                  </a:lnTo>
                  <a:lnTo>
                    <a:pt x="341120" y="257938"/>
                  </a:lnTo>
                  <a:lnTo>
                    <a:pt x="361119" y="219316"/>
                  </a:lnTo>
                  <a:lnTo>
                    <a:pt x="122669" y="219316"/>
                  </a:lnTo>
                  <a:lnTo>
                    <a:pt x="115785" y="212445"/>
                  </a:lnTo>
                  <a:lnTo>
                    <a:pt x="115785" y="195491"/>
                  </a:lnTo>
                  <a:lnTo>
                    <a:pt x="122669" y="188607"/>
                  </a:lnTo>
                  <a:lnTo>
                    <a:pt x="367137" y="188607"/>
                  </a:lnTo>
                  <a:lnTo>
                    <a:pt x="370382" y="168541"/>
                  </a:lnTo>
                  <a:lnTo>
                    <a:pt x="358246" y="107600"/>
                  </a:lnTo>
                  <a:lnTo>
                    <a:pt x="324002" y="52908"/>
                  </a:lnTo>
                  <a:lnTo>
                    <a:pt x="278912" y="19352"/>
                  </a:lnTo>
                  <a:lnTo>
                    <a:pt x="224014" y="2261"/>
                  </a:lnTo>
                  <a:lnTo>
                    <a:pt x="194271" y="0"/>
                  </a:lnTo>
                  <a:close/>
                </a:path>
                <a:path w="389255" h="546100">
                  <a:moveTo>
                    <a:pt x="225920" y="461416"/>
                  </a:moveTo>
                  <a:lnTo>
                    <a:pt x="156730" y="461416"/>
                  </a:lnTo>
                  <a:lnTo>
                    <a:pt x="156756" y="523786"/>
                  </a:lnTo>
                  <a:lnTo>
                    <a:pt x="158486" y="532286"/>
                  </a:lnTo>
                  <a:lnTo>
                    <a:pt x="163194" y="539248"/>
                  </a:lnTo>
                  <a:lnTo>
                    <a:pt x="170161" y="543952"/>
                  </a:lnTo>
                  <a:lnTo>
                    <a:pt x="178663" y="545680"/>
                  </a:lnTo>
                  <a:lnTo>
                    <a:pt x="204012" y="545680"/>
                  </a:lnTo>
                  <a:lnTo>
                    <a:pt x="225920" y="461416"/>
                  </a:lnTo>
                  <a:close/>
                </a:path>
                <a:path w="389255" h="546100">
                  <a:moveTo>
                    <a:pt x="388721" y="414883"/>
                  </a:moveTo>
                  <a:lnTo>
                    <a:pt x="269519" y="414883"/>
                  </a:lnTo>
                  <a:lnTo>
                    <a:pt x="286501" y="418312"/>
                  </a:lnTo>
                  <a:lnTo>
                    <a:pt x="300372" y="427662"/>
                  </a:lnTo>
                  <a:lnTo>
                    <a:pt x="309726" y="441533"/>
                  </a:lnTo>
                  <a:lnTo>
                    <a:pt x="313156" y="458520"/>
                  </a:lnTo>
                  <a:lnTo>
                    <a:pt x="313080" y="461416"/>
                  </a:lnTo>
                  <a:lnTo>
                    <a:pt x="313194" y="523786"/>
                  </a:lnTo>
                  <a:lnTo>
                    <a:pt x="314922" y="532286"/>
                  </a:lnTo>
                  <a:lnTo>
                    <a:pt x="319627" y="539248"/>
                  </a:lnTo>
                  <a:lnTo>
                    <a:pt x="326589" y="543952"/>
                  </a:lnTo>
                  <a:lnTo>
                    <a:pt x="335089" y="545680"/>
                  </a:lnTo>
                  <a:lnTo>
                    <a:pt x="366814" y="545680"/>
                  </a:lnTo>
                  <a:lnTo>
                    <a:pt x="375327" y="543952"/>
                  </a:lnTo>
                  <a:lnTo>
                    <a:pt x="382292" y="539248"/>
                  </a:lnTo>
                  <a:lnTo>
                    <a:pt x="386995" y="532286"/>
                  </a:lnTo>
                  <a:lnTo>
                    <a:pt x="388721" y="523786"/>
                  </a:lnTo>
                  <a:lnTo>
                    <a:pt x="388721" y="414883"/>
                  </a:lnTo>
                  <a:close/>
                </a:path>
                <a:path w="389255" h="546100">
                  <a:moveTo>
                    <a:pt x="269519" y="414883"/>
                  </a:moveTo>
                  <a:lnTo>
                    <a:pt x="114846" y="414883"/>
                  </a:lnTo>
                  <a:lnTo>
                    <a:pt x="131559" y="418312"/>
                  </a:lnTo>
                  <a:lnTo>
                    <a:pt x="144827" y="427662"/>
                  </a:lnTo>
                  <a:lnTo>
                    <a:pt x="153575" y="441533"/>
                  </a:lnTo>
                  <a:lnTo>
                    <a:pt x="156730" y="458520"/>
                  </a:lnTo>
                  <a:lnTo>
                    <a:pt x="156641" y="461416"/>
                  </a:lnTo>
                  <a:lnTo>
                    <a:pt x="225958" y="461416"/>
                  </a:lnTo>
                  <a:lnTo>
                    <a:pt x="225869" y="458520"/>
                  </a:lnTo>
                  <a:lnTo>
                    <a:pt x="229298" y="441533"/>
                  </a:lnTo>
                  <a:lnTo>
                    <a:pt x="238650" y="427662"/>
                  </a:lnTo>
                  <a:lnTo>
                    <a:pt x="252524" y="418312"/>
                  </a:lnTo>
                  <a:lnTo>
                    <a:pt x="269519" y="414883"/>
                  </a:lnTo>
                  <a:close/>
                </a:path>
                <a:path w="389255" h="546100">
                  <a:moveTo>
                    <a:pt x="388721" y="228371"/>
                  </a:moveTo>
                  <a:lnTo>
                    <a:pt x="369088" y="267740"/>
                  </a:lnTo>
                  <a:lnTo>
                    <a:pt x="340824" y="300912"/>
                  </a:lnTo>
                  <a:lnTo>
                    <a:pt x="305395" y="326422"/>
                  </a:lnTo>
                  <a:lnTo>
                    <a:pt x="264268" y="342803"/>
                  </a:lnTo>
                  <a:lnTo>
                    <a:pt x="218909" y="348589"/>
                  </a:lnTo>
                  <a:lnTo>
                    <a:pt x="388721" y="348589"/>
                  </a:lnTo>
                  <a:lnTo>
                    <a:pt x="388721" y="228371"/>
                  </a:lnTo>
                  <a:close/>
                </a:path>
                <a:path w="389255" h="546100">
                  <a:moveTo>
                    <a:pt x="280713" y="305041"/>
                  </a:moveTo>
                  <a:lnTo>
                    <a:pt x="152692" y="305041"/>
                  </a:lnTo>
                  <a:lnTo>
                    <a:pt x="159956" y="308127"/>
                  </a:lnTo>
                  <a:lnTo>
                    <a:pt x="174166" y="313311"/>
                  </a:lnTo>
                  <a:lnTo>
                    <a:pt x="188761" y="317028"/>
                  </a:lnTo>
                  <a:lnTo>
                    <a:pt x="203692" y="319266"/>
                  </a:lnTo>
                  <a:lnTo>
                    <a:pt x="218909" y="320014"/>
                  </a:lnTo>
                  <a:lnTo>
                    <a:pt x="266737" y="312278"/>
                  </a:lnTo>
                  <a:lnTo>
                    <a:pt x="280713" y="305041"/>
                  </a:lnTo>
                  <a:close/>
                </a:path>
                <a:path w="389255" h="546100">
                  <a:moveTo>
                    <a:pt x="367137" y="188607"/>
                  </a:moveTo>
                  <a:lnTo>
                    <a:pt x="139623" y="188607"/>
                  </a:lnTo>
                  <a:lnTo>
                    <a:pt x="146494" y="195491"/>
                  </a:lnTo>
                  <a:lnTo>
                    <a:pt x="146494" y="212445"/>
                  </a:lnTo>
                  <a:lnTo>
                    <a:pt x="139623" y="219316"/>
                  </a:lnTo>
                  <a:lnTo>
                    <a:pt x="361119" y="219316"/>
                  </a:lnTo>
                  <a:lnTo>
                    <a:pt x="362648" y="216364"/>
                  </a:lnTo>
                  <a:lnTo>
                    <a:pt x="367137" y="188607"/>
                  </a:lnTo>
                  <a:close/>
                </a:path>
              </a:pathLst>
            </a:custGeom>
            <a:solidFill>
              <a:srgbClr val="E628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58639" y="1424803"/>
              <a:ext cx="2001359" cy="4020199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822352" y="1487567"/>
            <a:ext cx="5803265" cy="2120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080827"/>
                </a:solidFill>
                <a:latin typeface="Aktiv Grotesk"/>
                <a:cs typeface="Aktiv Grotesk"/>
              </a:rPr>
              <a:t>Pink</a:t>
            </a:r>
            <a:r>
              <a:rPr sz="14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400" b="1" dirty="0">
                <a:solidFill>
                  <a:srgbClr val="080827"/>
                </a:solidFill>
                <a:latin typeface="Aktiv Grotesk"/>
                <a:cs typeface="Aktiv Grotesk"/>
              </a:rPr>
              <a:t>Elephant</a:t>
            </a:r>
            <a:r>
              <a:rPr sz="14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400" b="1" dirty="0">
                <a:solidFill>
                  <a:srgbClr val="080827"/>
                </a:solidFill>
                <a:latin typeface="Aktiv Grotesk"/>
                <a:cs typeface="Aktiv Grotesk"/>
              </a:rPr>
              <a:t>Media</a:t>
            </a:r>
            <a:r>
              <a:rPr sz="14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400" b="1" dirty="0">
                <a:solidFill>
                  <a:srgbClr val="080827"/>
                </a:solidFill>
                <a:latin typeface="Aktiv Grotesk"/>
                <a:cs typeface="Aktiv Grotesk"/>
              </a:rPr>
              <a:t>are</a:t>
            </a:r>
            <a:r>
              <a:rPr sz="14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400" b="1" dirty="0">
                <a:solidFill>
                  <a:srgbClr val="080827"/>
                </a:solidFill>
                <a:latin typeface="Aktiv Grotesk"/>
                <a:cs typeface="Aktiv Grotesk"/>
              </a:rPr>
              <a:t>a</a:t>
            </a:r>
            <a:r>
              <a:rPr sz="14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400" b="1" dirty="0">
                <a:solidFill>
                  <a:srgbClr val="080827"/>
                </a:solidFill>
                <a:latin typeface="Aktiv Grotesk"/>
                <a:cs typeface="Aktiv Grotesk"/>
              </a:rPr>
              <a:t>Digital</a:t>
            </a:r>
            <a:r>
              <a:rPr sz="14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400" b="1" dirty="0">
                <a:solidFill>
                  <a:srgbClr val="080827"/>
                </a:solidFill>
                <a:latin typeface="Aktiv Grotesk"/>
                <a:cs typeface="Aktiv Grotesk"/>
              </a:rPr>
              <a:t>Marketing</a:t>
            </a:r>
            <a:r>
              <a:rPr sz="14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400" b="1" dirty="0">
                <a:solidFill>
                  <a:srgbClr val="080827"/>
                </a:solidFill>
                <a:latin typeface="Aktiv Grotesk"/>
                <a:cs typeface="Aktiv Grotesk"/>
              </a:rPr>
              <a:t>Agency</a:t>
            </a:r>
            <a:r>
              <a:rPr sz="14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400" b="1" dirty="0">
                <a:solidFill>
                  <a:srgbClr val="080827"/>
                </a:solidFill>
                <a:latin typeface="Aktiv Grotesk"/>
                <a:cs typeface="Aktiv Grotesk"/>
              </a:rPr>
              <a:t>based</a:t>
            </a:r>
            <a:r>
              <a:rPr sz="14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400" b="1" dirty="0">
                <a:solidFill>
                  <a:srgbClr val="080827"/>
                </a:solidFill>
                <a:latin typeface="Aktiv Grotesk"/>
                <a:cs typeface="Aktiv Grotesk"/>
              </a:rPr>
              <a:t>in</a:t>
            </a:r>
            <a:r>
              <a:rPr sz="1400" b="1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400" b="1" dirty="0">
                <a:solidFill>
                  <a:srgbClr val="080827"/>
                </a:solidFill>
                <a:latin typeface="Aktiv Grotesk"/>
                <a:cs typeface="Aktiv Grotesk"/>
              </a:rPr>
              <a:t>the</a:t>
            </a:r>
            <a:r>
              <a:rPr sz="14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400" b="1" spc="-25" dirty="0">
                <a:solidFill>
                  <a:srgbClr val="080827"/>
                </a:solidFill>
                <a:latin typeface="Aktiv Grotesk"/>
                <a:cs typeface="Aktiv Grotesk"/>
              </a:rPr>
              <a:t>UK.</a:t>
            </a:r>
            <a:endParaRPr sz="1400">
              <a:latin typeface="Aktiv Grotesk"/>
              <a:cs typeface="Aktiv Grotesk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250">
              <a:latin typeface="Aktiv Grotesk"/>
              <a:cs typeface="Aktiv Grotesk"/>
            </a:endParaRPr>
          </a:p>
          <a:p>
            <a:pPr marL="12700" marR="5080">
              <a:lnSpc>
                <a:spcPct val="100000"/>
              </a:lnSpc>
            </a:pP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We</a:t>
            </a:r>
            <a:r>
              <a:rPr sz="1100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believe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most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important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thing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any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digital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marketing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agency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can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do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is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practice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20" dirty="0">
                <a:solidFill>
                  <a:srgbClr val="080827"/>
                </a:solidFill>
                <a:latin typeface="Aktiv Grotesk"/>
                <a:cs typeface="Aktiv Grotesk"/>
              </a:rPr>
              <a:t>what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they</a:t>
            </a:r>
            <a:r>
              <a:rPr sz="1100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preach.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If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recommend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it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it’s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because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have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implemented,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tried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it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and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seen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results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not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only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for ourselves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but for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our 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clients.</a:t>
            </a:r>
            <a:endParaRPr sz="1100">
              <a:latin typeface="Aktiv Grotesk"/>
              <a:cs typeface="Aktiv Grotesk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Aktiv Grotesk"/>
              <a:cs typeface="Aktiv Grotesk"/>
            </a:endParaRPr>
          </a:p>
          <a:p>
            <a:pPr marL="12700" marR="114935">
              <a:lnSpc>
                <a:spcPct val="100000"/>
              </a:lnSpc>
            </a:pP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At</a:t>
            </a:r>
            <a:r>
              <a:rPr sz="1100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Pink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Elephant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Media,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getting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know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and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your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company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personally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allows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us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25" dirty="0">
                <a:solidFill>
                  <a:srgbClr val="080827"/>
                </a:solidFill>
                <a:latin typeface="Aktiv Grotesk"/>
                <a:cs typeface="Aktiv Grotesk"/>
              </a:rPr>
              <a:t>to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deliver</a:t>
            </a:r>
            <a:r>
              <a:rPr sz="1100" spc="-2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targeted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marketing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directly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your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customers,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converting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them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into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paying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clients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and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advocates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of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your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brand.</a:t>
            </a:r>
            <a:endParaRPr sz="1100">
              <a:latin typeface="Aktiv Grotesk"/>
              <a:cs typeface="Aktiv Grotesk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Aktiv Grotesk"/>
              <a:cs typeface="Aktiv Grotesk"/>
            </a:endParaRPr>
          </a:p>
          <a:p>
            <a:pPr marL="12700" marR="427990">
              <a:lnSpc>
                <a:spcPct val="100000"/>
              </a:lnSpc>
            </a:pP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For a</a:t>
            </a:r>
            <a:r>
              <a:rPr sz="1100" spc="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full</a:t>
            </a:r>
            <a:r>
              <a:rPr sz="1100" spc="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list</a:t>
            </a:r>
            <a:r>
              <a:rPr sz="1100" spc="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of</a:t>
            </a:r>
            <a:r>
              <a:rPr sz="1100" spc="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our</a:t>
            </a:r>
            <a:r>
              <a:rPr sz="1100" spc="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services</a:t>
            </a:r>
            <a:r>
              <a:rPr sz="1100" spc="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visit</a:t>
            </a:r>
            <a:r>
              <a:rPr sz="1100" spc="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  <a:hlinkClick r:id="rId7"/>
              </a:rPr>
              <a:t>www.pinkelephantmedia.co.uk.</a:t>
            </a:r>
            <a:r>
              <a:rPr sz="1100" spc="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20" dirty="0">
                <a:solidFill>
                  <a:srgbClr val="080827"/>
                </a:solidFill>
                <a:latin typeface="Aktiv Grotesk"/>
                <a:cs typeface="Aktiv Grotesk"/>
              </a:rPr>
              <a:t>You</a:t>
            </a:r>
            <a:r>
              <a:rPr sz="1100" spc="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could</a:t>
            </a:r>
            <a:r>
              <a:rPr sz="1100" spc="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have</a:t>
            </a:r>
            <a:r>
              <a:rPr sz="1100" spc="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20" dirty="0">
                <a:solidFill>
                  <a:srgbClr val="080827"/>
                </a:solidFill>
                <a:latin typeface="Aktiv Grotesk"/>
                <a:cs typeface="Aktiv Grotesk"/>
              </a:rPr>
              <a:t>more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for less than the monthly price of a member of 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staff!</a:t>
            </a:r>
            <a:endParaRPr sz="1100">
              <a:latin typeface="Aktiv Grotesk"/>
              <a:cs typeface="Aktiv Grotesk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0">
              <a:lnSpc>
                <a:spcPct val="100000"/>
              </a:lnSpc>
              <a:spcBef>
                <a:spcPts val="100"/>
              </a:spcBef>
            </a:pPr>
            <a:r>
              <a:rPr dirty="0"/>
              <a:t>About</a:t>
            </a:r>
            <a:r>
              <a:rPr spc="-15" dirty="0"/>
              <a:t> </a:t>
            </a:r>
            <a:r>
              <a:rPr dirty="0"/>
              <a:t>Pink</a:t>
            </a:r>
            <a:r>
              <a:rPr spc="-5" dirty="0"/>
              <a:t> </a:t>
            </a:r>
            <a:r>
              <a:rPr dirty="0"/>
              <a:t>Elephant</a:t>
            </a:r>
            <a:r>
              <a:rPr spc="-5" dirty="0"/>
              <a:t> </a:t>
            </a:r>
            <a:r>
              <a:rPr spc="-10" dirty="0"/>
              <a:t>Media</a:t>
            </a:r>
          </a:p>
        </p:txBody>
      </p:sp>
      <p:sp>
        <p:nvSpPr>
          <p:cNvPr id="12" name="object 12"/>
          <p:cNvSpPr/>
          <p:nvPr/>
        </p:nvSpPr>
        <p:spPr>
          <a:xfrm>
            <a:off x="0" y="5076004"/>
            <a:ext cx="7560309" cy="5616575"/>
          </a:xfrm>
          <a:custGeom>
            <a:avLst/>
            <a:gdLst/>
            <a:ahLst/>
            <a:cxnLst/>
            <a:rect l="l" t="t" r="r" b="b"/>
            <a:pathLst>
              <a:path w="7560309" h="5616575">
                <a:moveTo>
                  <a:pt x="7559998" y="0"/>
                </a:moveTo>
                <a:lnTo>
                  <a:pt x="1421999" y="0"/>
                </a:lnTo>
                <a:lnTo>
                  <a:pt x="1373501" y="801"/>
                </a:lnTo>
                <a:lnTo>
                  <a:pt x="1325404" y="3188"/>
                </a:lnTo>
                <a:lnTo>
                  <a:pt x="1277733" y="7136"/>
                </a:lnTo>
                <a:lnTo>
                  <a:pt x="1230514" y="12620"/>
                </a:lnTo>
                <a:lnTo>
                  <a:pt x="1183773" y="19613"/>
                </a:lnTo>
                <a:lnTo>
                  <a:pt x="1137533" y="28092"/>
                </a:lnTo>
                <a:lnTo>
                  <a:pt x="1091822" y="38031"/>
                </a:lnTo>
                <a:lnTo>
                  <a:pt x="1046662" y="49405"/>
                </a:lnTo>
                <a:lnTo>
                  <a:pt x="1002081" y="62188"/>
                </a:lnTo>
                <a:lnTo>
                  <a:pt x="958103" y="76355"/>
                </a:lnTo>
                <a:lnTo>
                  <a:pt x="914753" y="91882"/>
                </a:lnTo>
                <a:lnTo>
                  <a:pt x="872057" y="108742"/>
                </a:lnTo>
                <a:lnTo>
                  <a:pt x="830039" y="126911"/>
                </a:lnTo>
                <a:lnTo>
                  <a:pt x="788725" y="146364"/>
                </a:lnTo>
                <a:lnTo>
                  <a:pt x="748140" y="167075"/>
                </a:lnTo>
                <a:lnTo>
                  <a:pt x="708310" y="189019"/>
                </a:lnTo>
                <a:lnTo>
                  <a:pt x="669259" y="212171"/>
                </a:lnTo>
                <a:lnTo>
                  <a:pt x="631012" y="236505"/>
                </a:lnTo>
                <a:lnTo>
                  <a:pt x="593596" y="261997"/>
                </a:lnTo>
                <a:lnTo>
                  <a:pt x="557034" y="288622"/>
                </a:lnTo>
                <a:lnTo>
                  <a:pt x="521353" y="316353"/>
                </a:lnTo>
                <a:lnTo>
                  <a:pt x="486578" y="345167"/>
                </a:lnTo>
                <a:lnTo>
                  <a:pt x="452733" y="375037"/>
                </a:lnTo>
                <a:lnTo>
                  <a:pt x="419844" y="405938"/>
                </a:lnTo>
                <a:lnTo>
                  <a:pt x="387936" y="437846"/>
                </a:lnTo>
                <a:lnTo>
                  <a:pt x="357034" y="470735"/>
                </a:lnTo>
                <a:lnTo>
                  <a:pt x="327164" y="504580"/>
                </a:lnTo>
                <a:lnTo>
                  <a:pt x="298351" y="539356"/>
                </a:lnTo>
                <a:lnTo>
                  <a:pt x="270619" y="575037"/>
                </a:lnTo>
                <a:lnTo>
                  <a:pt x="243995" y="611598"/>
                </a:lnTo>
                <a:lnTo>
                  <a:pt x="218503" y="649015"/>
                </a:lnTo>
                <a:lnTo>
                  <a:pt x="194168" y="687261"/>
                </a:lnTo>
                <a:lnTo>
                  <a:pt x="171016" y="726312"/>
                </a:lnTo>
                <a:lnTo>
                  <a:pt x="149072" y="766142"/>
                </a:lnTo>
                <a:lnTo>
                  <a:pt x="128362" y="806727"/>
                </a:lnTo>
                <a:lnTo>
                  <a:pt x="108909" y="848041"/>
                </a:lnTo>
                <a:lnTo>
                  <a:pt x="90740" y="890059"/>
                </a:lnTo>
                <a:lnTo>
                  <a:pt x="73879" y="932755"/>
                </a:lnTo>
                <a:lnTo>
                  <a:pt x="58353" y="976105"/>
                </a:lnTo>
                <a:lnTo>
                  <a:pt x="44186" y="1020083"/>
                </a:lnTo>
                <a:lnTo>
                  <a:pt x="31403" y="1064665"/>
                </a:lnTo>
                <a:lnTo>
                  <a:pt x="20029" y="1109824"/>
                </a:lnTo>
                <a:lnTo>
                  <a:pt x="10090" y="1155536"/>
                </a:lnTo>
                <a:lnTo>
                  <a:pt x="1611" y="1201775"/>
                </a:lnTo>
                <a:lnTo>
                  <a:pt x="0" y="1212546"/>
                </a:lnTo>
                <a:lnTo>
                  <a:pt x="0" y="5615998"/>
                </a:lnTo>
                <a:lnTo>
                  <a:pt x="7559998" y="5615998"/>
                </a:lnTo>
                <a:lnTo>
                  <a:pt x="755999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834875" y="7533657"/>
            <a:ext cx="1757680" cy="466725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95"/>
              </a:spcBef>
            </a:pPr>
            <a:r>
              <a:rPr sz="1000" b="1" dirty="0">
                <a:solidFill>
                  <a:srgbClr val="E21B6F"/>
                </a:solidFill>
                <a:latin typeface="Antonio"/>
                <a:cs typeface="Antonio"/>
              </a:rPr>
              <a:t>ROI</a:t>
            </a:r>
            <a:r>
              <a:rPr sz="1000" b="1" spc="-15" dirty="0">
                <a:solidFill>
                  <a:srgbClr val="E21B6F"/>
                </a:solidFill>
                <a:latin typeface="Antonio"/>
                <a:cs typeface="Antonio"/>
              </a:rPr>
              <a:t> </a:t>
            </a:r>
            <a:r>
              <a:rPr sz="1000" b="1" spc="-10" dirty="0">
                <a:solidFill>
                  <a:srgbClr val="E21B6F"/>
                </a:solidFill>
                <a:latin typeface="Antonio"/>
                <a:cs typeface="Antonio"/>
              </a:rPr>
              <a:t>Focused</a:t>
            </a:r>
            <a:endParaRPr sz="1000">
              <a:latin typeface="Antonio"/>
              <a:cs typeface="Antonio"/>
            </a:endParaRPr>
          </a:p>
          <a:p>
            <a:pPr marL="12700" marR="5080" algn="ctr">
              <a:lnSpc>
                <a:spcPct val="100000"/>
              </a:lnSpc>
              <a:spcBef>
                <a:spcPts val="155"/>
              </a:spcBef>
            </a:pPr>
            <a:r>
              <a:rPr sz="800" dirty="0">
                <a:solidFill>
                  <a:srgbClr val="080827"/>
                </a:solidFill>
                <a:latin typeface="Aktiv Grotesk"/>
                <a:cs typeface="Aktiv Grotesk"/>
              </a:rPr>
              <a:t>Roll</a:t>
            </a:r>
            <a:r>
              <a:rPr sz="8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800" dirty="0">
                <a:solidFill>
                  <a:srgbClr val="080827"/>
                </a:solidFill>
                <a:latin typeface="Aktiv Grotesk"/>
                <a:cs typeface="Aktiv Grotesk"/>
              </a:rPr>
              <a:t>over</a:t>
            </a:r>
            <a:r>
              <a:rPr sz="8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800" dirty="0">
                <a:solidFill>
                  <a:srgbClr val="080827"/>
                </a:solidFill>
                <a:latin typeface="Aktiv Grotesk"/>
                <a:cs typeface="Aktiv Grotesk"/>
              </a:rPr>
              <a:t>focused</a:t>
            </a:r>
            <a:r>
              <a:rPr sz="8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800" dirty="0">
                <a:solidFill>
                  <a:srgbClr val="080827"/>
                </a:solidFill>
                <a:latin typeface="Aktiv Grotesk"/>
                <a:cs typeface="Aktiv Grotesk"/>
              </a:rPr>
              <a:t>on</a:t>
            </a:r>
            <a:r>
              <a:rPr sz="8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800" dirty="0">
                <a:solidFill>
                  <a:srgbClr val="080827"/>
                </a:solidFill>
                <a:latin typeface="Aktiv Grotesk"/>
                <a:cs typeface="Aktiv Grotesk"/>
              </a:rPr>
              <a:t>long</a:t>
            </a:r>
            <a:r>
              <a:rPr sz="8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800" dirty="0">
                <a:solidFill>
                  <a:srgbClr val="080827"/>
                </a:solidFill>
                <a:latin typeface="Aktiv Grotesk"/>
                <a:cs typeface="Aktiv Grotesk"/>
              </a:rPr>
              <a:t>term</a:t>
            </a:r>
            <a:r>
              <a:rPr sz="8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800" dirty="0">
                <a:solidFill>
                  <a:srgbClr val="080827"/>
                </a:solidFill>
                <a:latin typeface="Aktiv Grotesk"/>
                <a:cs typeface="Aktiv Grotesk"/>
              </a:rPr>
              <a:t>ROI</a:t>
            </a:r>
            <a:r>
              <a:rPr sz="8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800" spc="-25" dirty="0">
                <a:solidFill>
                  <a:srgbClr val="080827"/>
                </a:solidFill>
                <a:latin typeface="Aktiv Grotesk"/>
                <a:cs typeface="Aktiv Grotesk"/>
              </a:rPr>
              <a:t>by</a:t>
            </a:r>
            <a:r>
              <a:rPr sz="800" spc="50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800" dirty="0">
                <a:solidFill>
                  <a:srgbClr val="080827"/>
                </a:solidFill>
                <a:latin typeface="Aktiv Grotesk"/>
                <a:cs typeface="Aktiv Grotesk"/>
              </a:rPr>
              <a:t>bringing quality</a:t>
            </a:r>
            <a:r>
              <a:rPr sz="800" spc="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800" dirty="0">
                <a:solidFill>
                  <a:srgbClr val="080827"/>
                </a:solidFill>
                <a:latin typeface="Aktiv Grotesk"/>
                <a:cs typeface="Aktiv Grotesk"/>
              </a:rPr>
              <a:t>not just</a:t>
            </a:r>
            <a:r>
              <a:rPr sz="800" spc="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800" spc="-10" dirty="0">
                <a:solidFill>
                  <a:srgbClr val="080827"/>
                </a:solidFill>
                <a:latin typeface="Aktiv Grotesk"/>
                <a:cs typeface="Aktiv Grotesk"/>
              </a:rPr>
              <a:t>quantity</a:t>
            </a:r>
            <a:endParaRPr sz="800">
              <a:latin typeface="Aktiv Grotesk"/>
              <a:cs typeface="Aktiv Grotesk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189786" y="6159007"/>
            <a:ext cx="5144770" cy="3387725"/>
            <a:chOff x="1189786" y="6159007"/>
            <a:chExt cx="5144770" cy="3387725"/>
          </a:xfrm>
        </p:grpSpPr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89786" y="6159007"/>
              <a:ext cx="1047628" cy="123754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89786" y="8309012"/>
              <a:ext cx="1047628" cy="123754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238186" y="6159007"/>
              <a:ext cx="1047628" cy="123754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238186" y="8309012"/>
              <a:ext cx="1047619" cy="123753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286585" y="6159007"/>
              <a:ext cx="1047615" cy="123754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286585" y="8309012"/>
              <a:ext cx="1047615" cy="1237539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966701" y="9683662"/>
            <a:ext cx="1494155" cy="466725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95"/>
              </a:spcBef>
            </a:pPr>
            <a:r>
              <a:rPr sz="1000" b="1" dirty="0">
                <a:solidFill>
                  <a:srgbClr val="E21B6F"/>
                </a:solidFill>
                <a:latin typeface="Antonio"/>
                <a:cs typeface="Antonio"/>
              </a:rPr>
              <a:t>Process</a:t>
            </a:r>
            <a:r>
              <a:rPr sz="1000" b="1" spc="-5" dirty="0">
                <a:solidFill>
                  <a:srgbClr val="E21B6F"/>
                </a:solidFill>
                <a:latin typeface="Antonio"/>
                <a:cs typeface="Antonio"/>
              </a:rPr>
              <a:t> </a:t>
            </a:r>
            <a:r>
              <a:rPr sz="1000" b="1" spc="-10" dirty="0">
                <a:solidFill>
                  <a:srgbClr val="E21B6F"/>
                </a:solidFill>
                <a:latin typeface="Antonio"/>
                <a:cs typeface="Antonio"/>
              </a:rPr>
              <a:t>Gurus</a:t>
            </a:r>
            <a:endParaRPr sz="1000">
              <a:latin typeface="Antonio"/>
              <a:cs typeface="Antonio"/>
            </a:endParaRPr>
          </a:p>
          <a:p>
            <a:pPr marL="12065" marR="5080" algn="ctr">
              <a:lnSpc>
                <a:spcPct val="100000"/>
              </a:lnSpc>
              <a:spcBef>
                <a:spcPts val="155"/>
              </a:spcBef>
            </a:pPr>
            <a:r>
              <a:rPr sz="800" dirty="0">
                <a:solidFill>
                  <a:srgbClr val="080827"/>
                </a:solidFill>
                <a:latin typeface="Aktiv Grotesk"/>
                <a:cs typeface="Aktiv Grotesk"/>
              </a:rPr>
              <a:t>At</a:t>
            </a:r>
            <a:r>
              <a:rPr sz="8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800" dirty="0">
                <a:solidFill>
                  <a:srgbClr val="080827"/>
                </a:solidFill>
                <a:latin typeface="Aktiv Grotesk"/>
                <a:cs typeface="Aktiv Grotesk"/>
              </a:rPr>
              <a:t>peace</a:t>
            </a:r>
            <a:r>
              <a:rPr sz="8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800" dirty="0">
                <a:solidFill>
                  <a:srgbClr val="080827"/>
                </a:solidFill>
                <a:latin typeface="Aktiv Grotesk"/>
                <a:cs typeface="Aktiv Grotesk"/>
              </a:rPr>
              <a:t>with</a:t>
            </a:r>
            <a:r>
              <a:rPr sz="8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800" dirty="0">
                <a:solidFill>
                  <a:srgbClr val="080827"/>
                </a:solidFill>
                <a:latin typeface="Aktiv Grotesk"/>
                <a:cs typeface="Aktiv Grotesk"/>
              </a:rPr>
              <a:t>processes</a:t>
            </a:r>
            <a:r>
              <a:rPr sz="8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800" dirty="0">
                <a:solidFill>
                  <a:srgbClr val="080827"/>
                </a:solidFill>
                <a:latin typeface="Aktiv Grotesk"/>
                <a:cs typeface="Aktiv Grotesk"/>
              </a:rPr>
              <a:t>we</a:t>
            </a:r>
            <a:r>
              <a:rPr sz="8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800" spc="-20" dirty="0">
                <a:solidFill>
                  <a:srgbClr val="080827"/>
                </a:solidFill>
                <a:latin typeface="Aktiv Grotesk"/>
                <a:cs typeface="Aktiv Grotesk"/>
              </a:rPr>
              <a:t>live</a:t>
            </a:r>
            <a:r>
              <a:rPr sz="800" spc="50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800" dirty="0">
                <a:solidFill>
                  <a:srgbClr val="080827"/>
                </a:solidFill>
                <a:latin typeface="Aktiv Grotesk"/>
                <a:cs typeface="Aktiv Grotesk"/>
              </a:rPr>
              <a:t>and</a:t>
            </a:r>
            <a:r>
              <a:rPr sz="800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800" dirty="0">
                <a:solidFill>
                  <a:srgbClr val="080827"/>
                </a:solidFill>
                <a:latin typeface="Aktiv Grotesk"/>
                <a:cs typeface="Aktiv Grotesk"/>
              </a:rPr>
              <a:t>breath</a:t>
            </a:r>
            <a:r>
              <a:rPr sz="8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800" spc="-20" dirty="0">
                <a:solidFill>
                  <a:srgbClr val="080827"/>
                </a:solidFill>
                <a:latin typeface="Aktiv Grotesk"/>
                <a:cs typeface="Aktiv Grotesk"/>
              </a:rPr>
              <a:t>them</a:t>
            </a:r>
            <a:endParaRPr sz="800">
              <a:latin typeface="Aktiv Grotesk"/>
              <a:cs typeface="Aktiv Grotesk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935702" y="7533657"/>
            <a:ext cx="1652905" cy="466725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95"/>
              </a:spcBef>
            </a:pPr>
            <a:r>
              <a:rPr sz="1000" b="1" dirty="0">
                <a:solidFill>
                  <a:srgbClr val="E21B6F"/>
                </a:solidFill>
                <a:latin typeface="Antonio"/>
                <a:cs typeface="Antonio"/>
              </a:rPr>
              <a:t>Customer</a:t>
            </a:r>
            <a:r>
              <a:rPr sz="1000" b="1" spc="-40" dirty="0">
                <a:solidFill>
                  <a:srgbClr val="E21B6F"/>
                </a:solidFill>
                <a:latin typeface="Antonio"/>
                <a:cs typeface="Antonio"/>
              </a:rPr>
              <a:t> </a:t>
            </a:r>
            <a:r>
              <a:rPr sz="1000" b="1" spc="-10" dirty="0">
                <a:solidFill>
                  <a:srgbClr val="E21B6F"/>
                </a:solidFill>
                <a:latin typeface="Antonio"/>
                <a:cs typeface="Antonio"/>
              </a:rPr>
              <a:t>Obsession</a:t>
            </a:r>
            <a:endParaRPr sz="1000">
              <a:latin typeface="Antonio"/>
              <a:cs typeface="Antonio"/>
            </a:endParaRPr>
          </a:p>
          <a:p>
            <a:pPr marL="12700" marR="5080" algn="ctr">
              <a:lnSpc>
                <a:spcPct val="100000"/>
              </a:lnSpc>
              <a:spcBef>
                <a:spcPts val="155"/>
              </a:spcBef>
            </a:pPr>
            <a:r>
              <a:rPr sz="800" dirty="0">
                <a:solidFill>
                  <a:srgbClr val="080827"/>
                </a:solidFill>
                <a:latin typeface="Aktiv Grotesk"/>
                <a:cs typeface="Aktiv Grotesk"/>
              </a:rPr>
              <a:t>CX,</a:t>
            </a:r>
            <a:r>
              <a:rPr sz="8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800" dirty="0">
                <a:solidFill>
                  <a:srgbClr val="080827"/>
                </a:solidFill>
                <a:latin typeface="Aktiv Grotesk"/>
                <a:cs typeface="Aktiv Grotesk"/>
              </a:rPr>
              <a:t>DCX,</a:t>
            </a:r>
            <a:r>
              <a:rPr sz="8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800" dirty="0">
                <a:solidFill>
                  <a:srgbClr val="080827"/>
                </a:solidFill>
                <a:latin typeface="Aktiv Grotesk"/>
                <a:cs typeface="Aktiv Grotesk"/>
              </a:rPr>
              <a:t>UX</a:t>
            </a:r>
            <a:r>
              <a:rPr sz="8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800" dirty="0">
                <a:solidFill>
                  <a:srgbClr val="080827"/>
                </a:solidFill>
                <a:latin typeface="Aktiv Grotesk"/>
                <a:cs typeface="Aktiv Grotesk"/>
              </a:rPr>
              <a:t>whatever</a:t>
            </a:r>
            <a:r>
              <a:rPr sz="8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800" dirty="0">
                <a:solidFill>
                  <a:srgbClr val="080827"/>
                </a:solidFill>
                <a:latin typeface="Aktiv Grotesk"/>
                <a:cs typeface="Aktiv Grotesk"/>
              </a:rPr>
              <a:t>you</a:t>
            </a:r>
            <a:r>
              <a:rPr sz="8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800" dirty="0">
                <a:solidFill>
                  <a:srgbClr val="080827"/>
                </a:solidFill>
                <a:latin typeface="Aktiv Grotesk"/>
                <a:cs typeface="Aktiv Grotesk"/>
              </a:rPr>
              <a:t>call</a:t>
            </a:r>
            <a:r>
              <a:rPr sz="8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800" dirty="0">
                <a:solidFill>
                  <a:srgbClr val="080827"/>
                </a:solidFill>
                <a:latin typeface="Aktiv Grotesk"/>
                <a:cs typeface="Aktiv Grotesk"/>
              </a:rPr>
              <a:t>it</a:t>
            </a:r>
            <a:r>
              <a:rPr sz="8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800" spc="-35" dirty="0">
                <a:solidFill>
                  <a:srgbClr val="080827"/>
                </a:solidFill>
                <a:latin typeface="Aktiv Grotesk"/>
                <a:cs typeface="Aktiv Grotesk"/>
              </a:rPr>
              <a:t>we</a:t>
            </a:r>
            <a:r>
              <a:rPr sz="800" spc="50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800" dirty="0">
                <a:solidFill>
                  <a:srgbClr val="080827"/>
                </a:solidFill>
                <a:latin typeface="Aktiv Grotesk"/>
                <a:cs typeface="Aktiv Grotesk"/>
              </a:rPr>
              <a:t>know</a:t>
            </a:r>
            <a:r>
              <a:rPr sz="8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800" dirty="0">
                <a:solidFill>
                  <a:srgbClr val="080827"/>
                </a:solidFill>
                <a:latin typeface="Aktiv Grotesk"/>
                <a:cs typeface="Aktiv Grotesk"/>
              </a:rPr>
              <a:t>it</a:t>
            </a:r>
            <a:r>
              <a:rPr sz="8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800" dirty="0">
                <a:solidFill>
                  <a:srgbClr val="080827"/>
                </a:solidFill>
                <a:latin typeface="Aktiv Grotesk"/>
                <a:cs typeface="Aktiv Grotesk"/>
              </a:rPr>
              <a:t>like</a:t>
            </a:r>
            <a:r>
              <a:rPr sz="8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800" dirty="0">
                <a:solidFill>
                  <a:srgbClr val="080827"/>
                </a:solidFill>
                <a:latin typeface="Aktiv Grotesk"/>
                <a:cs typeface="Aktiv Grotesk"/>
              </a:rPr>
              <a:t>the back</a:t>
            </a:r>
            <a:r>
              <a:rPr sz="8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800" dirty="0">
                <a:solidFill>
                  <a:srgbClr val="080827"/>
                </a:solidFill>
                <a:latin typeface="Aktiv Grotesk"/>
                <a:cs typeface="Aktiv Grotesk"/>
              </a:rPr>
              <a:t>of</a:t>
            </a:r>
            <a:r>
              <a:rPr sz="8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800" dirty="0">
                <a:solidFill>
                  <a:srgbClr val="080827"/>
                </a:solidFill>
                <a:latin typeface="Aktiv Grotesk"/>
                <a:cs typeface="Aktiv Grotesk"/>
              </a:rPr>
              <a:t>our </a:t>
            </a:r>
            <a:r>
              <a:rPr sz="800" spc="-20" dirty="0">
                <a:solidFill>
                  <a:srgbClr val="080827"/>
                </a:solidFill>
                <a:latin typeface="Aktiv Grotesk"/>
                <a:cs typeface="Aktiv Grotesk"/>
              </a:rPr>
              <a:t>hand</a:t>
            </a:r>
            <a:endParaRPr sz="800">
              <a:latin typeface="Aktiv Grotesk"/>
              <a:cs typeface="Aktiv Grotesk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926000" y="9683662"/>
            <a:ext cx="1672589" cy="466725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95"/>
              </a:spcBef>
            </a:pPr>
            <a:r>
              <a:rPr sz="1000" b="1" dirty="0">
                <a:solidFill>
                  <a:srgbClr val="E21B6F"/>
                </a:solidFill>
                <a:latin typeface="Antonio"/>
                <a:cs typeface="Antonio"/>
              </a:rPr>
              <a:t>Sustainable </a:t>
            </a:r>
            <a:r>
              <a:rPr sz="1000" b="1" spc="-10" dirty="0">
                <a:solidFill>
                  <a:srgbClr val="E21B6F"/>
                </a:solidFill>
                <a:latin typeface="Antonio"/>
                <a:cs typeface="Antonio"/>
              </a:rPr>
              <a:t>Growth</a:t>
            </a:r>
            <a:endParaRPr sz="1000">
              <a:latin typeface="Antonio"/>
              <a:cs typeface="Antonio"/>
            </a:endParaRPr>
          </a:p>
          <a:p>
            <a:pPr marL="12700" marR="5080" algn="ctr">
              <a:lnSpc>
                <a:spcPct val="100000"/>
              </a:lnSpc>
              <a:spcBef>
                <a:spcPts val="155"/>
              </a:spcBef>
            </a:pPr>
            <a:r>
              <a:rPr sz="800" dirty="0">
                <a:solidFill>
                  <a:srgbClr val="080827"/>
                </a:solidFill>
                <a:latin typeface="Aktiv Grotesk"/>
                <a:cs typeface="Aktiv Grotesk"/>
              </a:rPr>
              <a:t>Start looking forward to growth </a:t>
            </a:r>
            <a:r>
              <a:rPr sz="800" spc="-20" dirty="0">
                <a:solidFill>
                  <a:srgbClr val="080827"/>
                </a:solidFill>
                <a:latin typeface="Aktiv Grotesk"/>
                <a:cs typeface="Aktiv Grotesk"/>
              </a:rPr>
              <a:t>that</a:t>
            </a:r>
            <a:r>
              <a:rPr sz="800" spc="50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800" dirty="0">
                <a:solidFill>
                  <a:srgbClr val="080827"/>
                </a:solidFill>
                <a:latin typeface="Aktiv Grotesk"/>
                <a:cs typeface="Aktiv Grotesk"/>
              </a:rPr>
              <a:t>gets</a:t>
            </a:r>
            <a:r>
              <a:rPr sz="8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800" dirty="0">
                <a:solidFill>
                  <a:srgbClr val="080827"/>
                </a:solidFill>
                <a:latin typeface="Aktiv Grotesk"/>
                <a:cs typeface="Aktiv Grotesk"/>
              </a:rPr>
              <a:t>easier</a:t>
            </a:r>
            <a:r>
              <a:rPr sz="8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800" dirty="0">
                <a:solidFill>
                  <a:srgbClr val="080827"/>
                </a:solidFill>
                <a:latin typeface="Aktiv Grotesk"/>
                <a:cs typeface="Aktiv Grotesk"/>
              </a:rPr>
              <a:t>every</a:t>
            </a:r>
            <a:r>
              <a:rPr sz="8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800" spc="-25" dirty="0">
                <a:solidFill>
                  <a:srgbClr val="080827"/>
                </a:solidFill>
                <a:latin typeface="Aktiv Grotesk"/>
                <a:cs typeface="Aktiv Grotesk"/>
              </a:rPr>
              <a:t>day</a:t>
            </a:r>
            <a:endParaRPr sz="800">
              <a:latin typeface="Aktiv Grotesk"/>
              <a:cs typeface="Aktiv Grotesk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962914" y="7533657"/>
            <a:ext cx="1695450" cy="588645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95"/>
              </a:spcBef>
            </a:pPr>
            <a:r>
              <a:rPr sz="1000" b="1" dirty="0">
                <a:solidFill>
                  <a:srgbClr val="E21B6F"/>
                </a:solidFill>
                <a:latin typeface="Antonio"/>
                <a:cs typeface="Antonio"/>
              </a:rPr>
              <a:t>Business</a:t>
            </a:r>
            <a:r>
              <a:rPr sz="1000" b="1" spc="-50" dirty="0">
                <a:solidFill>
                  <a:srgbClr val="E21B6F"/>
                </a:solidFill>
                <a:latin typeface="Antonio"/>
                <a:cs typeface="Antonio"/>
              </a:rPr>
              <a:t> </a:t>
            </a:r>
            <a:r>
              <a:rPr sz="1000" b="1" spc="-10" dirty="0">
                <a:solidFill>
                  <a:srgbClr val="E21B6F"/>
                </a:solidFill>
                <a:latin typeface="Antonio"/>
                <a:cs typeface="Antonio"/>
              </a:rPr>
              <a:t>Thinking</a:t>
            </a:r>
            <a:endParaRPr sz="1000">
              <a:latin typeface="Antonio"/>
              <a:cs typeface="Antonio"/>
            </a:endParaRPr>
          </a:p>
          <a:p>
            <a:pPr marL="12700" marR="5080" algn="ctr">
              <a:lnSpc>
                <a:spcPct val="100000"/>
              </a:lnSpc>
              <a:spcBef>
                <a:spcPts val="155"/>
              </a:spcBef>
            </a:pPr>
            <a:r>
              <a:rPr sz="800" dirty="0">
                <a:solidFill>
                  <a:srgbClr val="080827"/>
                </a:solidFill>
                <a:latin typeface="Aktiv Grotesk"/>
                <a:cs typeface="Aktiv Grotesk"/>
              </a:rPr>
              <a:t>We</a:t>
            </a:r>
            <a:r>
              <a:rPr sz="8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800" dirty="0">
                <a:solidFill>
                  <a:srgbClr val="080827"/>
                </a:solidFill>
                <a:latin typeface="Aktiv Grotesk"/>
                <a:cs typeface="Aktiv Grotesk"/>
              </a:rPr>
              <a:t>will</a:t>
            </a:r>
            <a:r>
              <a:rPr sz="8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800" dirty="0">
                <a:solidFill>
                  <a:srgbClr val="080827"/>
                </a:solidFill>
                <a:latin typeface="Aktiv Grotesk"/>
                <a:cs typeface="Aktiv Grotesk"/>
              </a:rPr>
              <a:t>keep</a:t>
            </a:r>
            <a:r>
              <a:rPr sz="8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800" dirty="0">
                <a:solidFill>
                  <a:srgbClr val="080827"/>
                </a:solidFill>
                <a:latin typeface="Aktiv Grotesk"/>
                <a:cs typeface="Aktiv Grotesk"/>
              </a:rPr>
              <a:t>your</a:t>
            </a:r>
            <a:r>
              <a:rPr sz="8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800" dirty="0">
                <a:solidFill>
                  <a:srgbClr val="080827"/>
                </a:solidFill>
                <a:latin typeface="Aktiv Grotesk"/>
                <a:cs typeface="Aktiv Grotesk"/>
              </a:rPr>
              <a:t>company</a:t>
            </a:r>
            <a:r>
              <a:rPr sz="8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800" spc="-10" dirty="0">
                <a:solidFill>
                  <a:srgbClr val="080827"/>
                </a:solidFill>
                <a:latin typeface="Aktiv Grotesk"/>
                <a:cs typeface="Aktiv Grotesk"/>
              </a:rPr>
              <a:t>goals</a:t>
            </a:r>
            <a:r>
              <a:rPr sz="800" spc="50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800" dirty="0">
                <a:solidFill>
                  <a:srgbClr val="080827"/>
                </a:solidFill>
                <a:latin typeface="Aktiv Grotesk"/>
                <a:cs typeface="Aktiv Grotesk"/>
              </a:rPr>
              <a:t>and</a:t>
            </a:r>
            <a:r>
              <a:rPr sz="8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800" dirty="0">
                <a:solidFill>
                  <a:srgbClr val="080827"/>
                </a:solidFill>
                <a:latin typeface="Aktiv Grotesk"/>
                <a:cs typeface="Aktiv Grotesk"/>
              </a:rPr>
              <a:t>strive</a:t>
            </a:r>
            <a:r>
              <a:rPr sz="8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800" dirty="0">
                <a:solidFill>
                  <a:srgbClr val="080827"/>
                </a:solidFill>
                <a:latin typeface="Aktiv Grotesk"/>
                <a:cs typeface="Aktiv Grotesk"/>
              </a:rPr>
              <a:t>for constant</a:t>
            </a:r>
            <a:r>
              <a:rPr sz="8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800" dirty="0">
                <a:solidFill>
                  <a:srgbClr val="080827"/>
                </a:solidFill>
                <a:latin typeface="Aktiv Grotesk"/>
                <a:cs typeface="Aktiv Grotesk"/>
              </a:rPr>
              <a:t>growth</a:t>
            </a:r>
            <a:r>
              <a:rPr sz="8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800" dirty="0">
                <a:solidFill>
                  <a:srgbClr val="080827"/>
                </a:solidFill>
                <a:latin typeface="Aktiv Grotesk"/>
                <a:cs typeface="Aktiv Grotesk"/>
              </a:rPr>
              <a:t>in </a:t>
            </a:r>
            <a:r>
              <a:rPr sz="800" spc="-25" dirty="0">
                <a:solidFill>
                  <a:srgbClr val="080827"/>
                </a:solidFill>
                <a:latin typeface="Aktiv Grotesk"/>
                <a:cs typeface="Aktiv Grotesk"/>
              </a:rPr>
              <a:t>the</a:t>
            </a:r>
            <a:r>
              <a:rPr sz="800" spc="50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800" dirty="0">
                <a:solidFill>
                  <a:srgbClr val="080827"/>
                </a:solidFill>
                <a:latin typeface="Aktiv Grotesk"/>
                <a:cs typeface="Aktiv Grotesk"/>
              </a:rPr>
              <a:t>forefront</a:t>
            </a:r>
            <a:r>
              <a:rPr sz="8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800" dirty="0">
                <a:solidFill>
                  <a:srgbClr val="080827"/>
                </a:solidFill>
                <a:latin typeface="Aktiv Grotesk"/>
                <a:cs typeface="Aktiv Grotesk"/>
              </a:rPr>
              <a:t>of</a:t>
            </a:r>
            <a:r>
              <a:rPr sz="8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800" dirty="0">
                <a:solidFill>
                  <a:srgbClr val="080827"/>
                </a:solidFill>
                <a:latin typeface="Aktiv Grotesk"/>
                <a:cs typeface="Aktiv Grotesk"/>
              </a:rPr>
              <a:t>our</a:t>
            </a:r>
            <a:r>
              <a:rPr sz="8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800" spc="-20" dirty="0">
                <a:solidFill>
                  <a:srgbClr val="080827"/>
                </a:solidFill>
                <a:latin typeface="Aktiv Grotesk"/>
                <a:cs typeface="Aktiv Grotesk"/>
              </a:rPr>
              <a:t>mind</a:t>
            </a:r>
            <a:endParaRPr sz="800">
              <a:latin typeface="Aktiv Grotesk"/>
              <a:cs typeface="Aktiv Grotesk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019098" y="9683662"/>
            <a:ext cx="1583055" cy="588645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295"/>
              </a:spcBef>
            </a:pPr>
            <a:r>
              <a:rPr sz="1000" b="1" dirty="0">
                <a:solidFill>
                  <a:srgbClr val="E21B6F"/>
                </a:solidFill>
                <a:latin typeface="Antonio"/>
                <a:cs typeface="Antonio"/>
              </a:rPr>
              <a:t>Idea to</a:t>
            </a:r>
            <a:r>
              <a:rPr sz="1000" b="1" spc="-5" dirty="0">
                <a:solidFill>
                  <a:srgbClr val="E21B6F"/>
                </a:solidFill>
                <a:latin typeface="Antonio"/>
                <a:cs typeface="Antonio"/>
              </a:rPr>
              <a:t> </a:t>
            </a:r>
            <a:r>
              <a:rPr sz="1000" b="1" spc="-10" dirty="0">
                <a:solidFill>
                  <a:srgbClr val="E21B6F"/>
                </a:solidFill>
                <a:latin typeface="Antonio"/>
                <a:cs typeface="Antonio"/>
              </a:rPr>
              <a:t>Action</a:t>
            </a:r>
            <a:endParaRPr sz="1000">
              <a:latin typeface="Antonio"/>
              <a:cs typeface="Antonio"/>
            </a:endParaRPr>
          </a:p>
          <a:p>
            <a:pPr marL="12700" marR="5080" algn="ctr">
              <a:lnSpc>
                <a:spcPct val="100000"/>
              </a:lnSpc>
              <a:spcBef>
                <a:spcPts val="155"/>
              </a:spcBef>
            </a:pPr>
            <a:r>
              <a:rPr sz="800" dirty="0">
                <a:solidFill>
                  <a:srgbClr val="080827"/>
                </a:solidFill>
                <a:latin typeface="Aktiv Grotesk"/>
                <a:cs typeface="Aktiv Grotesk"/>
              </a:rPr>
              <a:t>We</a:t>
            </a:r>
            <a:r>
              <a:rPr sz="8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800" dirty="0">
                <a:solidFill>
                  <a:srgbClr val="080827"/>
                </a:solidFill>
                <a:latin typeface="Aktiv Grotesk"/>
                <a:cs typeface="Aktiv Grotesk"/>
              </a:rPr>
              <a:t>do</a:t>
            </a:r>
            <a:r>
              <a:rPr sz="8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800" dirty="0">
                <a:solidFill>
                  <a:srgbClr val="080827"/>
                </a:solidFill>
                <a:latin typeface="Aktiv Grotesk"/>
                <a:cs typeface="Aktiv Grotesk"/>
              </a:rPr>
              <a:t>it</a:t>
            </a:r>
            <a:r>
              <a:rPr sz="8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800" dirty="0">
                <a:solidFill>
                  <a:srgbClr val="080827"/>
                </a:solidFill>
                <a:latin typeface="Aktiv Grotesk"/>
                <a:cs typeface="Aktiv Grotesk"/>
              </a:rPr>
              <a:t>for</a:t>
            </a:r>
            <a:r>
              <a:rPr sz="8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800" dirty="0">
                <a:solidFill>
                  <a:srgbClr val="080827"/>
                </a:solidFill>
                <a:latin typeface="Aktiv Grotesk"/>
                <a:cs typeface="Aktiv Grotesk"/>
              </a:rPr>
              <a:t>you,</a:t>
            </a:r>
            <a:r>
              <a:rPr sz="8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800" dirty="0">
                <a:solidFill>
                  <a:srgbClr val="080827"/>
                </a:solidFill>
                <a:latin typeface="Aktiv Grotesk"/>
                <a:cs typeface="Aktiv Grotesk"/>
              </a:rPr>
              <a:t>from</a:t>
            </a:r>
            <a:r>
              <a:rPr sz="8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800" dirty="0">
                <a:solidFill>
                  <a:srgbClr val="080827"/>
                </a:solidFill>
                <a:latin typeface="Aktiv Grotesk"/>
                <a:cs typeface="Aktiv Grotesk"/>
              </a:rPr>
              <a:t>idea</a:t>
            </a:r>
            <a:r>
              <a:rPr sz="8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800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8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800" spc="-20" dirty="0">
                <a:solidFill>
                  <a:srgbClr val="080827"/>
                </a:solidFill>
                <a:latin typeface="Aktiv Grotesk"/>
                <a:cs typeface="Aktiv Grotesk"/>
              </a:rPr>
              <a:t>exe-</a:t>
            </a:r>
            <a:r>
              <a:rPr sz="800" spc="50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800" dirty="0">
                <a:solidFill>
                  <a:srgbClr val="080827"/>
                </a:solidFill>
                <a:latin typeface="Aktiv Grotesk"/>
                <a:cs typeface="Aktiv Grotesk"/>
              </a:rPr>
              <a:t>cution</a:t>
            </a:r>
            <a:r>
              <a:rPr sz="8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800" dirty="0">
                <a:solidFill>
                  <a:srgbClr val="080827"/>
                </a:solidFill>
                <a:latin typeface="Aktiv Grotesk"/>
                <a:cs typeface="Aktiv Grotesk"/>
              </a:rPr>
              <a:t>we</a:t>
            </a:r>
            <a:r>
              <a:rPr sz="8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800" dirty="0">
                <a:solidFill>
                  <a:srgbClr val="080827"/>
                </a:solidFill>
                <a:latin typeface="Aktiv Grotesk"/>
                <a:cs typeface="Aktiv Grotesk"/>
              </a:rPr>
              <a:t>will hole</a:t>
            </a:r>
            <a:r>
              <a:rPr sz="8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800" dirty="0">
                <a:solidFill>
                  <a:srgbClr val="080827"/>
                </a:solidFill>
                <a:latin typeface="Aktiv Grotesk"/>
                <a:cs typeface="Aktiv Grotesk"/>
              </a:rPr>
              <a:t>your</a:t>
            </a:r>
            <a:r>
              <a:rPr sz="8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800" dirty="0">
                <a:solidFill>
                  <a:srgbClr val="080827"/>
                </a:solidFill>
                <a:latin typeface="Aktiv Grotesk"/>
                <a:cs typeface="Aktiv Grotesk"/>
              </a:rPr>
              <a:t>hand </a:t>
            </a:r>
            <a:r>
              <a:rPr sz="800" spc="-20" dirty="0">
                <a:solidFill>
                  <a:srgbClr val="080827"/>
                </a:solidFill>
                <a:latin typeface="Aktiv Grotesk"/>
                <a:cs typeface="Aktiv Grotesk"/>
              </a:rPr>
              <a:t>from</a:t>
            </a:r>
            <a:r>
              <a:rPr sz="800" spc="50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800" dirty="0">
                <a:solidFill>
                  <a:srgbClr val="080827"/>
                </a:solidFill>
                <a:latin typeface="Aktiv Grotesk"/>
                <a:cs typeface="Aktiv Grotesk"/>
              </a:rPr>
              <a:t>beginning to </a:t>
            </a:r>
            <a:r>
              <a:rPr sz="800" spc="-25" dirty="0">
                <a:solidFill>
                  <a:srgbClr val="080827"/>
                </a:solidFill>
                <a:latin typeface="Aktiv Grotesk"/>
                <a:cs typeface="Aktiv Grotesk"/>
              </a:rPr>
              <a:t>end</a:t>
            </a:r>
            <a:endParaRPr sz="800">
              <a:latin typeface="Aktiv Grotesk"/>
              <a:cs typeface="Aktiv Grotesk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932483" y="5394558"/>
            <a:ext cx="3767454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dirty="0">
                <a:solidFill>
                  <a:srgbClr val="E21B6F"/>
                </a:solidFill>
                <a:latin typeface="Antonio"/>
                <a:cs typeface="Antonio"/>
              </a:rPr>
              <a:t>At</a:t>
            </a:r>
            <a:r>
              <a:rPr sz="2500" b="1" spc="-5" dirty="0">
                <a:solidFill>
                  <a:srgbClr val="E21B6F"/>
                </a:solidFill>
                <a:latin typeface="Antonio"/>
                <a:cs typeface="Antonio"/>
              </a:rPr>
              <a:t> </a:t>
            </a:r>
            <a:r>
              <a:rPr sz="2500" b="1" dirty="0">
                <a:solidFill>
                  <a:srgbClr val="E21B6F"/>
                </a:solidFill>
                <a:latin typeface="Antonio"/>
                <a:cs typeface="Antonio"/>
              </a:rPr>
              <a:t>Pink</a:t>
            </a:r>
            <a:r>
              <a:rPr sz="2500" b="1" spc="-5" dirty="0">
                <a:solidFill>
                  <a:srgbClr val="E21B6F"/>
                </a:solidFill>
                <a:latin typeface="Antonio"/>
                <a:cs typeface="Antonio"/>
              </a:rPr>
              <a:t> </a:t>
            </a:r>
            <a:r>
              <a:rPr sz="2500" b="1" dirty="0">
                <a:solidFill>
                  <a:srgbClr val="E21B6F"/>
                </a:solidFill>
                <a:latin typeface="Antonio"/>
                <a:cs typeface="Antonio"/>
              </a:rPr>
              <a:t>Elephant</a:t>
            </a:r>
            <a:r>
              <a:rPr sz="2500" b="1" spc="-5" dirty="0">
                <a:solidFill>
                  <a:srgbClr val="E21B6F"/>
                </a:solidFill>
                <a:latin typeface="Antonio"/>
                <a:cs typeface="Antonio"/>
              </a:rPr>
              <a:t> </a:t>
            </a:r>
            <a:r>
              <a:rPr sz="2500" b="1" dirty="0">
                <a:solidFill>
                  <a:srgbClr val="E21B6F"/>
                </a:solidFill>
                <a:latin typeface="Antonio"/>
                <a:cs typeface="Antonio"/>
              </a:rPr>
              <a:t>Media</a:t>
            </a:r>
            <a:r>
              <a:rPr sz="2500" b="1" spc="-10" dirty="0">
                <a:solidFill>
                  <a:srgbClr val="E21B6F"/>
                </a:solidFill>
                <a:latin typeface="Antonio"/>
                <a:cs typeface="Antonio"/>
              </a:rPr>
              <a:t> </a:t>
            </a:r>
            <a:r>
              <a:rPr sz="2500" b="1" dirty="0">
                <a:solidFill>
                  <a:srgbClr val="E21B6F"/>
                </a:solidFill>
                <a:latin typeface="Antonio"/>
                <a:cs typeface="Antonio"/>
              </a:rPr>
              <a:t>we</a:t>
            </a:r>
            <a:r>
              <a:rPr sz="2500" b="1" spc="-5" dirty="0">
                <a:solidFill>
                  <a:srgbClr val="E21B6F"/>
                </a:solidFill>
                <a:latin typeface="Antonio"/>
                <a:cs typeface="Antonio"/>
              </a:rPr>
              <a:t> </a:t>
            </a:r>
            <a:r>
              <a:rPr sz="2500" b="1" spc="-20" dirty="0">
                <a:solidFill>
                  <a:srgbClr val="E21B6F"/>
                </a:solidFill>
                <a:latin typeface="Antonio"/>
                <a:cs typeface="Antonio"/>
              </a:rPr>
              <a:t>are:</a:t>
            </a:r>
            <a:endParaRPr sz="2500">
              <a:latin typeface="Antonio"/>
              <a:cs typeface="Antonio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60309" cy="10692130"/>
          </a:xfrm>
          <a:custGeom>
            <a:avLst/>
            <a:gdLst/>
            <a:ahLst/>
            <a:cxnLst/>
            <a:rect l="l" t="t" r="r" b="b"/>
            <a:pathLst>
              <a:path w="7560309" h="10692130">
                <a:moveTo>
                  <a:pt x="7559992" y="0"/>
                </a:moveTo>
                <a:lnTo>
                  <a:pt x="0" y="0"/>
                </a:lnTo>
                <a:lnTo>
                  <a:pt x="0" y="10692003"/>
                </a:lnTo>
                <a:lnTo>
                  <a:pt x="7559992" y="10692003"/>
                </a:lnTo>
                <a:lnTo>
                  <a:pt x="7559992" y="0"/>
                </a:lnTo>
                <a:close/>
              </a:path>
            </a:pathLst>
          </a:custGeom>
          <a:solidFill>
            <a:srgbClr val="E21B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07299" y="8369731"/>
            <a:ext cx="2764155" cy="166179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450" b="1" spc="-10" dirty="0">
                <a:solidFill>
                  <a:srgbClr val="FFFFFF"/>
                </a:solidFill>
                <a:latin typeface="Aktiv Grotesk"/>
                <a:cs typeface="Aktiv Grotesk"/>
                <a:hlinkClick r:id="rId2"/>
              </a:rPr>
              <a:t>info@pinkelephantmedia.co.uk</a:t>
            </a:r>
            <a:endParaRPr sz="1450">
              <a:latin typeface="Aktiv Grotesk"/>
              <a:cs typeface="Aktiv Grotesk"/>
            </a:endParaRPr>
          </a:p>
          <a:p>
            <a:pPr marL="12700">
              <a:lnSpc>
                <a:spcPct val="100000"/>
              </a:lnSpc>
              <a:spcBef>
                <a:spcPts val="1050"/>
              </a:spcBef>
            </a:pPr>
            <a:r>
              <a:rPr sz="1200" dirty="0">
                <a:solidFill>
                  <a:srgbClr val="FFFFFF"/>
                </a:solidFill>
                <a:latin typeface="Aktiv Grotesk"/>
                <a:cs typeface="Aktiv Grotesk"/>
              </a:rPr>
              <a:t>Monday</a:t>
            </a:r>
            <a:r>
              <a:rPr sz="1200" spc="-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FFFFFF"/>
                </a:solidFill>
                <a:latin typeface="Aktiv Grotesk"/>
                <a:cs typeface="Aktiv Grotesk"/>
              </a:rPr>
              <a:t>-</a:t>
            </a:r>
            <a:r>
              <a:rPr sz="1200" spc="-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FFFFFF"/>
                </a:solidFill>
                <a:latin typeface="Aktiv Grotesk"/>
                <a:cs typeface="Aktiv Grotesk"/>
              </a:rPr>
              <a:t>Friday:</a:t>
            </a:r>
            <a:r>
              <a:rPr sz="1200" spc="-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FFFFFF"/>
                </a:solidFill>
                <a:latin typeface="Aktiv Grotesk"/>
                <a:cs typeface="Aktiv Grotesk"/>
              </a:rPr>
              <a:t>9:30am</a:t>
            </a:r>
            <a:r>
              <a:rPr sz="1200" spc="-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FFFFFF"/>
                </a:solidFill>
                <a:latin typeface="Aktiv Grotesk"/>
                <a:cs typeface="Aktiv Grotesk"/>
              </a:rPr>
              <a:t>- </a:t>
            </a:r>
            <a:r>
              <a:rPr sz="1200" spc="-10" dirty="0">
                <a:solidFill>
                  <a:srgbClr val="FFFFFF"/>
                </a:solidFill>
                <a:latin typeface="Aktiv Grotesk"/>
                <a:cs typeface="Aktiv Grotesk"/>
              </a:rPr>
              <a:t>5:00pm</a:t>
            </a:r>
            <a:endParaRPr sz="1200">
              <a:latin typeface="Aktiv Grotesk"/>
              <a:cs typeface="Aktiv Grotesk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100">
              <a:latin typeface="Aktiv Grotesk"/>
              <a:cs typeface="Aktiv Grotesk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200" dirty="0">
                <a:solidFill>
                  <a:srgbClr val="FFFFFF"/>
                </a:solidFill>
                <a:latin typeface="Aktiv Grotesk"/>
                <a:cs typeface="Aktiv Grotesk"/>
              </a:rPr>
              <a:t>Stroud:</a:t>
            </a:r>
            <a:r>
              <a:rPr sz="1200" spc="-2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FFFFFF"/>
                </a:solidFill>
                <a:latin typeface="Aktiv Grotesk"/>
                <a:cs typeface="Aktiv Grotesk"/>
              </a:rPr>
              <a:t>(01453)</a:t>
            </a:r>
            <a:r>
              <a:rPr sz="1200" spc="-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FFFFFF"/>
                </a:solidFill>
                <a:latin typeface="Aktiv Grotesk"/>
                <a:cs typeface="Aktiv Grotesk"/>
              </a:rPr>
              <a:t>705</a:t>
            </a:r>
            <a:r>
              <a:rPr sz="1200" spc="-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Aktiv Grotesk"/>
                <a:cs typeface="Aktiv Grotesk"/>
              </a:rPr>
              <a:t>097</a:t>
            </a:r>
            <a:endParaRPr sz="1200">
              <a:latin typeface="Aktiv Grotesk"/>
              <a:cs typeface="Aktiv Grotesk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FFFFFF"/>
                </a:solidFill>
                <a:latin typeface="Aktiv Grotesk"/>
                <a:cs typeface="Aktiv Grotesk"/>
              </a:rPr>
              <a:t>Bristol: (01174) 506 </a:t>
            </a:r>
            <a:r>
              <a:rPr sz="1200" spc="-25" dirty="0">
                <a:solidFill>
                  <a:srgbClr val="FFFFFF"/>
                </a:solidFill>
                <a:latin typeface="Aktiv Grotesk"/>
                <a:cs typeface="Aktiv Grotesk"/>
              </a:rPr>
              <a:t>691</a:t>
            </a:r>
            <a:endParaRPr sz="1200">
              <a:latin typeface="Aktiv Grotesk"/>
              <a:cs typeface="Aktiv Grotesk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FFFFFF"/>
                </a:solidFill>
                <a:latin typeface="Aktiv Grotesk"/>
                <a:cs typeface="Aktiv Grotesk"/>
              </a:rPr>
              <a:t>London:</a:t>
            </a:r>
            <a:r>
              <a:rPr sz="1200" spc="-1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FFFFFF"/>
                </a:solidFill>
                <a:latin typeface="Aktiv Grotesk"/>
                <a:cs typeface="Aktiv Grotesk"/>
              </a:rPr>
              <a:t>(02039) 947 </a:t>
            </a:r>
            <a:r>
              <a:rPr sz="1200" spc="-25" dirty="0">
                <a:solidFill>
                  <a:srgbClr val="FFFFFF"/>
                </a:solidFill>
                <a:latin typeface="Aktiv Grotesk"/>
                <a:cs typeface="Aktiv Grotesk"/>
              </a:rPr>
              <a:t>628</a:t>
            </a:r>
            <a:endParaRPr sz="1200">
              <a:latin typeface="Aktiv Grotesk"/>
              <a:cs typeface="Aktiv Grotesk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100">
              <a:latin typeface="Aktiv Grotesk"/>
              <a:cs typeface="Aktiv Grotesk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FFFFFF"/>
                </a:solidFill>
                <a:latin typeface="Aktiv Grotesk"/>
                <a:cs typeface="Aktiv Grotesk"/>
              </a:rPr>
              <a:t>Company</a:t>
            </a:r>
            <a:r>
              <a:rPr sz="1200" spc="-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200" dirty="0">
                <a:solidFill>
                  <a:srgbClr val="FFFFFF"/>
                </a:solidFill>
                <a:latin typeface="Aktiv Grotesk"/>
                <a:cs typeface="Aktiv Grotesk"/>
              </a:rPr>
              <a:t>Number:</a:t>
            </a:r>
            <a:r>
              <a:rPr sz="1200" spc="-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Aktiv Grotesk"/>
                <a:cs typeface="Aktiv Grotesk"/>
              </a:rPr>
              <a:t>11974626</a:t>
            </a:r>
            <a:endParaRPr sz="1200">
              <a:latin typeface="Aktiv Grotesk"/>
              <a:cs typeface="Aktiv Grotesk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14724" y="6559060"/>
            <a:ext cx="1023619" cy="1437005"/>
          </a:xfrm>
          <a:custGeom>
            <a:avLst/>
            <a:gdLst/>
            <a:ahLst/>
            <a:cxnLst/>
            <a:rect l="l" t="t" r="r" b="b"/>
            <a:pathLst>
              <a:path w="1023619" h="1437004">
                <a:moveTo>
                  <a:pt x="511492" y="0"/>
                </a:moveTo>
                <a:lnTo>
                  <a:pt x="462230" y="2341"/>
                </a:lnTo>
                <a:lnTo>
                  <a:pt x="414294" y="9222"/>
                </a:lnTo>
                <a:lnTo>
                  <a:pt x="367897" y="20429"/>
                </a:lnTo>
                <a:lnTo>
                  <a:pt x="323254" y="35747"/>
                </a:lnTo>
                <a:lnTo>
                  <a:pt x="280579" y="54962"/>
                </a:lnTo>
                <a:lnTo>
                  <a:pt x="240086" y="77860"/>
                </a:lnTo>
                <a:lnTo>
                  <a:pt x="201990" y="104226"/>
                </a:lnTo>
                <a:lnTo>
                  <a:pt x="166505" y="133845"/>
                </a:lnTo>
                <a:lnTo>
                  <a:pt x="133845" y="166505"/>
                </a:lnTo>
                <a:lnTo>
                  <a:pt x="104226" y="201990"/>
                </a:lnTo>
                <a:lnTo>
                  <a:pt x="77860" y="240086"/>
                </a:lnTo>
                <a:lnTo>
                  <a:pt x="54962" y="280579"/>
                </a:lnTo>
                <a:lnTo>
                  <a:pt x="35747" y="323254"/>
                </a:lnTo>
                <a:lnTo>
                  <a:pt x="20429" y="367897"/>
                </a:lnTo>
                <a:lnTo>
                  <a:pt x="9222" y="414294"/>
                </a:lnTo>
                <a:lnTo>
                  <a:pt x="2341" y="462230"/>
                </a:lnTo>
                <a:lnTo>
                  <a:pt x="0" y="511492"/>
                </a:lnTo>
                <a:lnTo>
                  <a:pt x="0" y="522871"/>
                </a:lnTo>
                <a:lnTo>
                  <a:pt x="614" y="535082"/>
                </a:lnTo>
                <a:lnTo>
                  <a:pt x="1003" y="545350"/>
                </a:lnTo>
                <a:lnTo>
                  <a:pt x="800" y="545350"/>
                </a:lnTo>
                <a:lnTo>
                  <a:pt x="673" y="549900"/>
                </a:lnTo>
                <a:lnTo>
                  <a:pt x="568" y="562289"/>
                </a:lnTo>
                <a:lnTo>
                  <a:pt x="469" y="1379067"/>
                </a:lnTo>
                <a:lnTo>
                  <a:pt x="5019" y="1401453"/>
                </a:lnTo>
                <a:lnTo>
                  <a:pt x="17408" y="1419782"/>
                </a:lnTo>
                <a:lnTo>
                  <a:pt x="35745" y="1432165"/>
                </a:lnTo>
                <a:lnTo>
                  <a:pt x="58140" y="1436712"/>
                </a:lnTo>
                <a:lnTo>
                  <a:pt x="129920" y="1436712"/>
                </a:lnTo>
                <a:lnTo>
                  <a:pt x="170665" y="1419782"/>
                </a:lnTo>
                <a:lnTo>
                  <a:pt x="187617" y="1379067"/>
                </a:lnTo>
                <a:lnTo>
                  <a:pt x="187718" y="1214843"/>
                </a:lnTo>
                <a:lnTo>
                  <a:pt x="187642" y="1212583"/>
                </a:lnTo>
                <a:lnTo>
                  <a:pt x="187515" y="1207249"/>
                </a:lnTo>
                <a:lnTo>
                  <a:pt x="196545" y="1162521"/>
                </a:lnTo>
                <a:lnTo>
                  <a:pt x="221168" y="1125996"/>
                </a:lnTo>
                <a:lnTo>
                  <a:pt x="257686" y="1101369"/>
                </a:lnTo>
                <a:lnTo>
                  <a:pt x="302399" y="1092339"/>
                </a:lnTo>
                <a:lnTo>
                  <a:pt x="1023480" y="1092339"/>
                </a:lnTo>
                <a:lnTo>
                  <a:pt x="1023480" y="917803"/>
                </a:lnTo>
                <a:lnTo>
                  <a:pt x="576376" y="917803"/>
                </a:lnTo>
                <a:lnTo>
                  <a:pt x="528758" y="915458"/>
                </a:lnTo>
                <a:lnTo>
                  <a:pt x="482022" y="908445"/>
                </a:lnTo>
                <a:lnTo>
                  <a:pt x="436323" y="896795"/>
                </a:lnTo>
                <a:lnTo>
                  <a:pt x="391820" y="880541"/>
                </a:lnTo>
                <a:lnTo>
                  <a:pt x="368887" y="845887"/>
                </a:lnTo>
                <a:lnTo>
                  <a:pt x="371868" y="831265"/>
                </a:lnTo>
                <a:lnTo>
                  <a:pt x="380286" y="818919"/>
                </a:lnTo>
                <a:lnTo>
                  <a:pt x="392363" y="811039"/>
                </a:lnTo>
                <a:lnTo>
                  <a:pt x="406512" y="808271"/>
                </a:lnTo>
                <a:lnTo>
                  <a:pt x="736728" y="808271"/>
                </a:lnTo>
                <a:lnTo>
                  <a:pt x="751609" y="801969"/>
                </a:lnTo>
                <a:lnTo>
                  <a:pt x="790018" y="780388"/>
                </a:lnTo>
                <a:lnTo>
                  <a:pt x="825665" y="754839"/>
                </a:lnTo>
                <a:lnTo>
                  <a:pt x="858248" y="725622"/>
                </a:lnTo>
                <a:lnTo>
                  <a:pt x="887465" y="693039"/>
                </a:lnTo>
                <a:lnTo>
                  <a:pt x="913015" y="657392"/>
                </a:lnTo>
                <a:lnTo>
                  <a:pt x="934595" y="618983"/>
                </a:lnTo>
                <a:lnTo>
                  <a:pt x="951905" y="578112"/>
                </a:lnTo>
                <a:lnTo>
                  <a:pt x="952099" y="577456"/>
                </a:lnTo>
                <a:lnTo>
                  <a:pt x="345274" y="577456"/>
                </a:lnTo>
                <a:lnTo>
                  <a:pt x="329550" y="574277"/>
                </a:lnTo>
                <a:lnTo>
                  <a:pt x="316699" y="565611"/>
                </a:lnTo>
                <a:lnTo>
                  <a:pt x="308030" y="552762"/>
                </a:lnTo>
                <a:lnTo>
                  <a:pt x="304850" y="537032"/>
                </a:lnTo>
                <a:lnTo>
                  <a:pt x="308030" y="521292"/>
                </a:lnTo>
                <a:lnTo>
                  <a:pt x="316699" y="508434"/>
                </a:lnTo>
                <a:lnTo>
                  <a:pt x="329550" y="499763"/>
                </a:lnTo>
                <a:lnTo>
                  <a:pt x="345274" y="496582"/>
                </a:lnTo>
                <a:lnTo>
                  <a:pt x="971387" y="496582"/>
                </a:lnTo>
                <a:lnTo>
                  <a:pt x="972506" y="490194"/>
                </a:lnTo>
                <a:lnTo>
                  <a:pt x="975194" y="443750"/>
                </a:lnTo>
                <a:lnTo>
                  <a:pt x="972502" y="397473"/>
                </a:lnTo>
                <a:lnTo>
                  <a:pt x="964560" y="351296"/>
                </a:lnTo>
                <a:lnTo>
                  <a:pt x="951566" y="305715"/>
                </a:lnTo>
                <a:lnTo>
                  <a:pt x="933722" y="261230"/>
                </a:lnTo>
                <a:lnTo>
                  <a:pt x="911227" y="218337"/>
                </a:lnTo>
                <a:lnTo>
                  <a:pt x="884281" y="177534"/>
                </a:lnTo>
                <a:lnTo>
                  <a:pt x="853084" y="139318"/>
                </a:lnTo>
                <a:lnTo>
                  <a:pt x="812957" y="99992"/>
                </a:lnTo>
                <a:lnTo>
                  <a:pt x="756498" y="62369"/>
                </a:lnTo>
                <a:lnTo>
                  <a:pt x="711607" y="40609"/>
                </a:lnTo>
                <a:lnTo>
                  <a:pt x="664397" y="23233"/>
                </a:lnTo>
                <a:lnTo>
                  <a:pt x="615131" y="10499"/>
                </a:lnTo>
                <a:lnTo>
                  <a:pt x="564075" y="2668"/>
                </a:lnTo>
                <a:lnTo>
                  <a:pt x="511492" y="0"/>
                </a:lnTo>
                <a:close/>
              </a:path>
              <a:path w="1023619" h="1437004">
                <a:moveTo>
                  <a:pt x="594868" y="1214843"/>
                </a:moveTo>
                <a:lnTo>
                  <a:pt x="412546" y="1214843"/>
                </a:lnTo>
                <a:lnTo>
                  <a:pt x="412617" y="1219395"/>
                </a:lnTo>
                <a:lnTo>
                  <a:pt x="412724" y="1379067"/>
                </a:lnTo>
                <a:lnTo>
                  <a:pt x="417279" y="1401453"/>
                </a:lnTo>
                <a:lnTo>
                  <a:pt x="429677" y="1419782"/>
                </a:lnTo>
                <a:lnTo>
                  <a:pt x="448016" y="1432165"/>
                </a:lnTo>
                <a:lnTo>
                  <a:pt x="470395" y="1436712"/>
                </a:lnTo>
                <a:lnTo>
                  <a:pt x="537133" y="1436712"/>
                </a:lnTo>
                <a:lnTo>
                  <a:pt x="559526" y="1432165"/>
                </a:lnTo>
                <a:lnTo>
                  <a:pt x="577859" y="1419782"/>
                </a:lnTo>
                <a:lnTo>
                  <a:pt x="590244" y="1401453"/>
                </a:lnTo>
                <a:lnTo>
                  <a:pt x="594791" y="1379067"/>
                </a:lnTo>
                <a:lnTo>
                  <a:pt x="594868" y="1214843"/>
                </a:lnTo>
                <a:close/>
              </a:path>
              <a:path w="1023619" h="1437004">
                <a:moveTo>
                  <a:pt x="1023480" y="1092339"/>
                </a:moveTo>
                <a:lnTo>
                  <a:pt x="709612" y="1092339"/>
                </a:lnTo>
                <a:lnTo>
                  <a:pt x="754330" y="1101369"/>
                </a:lnTo>
                <a:lnTo>
                  <a:pt x="790848" y="1125996"/>
                </a:lnTo>
                <a:lnTo>
                  <a:pt x="815468" y="1162521"/>
                </a:lnTo>
                <a:lnTo>
                  <a:pt x="824496" y="1207249"/>
                </a:lnTo>
                <a:lnTo>
                  <a:pt x="824318" y="1214843"/>
                </a:lnTo>
                <a:lnTo>
                  <a:pt x="824486" y="1219395"/>
                </a:lnTo>
                <a:lnTo>
                  <a:pt x="824563" y="1231788"/>
                </a:lnTo>
                <a:lnTo>
                  <a:pt x="824636" y="1379067"/>
                </a:lnTo>
                <a:lnTo>
                  <a:pt x="829182" y="1401453"/>
                </a:lnTo>
                <a:lnTo>
                  <a:pt x="841562" y="1419782"/>
                </a:lnTo>
                <a:lnTo>
                  <a:pt x="859890" y="1432165"/>
                </a:lnTo>
                <a:lnTo>
                  <a:pt x="882281" y="1436712"/>
                </a:lnTo>
                <a:lnTo>
                  <a:pt x="965796" y="1436712"/>
                </a:lnTo>
                <a:lnTo>
                  <a:pt x="988204" y="1432165"/>
                </a:lnTo>
                <a:lnTo>
                  <a:pt x="1006544" y="1419782"/>
                </a:lnTo>
                <a:lnTo>
                  <a:pt x="1018932" y="1401453"/>
                </a:lnTo>
                <a:lnTo>
                  <a:pt x="1023480" y="1379067"/>
                </a:lnTo>
                <a:lnTo>
                  <a:pt x="1023480" y="1092339"/>
                </a:lnTo>
                <a:close/>
              </a:path>
              <a:path w="1023619" h="1437004">
                <a:moveTo>
                  <a:pt x="709612" y="1092339"/>
                </a:moveTo>
                <a:lnTo>
                  <a:pt x="302399" y="1092339"/>
                </a:lnTo>
                <a:lnTo>
                  <a:pt x="346404" y="1101369"/>
                </a:lnTo>
                <a:lnTo>
                  <a:pt x="381327" y="1125996"/>
                </a:lnTo>
                <a:lnTo>
                  <a:pt x="404348" y="1162521"/>
                </a:lnTo>
                <a:lnTo>
                  <a:pt x="412648" y="1207249"/>
                </a:lnTo>
                <a:lnTo>
                  <a:pt x="412648" y="1209801"/>
                </a:lnTo>
                <a:lnTo>
                  <a:pt x="412496" y="1212583"/>
                </a:lnTo>
                <a:lnTo>
                  <a:pt x="412445" y="1214843"/>
                </a:lnTo>
                <a:lnTo>
                  <a:pt x="594944" y="1214843"/>
                </a:lnTo>
                <a:lnTo>
                  <a:pt x="594702" y="1209801"/>
                </a:lnTo>
                <a:lnTo>
                  <a:pt x="594702" y="1207249"/>
                </a:lnTo>
                <a:lnTo>
                  <a:pt x="603729" y="1162521"/>
                </a:lnTo>
                <a:lnTo>
                  <a:pt x="628349" y="1125996"/>
                </a:lnTo>
                <a:lnTo>
                  <a:pt x="664874" y="1101369"/>
                </a:lnTo>
                <a:lnTo>
                  <a:pt x="709612" y="1092339"/>
                </a:lnTo>
                <a:close/>
              </a:path>
              <a:path w="1023619" h="1437004">
                <a:moveTo>
                  <a:pt x="1023480" y="601294"/>
                </a:moveTo>
                <a:lnTo>
                  <a:pt x="1004953" y="646216"/>
                </a:lnTo>
                <a:lnTo>
                  <a:pt x="982088" y="688697"/>
                </a:lnTo>
                <a:lnTo>
                  <a:pt x="955167" y="728458"/>
                </a:lnTo>
                <a:lnTo>
                  <a:pt x="924466" y="765219"/>
                </a:lnTo>
                <a:lnTo>
                  <a:pt x="890267" y="798700"/>
                </a:lnTo>
                <a:lnTo>
                  <a:pt x="852849" y="828624"/>
                </a:lnTo>
                <a:lnTo>
                  <a:pt x="812490" y="854710"/>
                </a:lnTo>
                <a:lnTo>
                  <a:pt x="769471" y="876679"/>
                </a:lnTo>
                <a:lnTo>
                  <a:pt x="724071" y="894252"/>
                </a:lnTo>
                <a:lnTo>
                  <a:pt x="676569" y="907150"/>
                </a:lnTo>
                <a:lnTo>
                  <a:pt x="627244" y="915093"/>
                </a:lnTo>
                <a:lnTo>
                  <a:pt x="576376" y="917803"/>
                </a:lnTo>
                <a:lnTo>
                  <a:pt x="1023480" y="917803"/>
                </a:lnTo>
                <a:lnTo>
                  <a:pt x="1023480" y="601294"/>
                </a:lnTo>
                <a:close/>
              </a:path>
              <a:path w="1023619" h="1437004">
                <a:moveTo>
                  <a:pt x="736728" y="808271"/>
                </a:moveTo>
                <a:lnTo>
                  <a:pt x="406512" y="808271"/>
                </a:lnTo>
                <a:lnTo>
                  <a:pt x="421144" y="811263"/>
                </a:lnTo>
                <a:lnTo>
                  <a:pt x="458560" y="824920"/>
                </a:lnTo>
                <a:lnTo>
                  <a:pt x="496993" y="834707"/>
                </a:lnTo>
                <a:lnTo>
                  <a:pt x="536310" y="840599"/>
                </a:lnTo>
                <a:lnTo>
                  <a:pt x="576376" y="842568"/>
                </a:lnTo>
                <a:lnTo>
                  <a:pt x="622820" y="839880"/>
                </a:lnTo>
                <a:lnTo>
                  <a:pt x="667708" y="832016"/>
                </a:lnTo>
                <a:lnTo>
                  <a:pt x="710738" y="819279"/>
                </a:lnTo>
                <a:lnTo>
                  <a:pt x="736728" y="808271"/>
                </a:lnTo>
                <a:close/>
              </a:path>
              <a:path w="1023619" h="1437004">
                <a:moveTo>
                  <a:pt x="971387" y="496582"/>
                </a:moveTo>
                <a:lnTo>
                  <a:pt x="345274" y="496582"/>
                </a:lnTo>
                <a:lnTo>
                  <a:pt x="361019" y="499763"/>
                </a:lnTo>
                <a:lnTo>
                  <a:pt x="373876" y="508434"/>
                </a:lnTo>
                <a:lnTo>
                  <a:pt x="382545" y="521292"/>
                </a:lnTo>
                <a:lnTo>
                  <a:pt x="385724" y="537032"/>
                </a:lnTo>
                <a:lnTo>
                  <a:pt x="382545" y="552762"/>
                </a:lnTo>
                <a:lnTo>
                  <a:pt x="373876" y="565611"/>
                </a:lnTo>
                <a:lnTo>
                  <a:pt x="361019" y="574277"/>
                </a:lnTo>
                <a:lnTo>
                  <a:pt x="345274" y="577456"/>
                </a:lnTo>
                <a:lnTo>
                  <a:pt x="952099" y="577456"/>
                </a:lnTo>
                <a:lnTo>
                  <a:pt x="964642" y="535082"/>
                </a:lnTo>
                <a:lnTo>
                  <a:pt x="971387" y="49658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97997" y="719999"/>
            <a:ext cx="1764030" cy="1764030"/>
          </a:xfrm>
          <a:custGeom>
            <a:avLst/>
            <a:gdLst/>
            <a:ahLst/>
            <a:cxnLst/>
            <a:rect l="l" t="t" r="r" b="b"/>
            <a:pathLst>
              <a:path w="1764029" h="1764030">
                <a:moveTo>
                  <a:pt x="882002" y="0"/>
                </a:moveTo>
                <a:lnTo>
                  <a:pt x="833610" y="1305"/>
                </a:lnTo>
                <a:lnTo>
                  <a:pt x="785899" y="5175"/>
                </a:lnTo>
                <a:lnTo>
                  <a:pt x="738938" y="11544"/>
                </a:lnTo>
                <a:lnTo>
                  <a:pt x="692794" y="20343"/>
                </a:lnTo>
                <a:lnTo>
                  <a:pt x="647533" y="31506"/>
                </a:lnTo>
                <a:lnTo>
                  <a:pt x="603224" y="44965"/>
                </a:lnTo>
                <a:lnTo>
                  <a:pt x="559933" y="60654"/>
                </a:lnTo>
                <a:lnTo>
                  <a:pt x="517727" y="78504"/>
                </a:lnTo>
                <a:lnTo>
                  <a:pt x="476674" y="98448"/>
                </a:lnTo>
                <a:lnTo>
                  <a:pt x="436842" y="120420"/>
                </a:lnTo>
                <a:lnTo>
                  <a:pt x="398297" y="144352"/>
                </a:lnTo>
                <a:lnTo>
                  <a:pt x="361106" y="170177"/>
                </a:lnTo>
                <a:lnTo>
                  <a:pt x="325337" y="197827"/>
                </a:lnTo>
                <a:lnTo>
                  <a:pt x="291058" y="227236"/>
                </a:lnTo>
                <a:lnTo>
                  <a:pt x="258335" y="258335"/>
                </a:lnTo>
                <a:lnTo>
                  <a:pt x="227236" y="291058"/>
                </a:lnTo>
                <a:lnTo>
                  <a:pt x="197827" y="325337"/>
                </a:lnTo>
                <a:lnTo>
                  <a:pt x="170177" y="361106"/>
                </a:lnTo>
                <a:lnTo>
                  <a:pt x="144352" y="398297"/>
                </a:lnTo>
                <a:lnTo>
                  <a:pt x="120420" y="436842"/>
                </a:lnTo>
                <a:lnTo>
                  <a:pt x="98448" y="476674"/>
                </a:lnTo>
                <a:lnTo>
                  <a:pt x="78504" y="517727"/>
                </a:lnTo>
                <a:lnTo>
                  <a:pt x="60654" y="559933"/>
                </a:lnTo>
                <a:lnTo>
                  <a:pt x="44965" y="603224"/>
                </a:lnTo>
                <a:lnTo>
                  <a:pt x="31506" y="647533"/>
                </a:lnTo>
                <a:lnTo>
                  <a:pt x="20343" y="692794"/>
                </a:lnTo>
                <a:lnTo>
                  <a:pt x="11544" y="738938"/>
                </a:lnTo>
                <a:lnTo>
                  <a:pt x="5175" y="785899"/>
                </a:lnTo>
                <a:lnTo>
                  <a:pt x="1305" y="833610"/>
                </a:lnTo>
                <a:lnTo>
                  <a:pt x="0" y="882002"/>
                </a:lnTo>
                <a:lnTo>
                  <a:pt x="1305" y="930395"/>
                </a:lnTo>
                <a:lnTo>
                  <a:pt x="5175" y="978107"/>
                </a:lnTo>
                <a:lnTo>
                  <a:pt x="11544" y="1025068"/>
                </a:lnTo>
                <a:lnTo>
                  <a:pt x="20343" y="1071213"/>
                </a:lnTo>
                <a:lnTo>
                  <a:pt x="31506" y="1116475"/>
                </a:lnTo>
                <a:lnTo>
                  <a:pt x="44965" y="1160785"/>
                </a:lnTo>
                <a:lnTo>
                  <a:pt x="60654" y="1204076"/>
                </a:lnTo>
                <a:lnTo>
                  <a:pt x="78504" y="1246282"/>
                </a:lnTo>
                <a:lnTo>
                  <a:pt x="98448" y="1287335"/>
                </a:lnTo>
                <a:lnTo>
                  <a:pt x="120420" y="1327167"/>
                </a:lnTo>
                <a:lnTo>
                  <a:pt x="144352" y="1365713"/>
                </a:lnTo>
                <a:lnTo>
                  <a:pt x="170177" y="1402903"/>
                </a:lnTo>
                <a:lnTo>
                  <a:pt x="197827" y="1438671"/>
                </a:lnTo>
                <a:lnTo>
                  <a:pt x="227236" y="1472951"/>
                </a:lnTo>
                <a:lnTo>
                  <a:pt x="258335" y="1505673"/>
                </a:lnTo>
                <a:lnTo>
                  <a:pt x="291058" y="1536772"/>
                </a:lnTo>
                <a:lnTo>
                  <a:pt x="325337" y="1566180"/>
                </a:lnTo>
                <a:lnTo>
                  <a:pt x="361106" y="1593830"/>
                </a:lnTo>
                <a:lnTo>
                  <a:pt x="398297" y="1619654"/>
                </a:lnTo>
                <a:lnTo>
                  <a:pt x="436842" y="1643586"/>
                </a:lnTo>
                <a:lnTo>
                  <a:pt x="476674" y="1665558"/>
                </a:lnTo>
                <a:lnTo>
                  <a:pt x="517727" y="1685502"/>
                </a:lnTo>
                <a:lnTo>
                  <a:pt x="559933" y="1703352"/>
                </a:lnTo>
                <a:lnTo>
                  <a:pt x="603224" y="1719039"/>
                </a:lnTo>
                <a:lnTo>
                  <a:pt x="647533" y="1732498"/>
                </a:lnTo>
                <a:lnTo>
                  <a:pt x="692794" y="1743661"/>
                </a:lnTo>
                <a:lnTo>
                  <a:pt x="738938" y="1752460"/>
                </a:lnTo>
                <a:lnTo>
                  <a:pt x="785899" y="1758829"/>
                </a:lnTo>
                <a:lnTo>
                  <a:pt x="833610" y="1762699"/>
                </a:lnTo>
                <a:lnTo>
                  <a:pt x="882002" y="1764004"/>
                </a:lnTo>
                <a:lnTo>
                  <a:pt x="930395" y="1762699"/>
                </a:lnTo>
                <a:lnTo>
                  <a:pt x="978107" y="1758829"/>
                </a:lnTo>
                <a:lnTo>
                  <a:pt x="1025068" y="1752460"/>
                </a:lnTo>
                <a:lnTo>
                  <a:pt x="1071213" y="1743661"/>
                </a:lnTo>
                <a:lnTo>
                  <a:pt x="1116475" y="1732498"/>
                </a:lnTo>
                <a:lnTo>
                  <a:pt x="1160785" y="1719039"/>
                </a:lnTo>
                <a:lnTo>
                  <a:pt x="1204076" y="1703352"/>
                </a:lnTo>
                <a:lnTo>
                  <a:pt x="1246282" y="1685502"/>
                </a:lnTo>
                <a:lnTo>
                  <a:pt x="1287335" y="1665558"/>
                </a:lnTo>
                <a:lnTo>
                  <a:pt x="1327167" y="1643586"/>
                </a:lnTo>
                <a:lnTo>
                  <a:pt x="1365713" y="1619654"/>
                </a:lnTo>
                <a:lnTo>
                  <a:pt x="1402903" y="1593830"/>
                </a:lnTo>
                <a:lnTo>
                  <a:pt x="1438671" y="1566180"/>
                </a:lnTo>
                <a:lnTo>
                  <a:pt x="1472951" y="1536772"/>
                </a:lnTo>
                <a:lnTo>
                  <a:pt x="1505673" y="1505673"/>
                </a:lnTo>
                <a:lnTo>
                  <a:pt x="1536772" y="1472951"/>
                </a:lnTo>
                <a:lnTo>
                  <a:pt x="1566180" y="1438671"/>
                </a:lnTo>
                <a:lnTo>
                  <a:pt x="1593830" y="1402903"/>
                </a:lnTo>
                <a:lnTo>
                  <a:pt x="1619654" y="1365713"/>
                </a:lnTo>
                <a:lnTo>
                  <a:pt x="1643586" y="1327167"/>
                </a:lnTo>
                <a:lnTo>
                  <a:pt x="1665558" y="1287335"/>
                </a:lnTo>
                <a:lnTo>
                  <a:pt x="1685502" y="1246282"/>
                </a:lnTo>
                <a:lnTo>
                  <a:pt x="1703352" y="1204076"/>
                </a:lnTo>
                <a:lnTo>
                  <a:pt x="1719039" y="1160785"/>
                </a:lnTo>
                <a:lnTo>
                  <a:pt x="1732498" y="1116475"/>
                </a:lnTo>
                <a:lnTo>
                  <a:pt x="1743661" y="1071213"/>
                </a:lnTo>
                <a:lnTo>
                  <a:pt x="1752460" y="1025068"/>
                </a:lnTo>
                <a:lnTo>
                  <a:pt x="1758829" y="978107"/>
                </a:lnTo>
                <a:lnTo>
                  <a:pt x="1762699" y="930395"/>
                </a:lnTo>
                <a:lnTo>
                  <a:pt x="1764004" y="882002"/>
                </a:lnTo>
                <a:lnTo>
                  <a:pt x="1762699" y="833610"/>
                </a:lnTo>
                <a:lnTo>
                  <a:pt x="1758829" y="785899"/>
                </a:lnTo>
                <a:lnTo>
                  <a:pt x="1752460" y="738938"/>
                </a:lnTo>
                <a:lnTo>
                  <a:pt x="1743661" y="692794"/>
                </a:lnTo>
                <a:lnTo>
                  <a:pt x="1732498" y="647533"/>
                </a:lnTo>
                <a:lnTo>
                  <a:pt x="1719039" y="603224"/>
                </a:lnTo>
                <a:lnTo>
                  <a:pt x="1703352" y="559933"/>
                </a:lnTo>
                <a:lnTo>
                  <a:pt x="1685502" y="517727"/>
                </a:lnTo>
                <a:lnTo>
                  <a:pt x="1665558" y="476674"/>
                </a:lnTo>
                <a:lnTo>
                  <a:pt x="1643586" y="436842"/>
                </a:lnTo>
                <a:lnTo>
                  <a:pt x="1619654" y="398297"/>
                </a:lnTo>
                <a:lnTo>
                  <a:pt x="1593830" y="361106"/>
                </a:lnTo>
                <a:lnTo>
                  <a:pt x="1566180" y="325337"/>
                </a:lnTo>
                <a:lnTo>
                  <a:pt x="1536772" y="291058"/>
                </a:lnTo>
                <a:lnTo>
                  <a:pt x="1505673" y="258335"/>
                </a:lnTo>
                <a:lnTo>
                  <a:pt x="1472951" y="227236"/>
                </a:lnTo>
                <a:lnTo>
                  <a:pt x="1438671" y="197827"/>
                </a:lnTo>
                <a:lnTo>
                  <a:pt x="1402903" y="170177"/>
                </a:lnTo>
                <a:lnTo>
                  <a:pt x="1365713" y="144352"/>
                </a:lnTo>
                <a:lnTo>
                  <a:pt x="1327167" y="120420"/>
                </a:lnTo>
                <a:lnTo>
                  <a:pt x="1287335" y="98448"/>
                </a:lnTo>
                <a:lnTo>
                  <a:pt x="1246282" y="78504"/>
                </a:lnTo>
                <a:lnTo>
                  <a:pt x="1204076" y="60654"/>
                </a:lnTo>
                <a:lnTo>
                  <a:pt x="1160785" y="44965"/>
                </a:lnTo>
                <a:lnTo>
                  <a:pt x="1116475" y="31506"/>
                </a:lnTo>
                <a:lnTo>
                  <a:pt x="1071213" y="20343"/>
                </a:lnTo>
                <a:lnTo>
                  <a:pt x="1025068" y="11544"/>
                </a:lnTo>
                <a:lnTo>
                  <a:pt x="978107" y="5175"/>
                </a:lnTo>
                <a:lnTo>
                  <a:pt x="930395" y="1305"/>
                </a:lnTo>
                <a:lnTo>
                  <a:pt x="882002" y="0"/>
                </a:lnTo>
                <a:close/>
              </a:path>
            </a:pathLst>
          </a:custGeom>
          <a:solidFill>
            <a:srgbClr val="E21A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14443" y="1028674"/>
            <a:ext cx="931544" cy="11779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7780" algn="just">
              <a:lnSpc>
                <a:spcPct val="100800"/>
              </a:lnSpc>
              <a:spcBef>
                <a:spcPts val="95"/>
              </a:spcBef>
            </a:pPr>
            <a:r>
              <a:rPr spc="-20" dirty="0">
                <a:solidFill>
                  <a:srgbClr val="FFFFFF"/>
                </a:solidFill>
                <a:latin typeface="Aktiv Grotesk"/>
                <a:cs typeface="Aktiv Grotesk"/>
              </a:rPr>
              <a:t>YOUR </a:t>
            </a:r>
            <a:r>
              <a:rPr spc="-30" dirty="0">
                <a:solidFill>
                  <a:srgbClr val="FFFFFF"/>
                </a:solidFill>
                <a:latin typeface="Aktiv Grotesk"/>
                <a:cs typeface="Aktiv Grotesk"/>
              </a:rPr>
              <a:t>LOGO </a:t>
            </a:r>
            <a:r>
              <a:rPr spc="-20" dirty="0">
                <a:solidFill>
                  <a:srgbClr val="FFFFFF"/>
                </a:solidFill>
                <a:latin typeface="Aktiv Grotesk"/>
                <a:cs typeface="Aktiv Grotesk"/>
              </a:rPr>
              <a:t>HERE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07299" y="2933631"/>
            <a:ext cx="2106930" cy="14693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90"/>
              </a:spcBef>
            </a:pPr>
            <a:r>
              <a:rPr sz="4700" b="1" dirty="0">
                <a:solidFill>
                  <a:srgbClr val="E21B6F"/>
                </a:solidFill>
                <a:latin typeface="Antonio"/>
                <a:cs typeface="Antonio"/>
              </a:rPr>
              <a:t>Table</a:t>
            </a:r>
            <a:r>
              <a:rPr sz="4700" b="1" spc="-5" dirty="0">
                <a:solidFill>
                  <a:srgbClr val="E21B6F"/>
                </a:solidFill>
                <a:latin typeface="Antonio"/>
                <a:cs typeface="Antonio"/>
              </a:rPr>
              <a:t> </a:t>
            </a:r>
            <a:r>
              <a:rPr sz="4700" b="1" spc="-25" dirty="0">
                <a:solidFill>
                  <a:srgbClr val="E21B6F"/>
                </a:solidFill>
                <a:latin typeface="Antonio"/>
                <a:cs typeface="Antonio"/>
              </a:rPr>
              <a:t>of </a:t>
            </a:r>
            <a:r>
              <a:rPr sz="4700" b="1" spc="-10" dirty="0">
                <a:solidFill>
                  <a:srgbClr val="E21B6F"/>
                </a:solidFill>
                <a:latin typeface="Antonio"/>
                <a:cs typeface="Antonio"/>
              </a:rPr>
              <a:t>Contents</a:t>
            </a:r>
            <a:endParaRPr sz="4700">
              <a:latin typeface="Antonio"/>
              <a:cs typeface="Antonio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669962" y="2953983"/>
            <a:ext cx="168021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080827"/>
                </a:solidFill>
                <a:latin typeface="Aktiv Grotesk"/>
                <a:cs typeface="Aktiv Grotesk"/>
              </a:rPr>
              <a:t>Executive</a:t>
            </a:r>
            <a:r>
              <a:rPr sz="1400" b="1" spc="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400" b="1" spc="-10" dirty="0">
                <a:solidFill>
                  <a:srgbClr val="080827"/>
                </a:solidFill>
                <a:latin typeface="Aktiv Grotesk"/>
                <a:cs typeface="Aktiv Grotesk"/>
              </a:rPr>
              <a:t>summary</a:t>
            </a:r>
            <a:endParaRPr sz="1400">
              <a:latin typeface="Aktiv Grotesk"/>
              <a:cs typeface="Aktiv Grotes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69962" y="3380703"/>
            <a:ext cx="163703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080827"/>
                </a:solidFill>
                <a:latin typeface="Aktiv Grotesk"/>
                <a:cs typeface="Aktiv Grotesk"/>
              </a:rPr>
              <a:t>Business </a:t>
            </a:r>
            <a:r>
              <a:rPr sz="1400" b="1" spc="-10" dirty="0">
                <a:solidFill>
                  <a:srgbClr val="080827"/>
                </a:solidFill>
                <a:latin typeface="Aktiv Grotesk"/>
                <a:cs typeface="Aktiv Grotesk"/>
              </a:rPr>
              <a:t>Summary</a:t>
            </a:r>
            <a:endParaRPr sz="1400">
              <a:latin typeface="Aktiv Grotesk"/>
              <a:cs typeface="Aktiv Grotes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669962" y="3807423"/>
            <a:ext cx="181991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080827"/>
                </a:solidFill>
                <a:latin typeface="Aktiv Grotesk"/>
                <a:cs typeface="Aktiv Grotesk"/>
              </a:rPr>
              <a:t>Business </a:t>
            </a:r>
            <a:r>
              <a:rPr sz="1400" b="1" spc="-10" dirty="0">
                <a:solidFill>
                  <a:srgbClr val="080827"/>
                </a:solidFill>
                <a:latin typeface="Aktiv Grotesk"/>
                <a:cs typeface="Aktiv Grotesk"/>
              </a:rPr>
              <a:t>Information</a:t>
            </a:r>
            <a:endParaRPr sz="1400">
              <a:latin typeface="Aktiv Grotesk"/>
              <a:cs typeface="Aktiv Grotes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669962" y="4234143"/>
            <a:ext cx="17602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080827"/>
                </a:solidFill>
                <a:latin typeface="Aktiv Grotesk"/>
                <a:cs typeface="Aktiv Grotesk"/>
              </a:rPr>
              <a:t>Key</a:t>
            </a:r>
            <a:r>
              <a:rPr sz="1400" b="1" spc="-5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400" b="1" dirty="0">
                <a:solidFill>
                  <a:srgbClr val="080827"/>
                </a:solidFill>
                <a:latin typeface="Aktiv Grotesk"/>
                <a:cs typeface="Aktiv Grotesk"/>
              </a:rPr>
              <a:t>Marketing</a:t>
            </a:r>
            <a:r>
              <a:rPr sz="1400" b="1" spc="-5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400" b="1" spc="-20" dirty="0">
                <a:solidFill>
                  <a:srgbClr val="080827"/>
                </a:solidFill>
                <a:latin typeface="Aktiv Grotesk"/>
                <a:cs typeface="Aktiv Grotesk"/>
              </a:rPr>
              <a:t>Goals</a:t>
            </a:r>
            <a:endParaRPr sz="1400">
              <a:latin typeface="Aktiv Grotesk"/>
              <a:cs typeface="Aktiv Grotes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669962" y="4660863"/>
            <a:ext cx="175069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080827"/>
                </a:solidFill>
                <a:latin typeface="Aktiv Grotesk"/>
                <a:cs typeface="Aktiv Grotesk"/>
              </a:rPr>
              <a:t>Competitor</a:t>
            </a:r>
            <a:r>
              <a:rPr sz="1400" b="1" spc="-3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400" b="1" spc="-10" dirty="0">
                <a:solidFill>
                  <a:srgbClr val="080827"/>
                </a:solidFill>
                <a:latin typeface="Aktiv Grotesk"/>
                <a:cs typeface="Aktiv Grotesk"/>
              </a:rPr>
              <a:t>Analysis</a:t>
            </a:r>
            <a:endParaRPr sz="1400">
              <a:latin typeface="Aktiv Grotesk"/>
              <a:cs typeface="Aktiv Grotesk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669962" y="5087583"/>
            <a:ext cx="121094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080827"/>
                </a:solidFill>
                <a:latin typeface="Aktiv Grotesk"/>
                <a:cs typeface="Aktiv Grotesk"/>
              </a:rPr>
              <a:t>Swot</a:t>
            </a:r>
            <a:r>
              <a:rPr sz="1400" b="1" spc="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400" b="1" spc="-10" dirty="0">
                <a:solidFill>
                  <a:srgbClr val="080827"/>
                </a:solidFill>
                <a:latin typeface="Aktiv Grotesk"/>
                <a:cs typeface="Aktiv Grotesk"/>
              </a:rPr>
              <a:t>Analysis</a:t>
            </a:r>
            <a:endParaRPr sz="1400">
              <a:latin typeface="Aktiv Grotesk"/>
              <a:cs typeface="Aktiv Grotes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669962" y="5514303"/>
            <a:ext cx="165798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080827"/>
                </a:solidFill>
                <a:latin typeface="Aktiv Grotesk"/>
                <a:cs typeface="Aktiv Grotesk"/>
              </a:rPr>
              <a:t>Business</a:t>
            </a:r>
            <a:r>
              <a:rPr sz="1400" b="1" spc="-10" dirty="0">
                <a:solidFill>
                  <a:srgbClr val="080827"/>
                </a:solidFill>
                <a:latin typeface="Aktiv Grotesk"/>
                <a:cs typeface="Aktiv Grotesk"/>
              </a:rPr>
              <a:t> Initiatives</a:t>
            </a:r>
            <a:endParaRPr sz="1400">
              <a:latin typeface="Aktiv Grotesk"/>
              <a:cs typeface="Aktiv Grotesk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669962" y="5941023"/>
            <a:ext cx="120586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25" dirty="0">
                <a:solidFill>
                  <a:srgbClr val="080827"/>
                </a:solidFill>
                <a:latin typeface="Aktiv Grotesk"/>
                <a:cs typeface="Aktiv Grotesk"/>
              </a:rPr>
              <a:t>Target</a:t>
            </a:r>
            <a:r>
              <a:rPr sz="1400" b="1" spc="-3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400" b="1" spc="-10" dirty="0">
                <a:solidFill>
                  <a:srgbClr val="080827"/>
                </a:solidFill>
                <a:latin typeface="Aktiv Grotesk"/>
                <a:cs typeface="Aktiv Grotesk"/>
              </a:rPr>
              <a:t>Market</a:t>
            </a:r>
            <a:endParaRPr sz="1400">
              <a:latin typeface="Aktiv Grotesk"/>
              <a:cs typeface="Aktiv Grotesk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669962" y="6367743"/>
            <a:ext cx="134937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080827"/>
                </a:solidFill>
                <a:latin typeface="Aktiv Grotesk"/>
                <a:cs typeface="Aktiv Grotesk"/>
              </a:rPr>
              <a:t>Buyer</a:t>
            </a:r>
            <a:r>
              <a:rPr sz="1400" b="1" spc="-4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400" b="1" spc="-10" dirty="0">
                <a:solidFill>
                  <a:srgbClr val="080827"/>
                </a:solidFill>
                <a:latin typeface="Aktiv Grotesk"/>
                <a:cs typeface="Aktiv Grotesk"/>
              </a:rPr>
              <a:t>Personas</a:t>
            </a:r>
            <a:endParaRPr sz="1400">
              <a:latin typeface="Aktiv Grotesk"/>
              <a:cs typeface="Aktiv Grotesk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669962" y="6794462"/>
            <a:ext cx="175006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080827"/>
                </a:solidFill>
                <a:latin typeface="Aktiv Grotesk"/>
                <a:cs typeface="Aktiv Grotesk"/>
              </a:rPr>
              <a:t>Completive</a:t>
            </a:r>
            <a:r>
              <a:rPr sz="1400" b="1" spc="-4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400" b="1" spc="-10" dirty="0">
                <a:solidFill>
                  <a:srgbClr val="080827"/>
                </a:solidFill>
                <a:latin typeface="Aktiv Grotesk"/>
                <a:cs typeface="Aktiv Grotesk"/>
              </a:rPr>
              <a:t>Analysis</a:t>
            </a:r>
            <a:endParaRPr sz="1400">
              <a:latin typeface="Aktiv Grotesk"/>
              <a:cs typeface="Aktiv Grotesk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669962" y="7221183"/>
            <a:ext cx="201295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080827"/>
                </a:solidFill>
                <a:latin typeface="Aktiv Grotesk"/>
                <a:cs typeface="Aktiv Grotesk"/>
              </a:rPr>
              <a:t>Customer</a:t>
            </a:r>
            <a:r>
              <a:rPr sz="1400" b="1" spc="-3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400" b="1" dirty="0">
                <a:solidFill>
                  <a:srgbClr val="080827"/>
                </a:solidFill>
                <a:latin typeface="Aktiv Grotesk"/>
                <a:cs typeface="Aktiv Grotesk"/>
              </a:rPr>
              <a:t>Journey</a:t>
            </a:r>
            <a:r>
              <a:rPr sz="1400" b="1" spc="-25" dirty="0">
                <a:solidFill>
                  <a:srgbClr val="080827"/>
                </a:solidFill>
                <a:latin typeface="Aktiv Grotesk"/>
                <a:cs typeface="Aktiv Grotesk"/>
              </a:rPr>
              <a:t> Map</a:t>
            </a:r>
            <a:endParaRPr sz="1400">
              <a:latin typeface="Aktiv Grotesk"/>
              <a:cs typeface="Aktiv Grotesk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669962" y="7647903"/>
            <a:ext cx="78867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080827"/>
                </a:solidFill>
                <a:latin typeface="Aktiv Grotesk"/>
                <a:cs typeface="Aktiv Grotesk"/>
              </a:rPr>
              <a:t>Branding</a:t>
            </a:r>
            <a:endParaRPr sz="1400">
              <a:latin typeface="Aktiv Grotesk"/>
              <a:cs typeface="Aktiv Grotesk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669962" y="8074623"/>
            <a:ext cx="1659889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080827"/>
                </a:solidFill>
                <a:latin typeface="Aktiv Grotesk"/>
                <a:cs typeface="Aktiv Grotesk"/>
              </a:rPr>
              <a:t>Marketing</a:t>
            </a:r>
            <a:r>
              <a:rPr sz="1400" b="1" spc="-4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400" b="1" spc="-10" dirty="0">
                <a:solidFill>
                  <a:srgbClr val="080827"/>
                </a:solidFill>
                <a:latin typeface="Aktiv Grotesk"/>
                <a:cs typeface="Aktiv Grotesk"/>
              </a:rPr>
              <a:t>Strategy</a:t>
            </a:r>
            <a:endParaRPr sz="1400">
              <a:latin typeface="Aktiv Grotesk"/>
              <a:cs typeface="Aktiv Grotesk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669962" y="8501343"/>
            <a:ext cx="146875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080827"/>
                </a:solidFill>
                <a:latin typeface="Aktiv Grotesk"/>
                <a:cs typeface="Aktiv Grotesk"/>
              </a:rPr>
              <a:t>Routes</a:t>
            </a:r>
            <a:r>
              <a:rPr sz="1400" b="1" spc="-3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400" b="1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400" b="1" spc="-3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400" b="1" spc="-10" dirty="0">
                <a:solidFill>
                  <a:srgbClr val="080827"/>
                </a:solidFill>
                <a:latin typeface="Aktiv Grotesk"/>
                <a:cs typeface="Aktiv Grotesk"/>
              </a:rPr>
              <a:t>Market</a:t>
            </a:r>
            <a:endParaRPr sz="1400">
              <a:latin typeface="Aktiv Grotesk"/>
              <a:cs typeface="Aktiv Grotesk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669962" y="8928063"/>
            <a:ext cx="190563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080827"/>
                </a:solidFill>
                <a:latin typeface="Aktiv Grotesk"/>
                <a:cs typeface="Aktiv Grotesk"/>
              </a:rPr>
              <a:t>Marketing</a:t>
            </a:r>
            <a:r>
              <a:rPr sz="1400" b="1" spc="-4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400" b="1" spc="-20" dirty="0">
                <a:solidFill>
                  <a:srgbClr val="080827"/>
                </a:solidFill>
                <a:latin typeface="Aktiv Grotesk"/>
                <a:cs typeface="Aktiv Grotesk"/>
              </a:rPr>
              <a:t>Technology</a:t>
            </a:r>
            <a:endParaRPr sz="1400">
              <a:latin typeface="Aktiv Grotesk"/>
              <a:cs typeface="Aktiv Grotesk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669962" y="9354783"/>
            <a:ext cx="63881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080827"/>
                </a:solidFill>
                <a:latin typeface="Aktiv Grotesk"/>
                <a:cs typeface="Aktiv Grotesk"/>
              </a:rPr>
              <a:t>Budget</a:t>
            </a:r>
            <a:endParaRPr sz="1400">
              <a:latin typeface="Aktiv Grotesk"/>
              <a:cs typeface="Aktiv Grotesk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669962" y="9781503"/>
            <a:ext cx="46926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080827"/>
                </a:solidFill>
                <a:latin typeface="Aktiv Grotesk"/>
                <a:cs typeface="Aktiv Grotesk"/>
              </a:rPr>
              <a:t>KPI’S</a:t>
            </a:r>
            <a:endParaRPr sz="1400">
              <a:latin typeface="Aktiv Grotesk"/>
              <a:cs typeface="Aktiv Grotesk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722077" y="2953983"/>
            <a:ext cx="13081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E21B6F"/>
                </a:solidFill>
                <a:latin typeface="Aktiv Grotesk"/>
                <a:cs typeface="Aktiv Grotesk"/>
              </a:rPr>
              <a:t>#</a:t>
            </a:r>
            <a:endParaRPr sz="1400">
              <a:latin typeface="Aktiv Grotesk"/>
              <a:cs typeface="Aktiv Grotesk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722077" y="3380703"/>
            <a:ext cx="13081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E21B6F"/>
                </a:solidFill>
                <a:latin typeface="Aktiv Grotesk"/>
                <a:cs typeface="Aktiv Grotesk"/>
              </a:rPr>
              <a:t>#</a:t>
            </a:r>
            <a:endParaRPr sz="1400">
              <a:latin typeface="Aktiv Grotesk"/>
              <a:cs typeface="Aktiv Grotesk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722077" y="3807423"/>
            <a:ext cx="13081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E21B6F"/>
                </a:solidFill>
                <a:latin typeface="Aktiv Grotesk"/>
                <a:cs typeface="Aktiv Grotesk"/>
              </a:rPr>
              <a:t>#</a:t>
            </a:r>
            <a:endParaRPr sz="1400">
              <a:latin typeface="Aktiv Grotesk"/>
              <a:cs typeface="Aktiv Grotesk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722077" y="4234143"/>
            <a:ext cx="13081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E21B6F"/>
                </a:solidFill>
                <a:latin typeface="Aktiv Grotesk"/>
                <a:cs typeface="Aktiv Grotesk"/>
              </a:rPr>
              <a:t>#</a:t>
            </a:r>
            <a:endParaRPr sz="1400">
              <a:latin typeface="Aktiv Grotesk"/>
              <a:cs typeface="Aktiv Grotesk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722077" y="4660863"/>
            <a:ext cx="13081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E21B6F"/>
                </a:solidFill>
                <a:latin typeface="Aktiv Grotesk"/>
                <a:cs typeface="Aktiv Grotesk"/>
              </a:rPr>
              <a:t>#</a:t>
            </a:r>
            <a:endParaRPr sz="1400">
              <a:latin typeface="Aktiv Grotesk"/>
              <a:cs typeface="Aktiv Grotesk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722077" y="5087583"/>
            <a:ext cx="13081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E21B6F"/>
                </a:solidFill>
                <a:latin typeface="Aktiv Grotesk"/>
                <a:cs typeface="Aktiv Grotesk"/>
              </a:rPr>
              <a:t>#</a:t>
            </a:r>
            <a:endParaRPr sz="1400">
              <a:latin typeface="Aktiv Grotesk"/>
              <a:cs typeface="Aktiv Grotesk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722077" y="5514303"/>
            <a:ext cx="13081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E21B6F"/>
                </a:solidFill>
                <a:latin typeface="Aktiv Grotesk"/>
                <a:cs typeface="Aktiv Grotesk"/>
              </a:rPr>
              <a:t>#</a:t>
            </a:r>
            <a:endParaRPr sz="1400">
              <a:latin typeface="Aktiv Grotesk"/>
              <a:cs typeface="Aktiv Grotesk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722077" y="5941023"/>
            <a:ext cx="13081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E21B6F"/>
                </a:solidFill>
                <a:latin typeface="Aktiv Grotesk"/>
                <a:cs typeface="Aktiv Grotesk"/>
              </a:rPr>
              <a:t>#</a:t>
            </a:r>
            <a:endParaRPr sz="1400">
              <a:latin typeface="Aktiv Grotesk"/>
              <a:cs typeface="Aktiv Grotesk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722077" y="6367743"/>
            <a:ext cx="13081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E21B6F"/>
                </a:solidFill>
                <a:latin typeface="Aktiv Grotesk"/>
                <a:cs typeface="Aktiv Grotesk"/>
              </a:rPr>
              <a:t>#</a:t>
            </a:r>
            <a:endParaRPr sz="1400">
              <a:latin typeface="Aktiv Grotesk"/>
              <a:cs typeface="Aktiv Grotesk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722077" y="6794462"/>
            <a:ext cx="13081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E21B6F"/>
                </a:solidFill>
                <a:latin typeface="Aktiv Grotesk"/>
                <a:cs typeface="Aktiv Grotesk"/>
              </a:rPr>
              <a:t>#</a:t>
            </a:r>
            <a:endParaRPr sz="1400">
              <a:latin typeface="Aktiv Grotesk"/>
              <a:cs typeface="Aktiv Grotesk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722077" y="7221183"/>
            <a:ext cx="13081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E21B6F"/>
                </a:solidFill>
                <a:latin typeface="Aktiv Grotesk"/>
                <a:cs typeface="Aktiv Grotesk"/>
              </a:rPr>
              <a:t>#</a:t>
            </a:r>
            <a:endParaRPr sz="1400">
              <a:latin typeface="Aktiv Grotesk"/>
              <a:cs typeface="Aktiv Grotesk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722077" y="7647903"/>
            <a:ext cx="13081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E21B6F"/>
                </a:solidFill>
                <a:latin typeface="Aktiv Grotesk"/>
                <a:cs typeface="Aktiv Grotesk"/>
              </a:rPr>
              <a:t>#</a:t>
            </a:r>
            <a:endParaRPr sz="1400">
              <a:latin typeface="Aktiv Grotesk"/>
              <a:cs typeface="Aktiv Grotesk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722077" y="8074623"/>
            <a:ext cx="13081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E21B6F"/>
                </a:solidFill>
                <a:latin typeface="Aktiv Grotesk"/>
                <a:cs typeface="Aktiv Grotesk"/>
              </a:rPr>
              <a:t>#</a:t>
            </a:r>
            <a:endParaRPr sz="1400">
              <a:latin typeface="Aktiv Grotesk"/>
              <a:cs typeface="Aktiv Grotesk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722077" y="8501343"/>
            <a:ext cx="13081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E21B6F"/>
                </a:solidFill>
                <a:latin typeface="Aktiv Grotesk"/>
                <a:cs typeface="Aktiv Grotesk"/>
              </a:rPr>
              <a:t>#</a:t>
            </a:r>
            <a:endParaRPr sz="1400">
              <a:latin typeface="Aktiv Grotesk"/>
              <a:cs typeface="Aktiv Grotesk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722077" y="8928063"/>
            <a:ext cx="13081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E21B6F"/>
                </a:solidFill>
                <a:latin typeface="Aktiv Grotesk"/>
                <a:cs typeface="Aktiv Grotesk"/>
              </a:rPr>
              <a:t>#</a:t>
            </a:r>
            <a:endParaRPr sz="1400">
              <a:latin typeface="Aktiv Grotesk"/>
              <a:cs typeface="Aktiv Grotesk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722077" y="9354783"/>
            <a:ext cx="13081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E21B6F"/>
                </a:solidFill>
                <a:latin typeface="Aktiv Grotesk"/>
                <a:cs typeface="Aktiv Grotesk"/>
              </a:rPr>
              <a:t>#</a:t>
            </a:r>
            <a:endParaRPr sz="1400">
              <a:latin typeface="Aktiv Grotesk"/>
              <a:cs typeface="Aktiv Grotesk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722077" y="9781503"/>
            <a:ext cx="13081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E21B6F"/>
                </a:solidFill>
                <a:latin typeface="Aktiv Grotesk"/>
                <a:cs typeface="Aktiv Grotesk"/>
              </a:rPr>
              <a:t>#</a:t>
            </a:r>
            <a:endParaRPr sz="1400">
              <a:latin typeface="Aktiv Grotesk"/>
              <a:cs typeface="Aktiv Grotesk"/>
            </a:endParaRPr>
          </a:p>
        </p:txBody>
      </p:sp>
      <p:pic>
        <p:nvPicPr>
          <p:cNvPr id="39" name="object 3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55671" y="3017540"/>
            <a:ext cx="172300" cy="131419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55671" y="6009139"/>
            <a:ext cx="172300" cy="131419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55671" y="3442340"/>
            <a:ext cx="172300" cy="131419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55671" y="6433939"/>
            <a:ext cx="172300" cy="131419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55671" y="3867139"/>
            <a:ext cx="172300" cy="131419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55671" y="6858739"/>
            <a:ext cx="172300" cy="131419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55671" y="4291939"/>
            <a:ext cx="172300" cy="131419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55671" y="7283540"/>
            <a:ext cx="172300" cy="131419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55671" y="7708338"/>
            <a:ext cx="172300" cy="131419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55671" y="4716739"/>
            <a:ext cx="172300" cy="131419"/>
          </a:xfrm>
          <a:prstGeom prst="rect">
            <a:avLst/>
          </a:prstGeom>
        </p:spPr>
      </p:pic>
      <p:pic>
        <p:nvPicPr>
          <p:cNvPr id="49" name="object 4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55671" y="8982739"/>
            <a:ext cx="172300" cy="131419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55671" y="5141539"/>
            <a:ext cx="172300" cy="131419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55671" y="8133139"/>
            <a:ext cx="172300" cy="131419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55671" y="5566338"/>
            <a:ext cx="172300" cy="131419"/>
          </a:xfrm>
          <a:prstGeom prst="rect">
            <a:avLst/>
          </a:prstGeom>
        </p:spPr>
      </p:pic>
      <p:pic>
        <p:nvPicPr>
          <p:cNvPr id="53" name="object 5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55671" y="9407538"/>
            <a:ext cx="172300" cy="131419"/>
          </a:xfrm>
          <a:prstGeom prst="rect">
            <a:avLst/>
          </a:prstGeom>
        </p:spPr>
      </p:pic>
      <p:pic>
        <p:nvPicPr>
          <p:cNvPr id="54" name="object 5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55671" y="8557939"/>
            <a:ext cx="172300" cy="131419"/>
          </a:xfrm>
          <a:prstGeom prst="rect">
            <a:avLst/>
          </a:prstGeom>
        </p:spPr>
      </p:pic>
      <p:pic>
        <p:nvPicPr>
          <p:cNvPr id="55" name="object 5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55671" y="9832338"/>
            <a:ext cx="172300" cy="131419"/>
          </a:xfrm>
          <a:prstGeom prst="rect">
            <a:avLst/>
          </a:prstGeom>
        </p:spPr>
      </p:pic>
      <p:sp>
        <p:nvSpPr>
          <p:cNvPr id="56" name="object 5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25"/>
              </a:lnSpc>
            </a:pPr>
            <a:fld id="{81D60167-4931-47E6-BA6A-407CBD079E47}" type="slidenum">
              <a:rPr spc="-25" dirty="0"/>
              <a:t>6</a:t>
            </a:fld>
            <a:endParaRPr spc="-25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7299" y="1549346"/>
            <a:ext cx="59048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Here,</a:t>
            </a:r>
            <a:r>
              <a:rPr sz="1100" spc="-2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provide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brief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overview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of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all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key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points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in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your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plan.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It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should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give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and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others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50" dirty="0">
                <a:solidFill>
                  <a:srgbClr val="080827"/>
                </a:solidFill>
                <a:latin typeface="Aktiv Grotesk"/>
                <a:cs typeface="Aktiv Grotesk"/>
              </a:rPr>
              <a:t>a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 good</a:t>
            </a:r>
            <a:r>
              <a:rPr sz="1100" spc="-2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understanding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of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what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you’re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going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do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and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why,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without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going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into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too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much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detail.</a:t>
            </a:r>
            <a:endParaRPr sz="1100">
              <a:latin typeface="Aktiv Grotesk"/>
              <a:cs typeface="Aktiv Grotesk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25"/>
              </a:lnSpc>
            </a:pPr>
            <a:fld id="{81D60167-4931-47E6-BA6A-407CBD079E47}" type="slidenum">
              <a:rPr spc="-25" dirty="0"/>
              <a:t>7</a:t>
            </a:fld>
            <a:endParaRPr spc="-25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6065">
              <a:lnSpc>
                <a:spcPct val="100000"/>
              </a:lnSpc>
              <a:spcBef>
                <a:spcPts val="100"/>
              </a:spcBef>
            </a:pPr>
            <a:r>
              <a:rPr dirty="0"/>
              <a:t>Executive</a:t>
            </a:r>
            <a:r>
              <a:rPr spc="-15" dirty="0"/>
              <a:t> </a:t>
            </a:r>
            <a:r>
              <a:rPr spc="-10" dirty="0"/>
              <a:t>Summary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9950" y="1549346"/>
            <a:ext cx="580961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Our 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Company,</a:t>
            </a:r>
            <a:endParaRPr sz="1100">
              <a:latin typeface="Aktiv Grotesk"/>
              <a:cs typeface="Aktiv Grotesk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00">
              <a:latin typeface="Aktiv Grotesk"/>
              <a:cs typeface="Aktiv Grotesk"/>
            </a:endParaRPr>
          </a:p>
          <a:p>
            <a:pPr marL="12700" marR="5080">
              <a:lnSpc>
                <a:spcPct val="100000"/>
              </a:lnSpc>
            </a:pPr>
            <a:r>
              <a:rPr sz="1100" dirty="0">
                <a:solidFill>
                  <a:srgbClr val="E21B6F"/>
                </a:solidFill>
                <a:latin typeface="Aktiv Grotesk"/>
                <a:cs typeface="Aktiv Grotesk"/>
              </a:rPr>
              <a:t>[Company</a:t>
            </a:r>
            <a:r>
              <a:rPr sz="1100" spc="-15" dirty="0">
                <a:solidFill>
                  <a:srgbClr val="E21B6F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E21B6F"/>
                </a:solidFill>
                <a:latin typeface="Aktiv Grotesk"/>
                <a:cs typeface="Aktiv Grotesk"/>
              </a:rPr>
              <a:t>name]</a:t>
            </a:r>
            <a:r>
              <a:rPr sz="1100" spc="-5" dirty="0">
                <a:solidFill>
                  <a:srgbClr val="E21B6F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is a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company headquartered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in </a:t>
            </a:r>
            <a:r>
              <a:rPr sz="1100" dirty="0">
                <a:solidFill>
                  <a:srgbClr val="E21B6F"/>
                </a:solidFill>
                <a:latin typeface="Aktiv Grotesk"/>
                <a:cs typeface="Aktiv Grotesk"/>
              </a:rPr>
              <a:t>[location</a:t>
            </a:r>
            <a:r>
              <a:rPr sz="1100" spc="-5" dirty="0">
                <a:solidFill>
                  <a:srgbClr val="E21B6F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E21B6F"/>
                </a:solidFill>
                <a:latin typeface="Aktiv Grotesk"/>
                <a:cs typeface="Aktiv Grotesk"/>
              </a:rPr>
              <a:t>of</a:t>
            </a:r>
            <a:r>
              <a:rPr sz="1100" spc="-5" dirty="0">
                <a:solidFill>
                  <a:srgbClr val="E21B6F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E21B6F"/>
                </a:solidFill>
                <a:latin typeface="Aktiv Grotesk"/>
                <a:cs typeface="Aktiv Grotesk"/>
              </a:rPr>
              <a:t>HQ]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with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offices in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E21B6F"/>
                </a:solidFill>
                <a:latin typeface="Aktiv Grotesk"/>
                <a:cs typeface="Aktiv Grotesk"/>
              </a:rPr>
              <a:t>[state </a:t>
            </a:r>
            <a:r>
              <a:rPr sz="1100" spc="-10" dirty="0">
                <a:solidFill>
                  <a:srgbClr val="E21B6F"/>
                </a:solidFill>
                <a:latin typeface="Aktiv Grotesk"/>
                <a:cs typeface="Aktiv Grotesk"/>
              </a:rPr>
              <a:t>office </a:t>
            </a:r>
            <a:r>
              <a:rPr sz="1100" dirty="0">
                <a:solidFill>
                  <a:srgbClr val="E21B6F"/>
                </a:solidFill>
                <a:latin typeface="Aktiv Grotesk"/>
                <a:cs typeface="Aktiv Grotesk"/>
              </a:rPr>
              <a:t>locations]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. The company’s mission is to </a:t>
            </a:r>
            <a:r>
              <a:rPr sz="1100" dirty="0">
                <a:solidFill>
                  <a:srgbClr val="E21B6F"/>
                </a:solidFill>
                <a:latin typeface="Aktiv Grotesk"/>
                <a:cs typeface="Aktiv Grotesk"/>
              </a:rPr>
              <a:t>[mission</a:t>
            </a:r>
            <a:r>
              <a:rPr sz="1100" spc="5" dirty="0">
                <a:solidFill>
                  <a:srgbClr val="E21B6F"/>
                </a:solidFill>
                <a:latin typeface="Aktiv Grotesk"/>
                <a:cs typeface="Aktiv Grotesk"/>
              </a:rPr>
              <a:t> </a:t>
            </a:r>
            <a:r>
              <a:rPr sz="1100" spc="-10" dirty="0">
                <a:solidFill>
                  <a:srgbClr val="E21B6F"/>
                </a:solidFill>
                <a:latin typeface="Aktiv Grotesk"/>
                <a:cs typeface="Aktiv Grotesk"/>
              </a:rPr>
              <a:t>statement]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.</a:t>
            </a:r>
            <a:endParaRPr sz="1100">
              <a:latin typeface="Aktiv Grotesk"/>
              <a:cs typeface="Aktiv Grotesk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9950" y="2730446"/>
            <a:ext cx="202247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E21B6F"/>
                </a:solidFill>
                <a:latin typeface="Aktiv Grotesk"/>
                <a:cs typeface="Aktiv Grotesk"/>
              </a:rPr>
              <a:t>Our</a:t>
            </a:r>
            <a:r>
              <a:rPr sz="1400" b="1" spc="-30" dirty="0">
                <a:solidFill>
                  <a:srgbClr val="E21B6F"/>
                </a:solidFill>
                <a:latin typeface="Aktiv Grotesk"/>
                <a:cs typeface="Aktiv Grotesk"/>
              </a:rPr>
              <a:t> </a:t>
            </a:r>
            <a:r>
              <a:rPr sz="1400" b="1" dirty="0">
                <a:solidFill>
                  <a:srgbClr val="E21B6F"/>
                </a:solidFill>
                <a:latin typeface="Aktiv Grotesk"/>
                <a:cs typeface="Aktiv Grotesk"/>
              </a:rPr>
              <a:t>Market</a:t>
            </a:r>
            <a:r>
              <a:rPr sz="1400" b="1" spc="-30" dirty="0">
                <a:solidFill>
                  <a:srgbClr val="E21B6F"/>
                </a:solidFill>
                <a:latin typeface="Aktiv Grotesk"/>
                <a:cs typeface="Aktiv Grotesk"/>
              </a:rPr>
              <a:t> </a:t>
            </a:r>
            <a:r>
              <a:rPr sz="1400" b="1" dirty="0">
                <a:solidFill>
                  <a:srgbClr val="E21B6F"/>
                </a:solidFill>
                <a:latin typeface="Aktiv Grotesk"/>
                <a:cs typeface="Aktiv Grotesk"/>
              </a:rPr>
              <a:t>Leaders</a:t>
            </a:r>
            <a:r>
              <a:rPr sz="1400" b="1" spc="-25" dirty="0">
                <a:solidFill>
                  <a:srgbClr val="E21B6F"/>
                </a:solidFill>
                <a:latin typeface="Aktiv Grotesk"/>
                <a:cs typeface="Aktiv Grotesk"/>
              </a:rPr>
              <a:t> are</a:t>
            </a:r>
            <a:endParaRPr sz="1400">
              <a:latin typeface="Aktiv Grotesk"/>
              <a:cs typeface="Aktiv Grotesk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8605">
              <a:lnSpc>
                <a:spcPct val="100000"/>
              </a:lnSpc>
              <a:spcBef>
                <a:spcPts val="100"/>
              </a:spcBef>
            </a:pPr>
            <a:r>
              <a:rPr dirty="0"/>
              <a:t>Business</a:t>
            </a:r>
            <a:r>
              <a:rPr spc="-40" dirty="0"/>
              <a:t> </a:t>
            </a:r>
            <a:r>
              <a:rPr spc="-10" dirty="0"/>
              <a:t>Summary</a:t>
            </a: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722650" y="3276007"/>
          <a:ext cx="6108699" cy="21507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729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357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7545">
                <a:tc>
                  <a:txBody>
                    <a:bodyPr/>
                    <a:lstStyle/>
                    <a:p>
                      <a:pPr marL="3302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500" dirty="0">
                          <a:latin typeface="Antonio"/>
                          <a:cs typeface="Antonio"/>
                        </a:rPr>
                        <a:t>[Marketing</a:t>
                      </a:r>
                      <a:r>
                        <a:rPr sz="1500" spc="-25" dirty="0">
                          <a:latin typeface="Antonio"/>
                          <a:cs typeface="Antonio"/>
                        </a:rPr>
                        <a:t> </a:t>
                      </a:r>
                      <a:r>
                        <a:rPr sz="1500" dirty="0">
                          <a:latin typeface="Antonio"/>
                          <a:cs typeface="Antonio"/>
                        </a:rPr>
                        <a:t>Leader</a:t>
                      </a:r>
                      <a:r>
                        <a:rPr sz="1500" spc="-20" dirty="0">
                          <a:latin typeface="Antonio"/>
                          <a:cs typeface="Antonio"/>
                        </a:rPr>
                        <a:t> </a:t>
                      </a:r>
                      <a:r>
                        <a:rPr sz="1500" spc="-25" dirty="0">
                          <a:latin typeface="Antonio"/>
                          <a:cs typeface="Antonio"/>
                        </a:rPr>
                        <a:t>1]</a:t>
                      </a:r>
                      <a:endParaRPr sz="1500">
                        <a:latin typeface="Antonio"/>
                        <a:cs typeface="Antonio"/>
                      </a:endParaRPr>
                    </a:p>
                  </a:txBody>
                  <a:tcPr marL="0" marR="0" marT="60325" marB="0">
                    <a:lnR w="9525">
                      <a:solidFill>
                        <a:srgbClr val="F4F4F4"/>
                      </a:solidFill>
                      <a:prstDash val="solid"/>
                    </a:lnR>
                    <a:lnB w="9525">
                      <a:solidFill>
                        <a:srgbClr val="F4F4F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2384">
                        <a:lnSpc>
                          <a:spcPts val="1265"/>
                        </a:lnSpc>
                      </a:pPr>
                      <a:r>
                        <a:rPr sz="1100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[Marketing Leader 1]</a:t>
                      </a:r>
                      <a:r>
                        <a:rPr sz="1100" spc="5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100" dirty="0">
                          <a:latin typeface="Aktiv Grotesk"/>
                          <a:cs typeface="Aktiv Grotesk"/>
                        </a:rPr>
                        <a:t>is </a:t>
                      </a:r>
                      <a:r>
                        <a:rPr sz="1100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[company</a:t>
                      </a:r>
                      <a:r>
                        <a:rPr sz="1100" spc="5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100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name]</a:t>
                      </a:r>
                      <a:r>
                        <a:rPr sz="1100" dirty="0">
                          <a:latin typeface="Aktiv Grotesk"/>
                          <a:cs typeface="Aktiv Grotesk"/>
                        </a:rPr>
                        <a:t>’s </a:t>
                      </a:r>
                      <a:r>
                        <a:rPr sz="1100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[job</a:t>
                      </a:r>
                      <a:r>
                        <a:rPr sz="1100" spc="5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100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title of</a:t>
                      </a:r>
                      <a:r>
                        <a:rPr sz="1100" spc="5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100" spc="-10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Marketing</a:t>
                      </a:r>
                      <a:endParaRPr sz="1100">
                        <a:latin typeface="Aktiv Grotesk"/>
                        <a:cs typeface="Aktiv Grotesk"/>
                      </a:endParaRPr>
                    </a:p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100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Leader</a:t>
                      </a:r>
                      <a:r>
                        <a:rPr sz="1100" spc="-5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100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1]</a:t>
                      </a:r>
                      <a:r>
                        <a:rPr sz="1100" dirty="0">
                          <a:latin typeface="Aktiv Grotesk"/>
                          <a:cs typeface="Aktiv Grotesk"/>
                        </a:rPr>
                        <a:t>.</a:t>
                      </a:r>
                      <a:r>
                        <a:rPr sz="11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100" dirty="0">
                          <a:latin typeface="Aktiv Grotesk"/>
                          <a:cs typeface="Aktiv Grotesk"/>
                        </a:rPr>
                        <a:t>They</a:t>
                      </a:r>
                      <a:r>
                        <a:rPr sz="11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100" dirty="0">
                          <a:latin typeface="Aktiv Grotesk"/>
                          <a:cs typeface="Aktiv Grotesk"/>
                        </a:rPr>
                        <a:t>will</a:t>
                      </a:r>
                      <a:r>
                        <a:rPr sz="11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100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[brief job</a:t>
                      </a:r>
                      <a:r>
                        <a:rPr sz="1100" spc="-5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100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description</a:t>
                      </a:r>
                      <a:r>
                        <a:rPr sz="1100" spc="-5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100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of</a:t>
                      </a:r>
                      <a:r>
                        <a:rPr sz="1100" spc="-5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100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Marketing</a:t>
                      </a:r>
                      <a:r>
                        <a:rPr sz="1100" spc="-5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100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Leader </a:t>
                      </a:r>
                      <a:r>
                        <a:rPr sz="1100" spc="-25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1]</a:t>
                      </a:r>
                      <a:r>
                        <a:rPr sz="1100" spc="-25" dirty="0">
                          <a:latin typeface="Aktiv Grotesk"/>
                          <a:cs typeface="Aktiv Grotesk"/>
                        </a:rPr>
                        <a:t>.</a:t>
                      </a:r>
                      <a:endParaRPr sz="1100">
                        <a:latin typeface="Aktiv Grotesk"/>
                        <a:cs typeface="Aktiv Grotesk"/>
                      </a:endParaRPr>
                    </a:p>
                  </a:txBody>
                  <a:tcPr marL="0" marR="0" marT="0" marB="0">
                    <a:lnL w="9525">
                      <a:solidFill>
                        <a:srgbClr val="F4F4F4"/>
                      </a:solidFill>
                      <a:prstDash val="solid"/>
                    </a:lnL>
                    <a:lnB w="9525">
                      <a:solidFill>
                        <a:srgbClr val="F4F4F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9620">
                <a:tc>
                  <a:txBody>
                    <a:bodyPr/>
                    <a:lstStyle/>
                    <a:p>
                      <a:pPr marL="3302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500" dirty="0">
                          <a:latin typeface="Antonio"/>
                          <a:cs typeface="Antonio"/>
                        </a:rPr>
                        <a:t>[Marketing</a:t>
                      </a:r>
                      <a:r>
                        <a:rPr sz="1500" spc="-25" dirty="0">
                          <a:latin typeface="Antonio"/>
                          <a:cs typeface="Antonio"/>
                        </a:rPr>
                        <a:t> </a:t>
                      </a:r>
                      <a:r>
                        <a:rPr sz="1500" dirty="0">
                          <a:latin typeface="Antonio"/>
                          <a:cs typeface="Antonio"/>
                        </a:rPr>
                        <a:t>Leader</a:t>
                      </a:r>
                      <a:r>
                        <a:rPr sz="1500" spc="-20" dirty="0">
                          <a:latin typeface="Antonio"/>
                          <a:cs typeface="Antonio"/>
                        </a:rPr>
                        <a:t> </a:t>
                      </a:r>
                      <a:r>
                        <a:rPr sz="1500" spc="-25" dirty="0">
                          <a:latin typeface="Antonio"/>
                          <a:cs typeface="Antonio"/>
                        </a:rPr>
                        <a:t>2]</a:t>
                      </a:r>
                      <a:endParaRPr sz="1500">
                        <a:latin typeface="Antonio"/>
                        <a:cs typeface="Antonio"/>
                      </a:endParaRPr>
                    </a:p>
                  </a:txBody>
                  <a:tcPr marL="0" marR="0" marT="60325" marB="0">
                    <a:lnR w="9525">
                      <a:solidFill>
                        <a:srgbClr val="F4F4F4"/>
                      </a:solidFill>
                      <a:prstDash val="solid"/>
                    </a:lnR>
                    <a:lnT w="9525">
                      <a:solidFill>
                        <a:srgbClr val="F4F4F4"/>
                      </a:solidFill>
                      <a:prstDash val="solid"/>
                    </a:lnT>
                    <a:lnB w="9525">
                      <a:solidFill>
                        <a:srgbClr val="F4F4F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2384">
                        <a:lnSpc>
                          <a:spcPts val="1265"/>
                        </a:lnSpc>
                      </a:pPr>
                      <a:r>
                        <a:rPr sz="1100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[Marketing Leader 2]</a:t>
                      </a:r>
                      <a:r>
                        <a:rPr sz="1100" spc="5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100" dirty="0">
                          <a:latin typeface="Aktiv Grotesk"/>
                          <a:cs typeface="Aktiv Grotesk"/>
                        </a:rPr>
                        <a:t>is </a:t>
                      </a:r>
                      <a:r>
                        <a:rPr sz="1100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[company</a:t>
                      </a:r>
                      <a:r>
                        <a:rPr sz="1100" spc="5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100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name]</a:t>
                      </a:r>
                      <a:r>
                        <a:rPr sz="1100" dirty="0">
                          <a:latin typeface="Aktiv Grotesk"/>
                          <a:cs typeface="Aktiv Grotesk"/>
                        </a:rPr>
                        <a:t>’s </a:t>
                      </a:r>
                      <a:r>
                        <a:rPr sz="1100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[job</a:t>
                      </a:r>
                      <a:r>
                        <a:rPr sz="1100" spc="5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100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title of</a:t>
                      </a:r>
                      <a:r>
                        <a:rPr sz="1100" spc="5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100" spc="-10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Marketing</a:t>
                      </a:r>
                      <a:endParaRPr sz="1100">
                        <a:latin typeface="Aktiv Grotesk"/>
                        <a:cs typeface="Aktiv Grotesk"/>
                      </a:endParaRPr>
                    </a:p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100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Leader</a:t>
                      </a:r>
                      <a:r>
                        <a:rPr sz="1100" spc="-5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100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2]</a:t>
                      </a:r>
                      <a:r>
                        <a:rPr sz="1100" dirty="0">
                          <a:latin typeface="Aktiv Grotesk"/>
                          <a:cs typeface="Aktiv Grotesk"/>
                        </a:rPr>
                        <a:t>.</a:t>
                      </a:r>
                      <a:r>
                        <a:rPr sz="11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100" dirty="0">
                          <a:latin typeface="Aktiv Grotesk"/>
                          <a:cs typeface="Aktiv Grotesk"/>
                        </a:rPr>
                        <a:t>They</a:t>
                      </a:r>
                      <a:r>
                        <a:rPr sz="11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100" dirty="0">
                          <a:latin typeface="Aktiv Grotesk"/>
                          <a:cs typeface="Aktiv Grotesk"/>
                        </a:rPr>
                        <a:t>will</a:t>
                      </a:r>
                      <a:r>
                        <a:rPr sz="11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100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[brief job</a:t>
                      </a:r>
                      <a:r>
                        <a:rPr sz="1100" spc="-5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100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description</a:t>
                      </a:r>
                      <a:r>
                        <a:rPr sz="1100" spc="-5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100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of</a:t>
                      </a:r>
                      <a:r>
                        <a:rPr sz="1100" spc="-5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100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Marketing</a:t>
                      </a:r>
                      <a:r>
                        <a:rPr sz="1100" spc="-5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100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Leader </a:t>
                      </a:r>
                      <a:r>
                        <a:rPr sz="1100" spc="-25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2]</a:t>
                      </a:r>
                      <a:r>
                        <a:rPr sz="1100" spc="-25" dirty="0">
                          <a:latin typeface="Aktiv Grotesk"/>
                          <a:cs typeface="Aktiv Grotesk"/>
                        </a:rPr>
                        <a:t>.</a:t>
                      </a:r>
                      <a:endParaRPr sz="1100">
                        <a:latin typeface="Aktiv Grotesk"/>
                        <a:cs typeface="Aktiv Grotesk"/>
                      </a:endParaRPr>
                    </a:p>
                  </a:txBody>
                  <a:tcPr marL="0" marR="0" marT="0" marB="0">
                    <a:lnL w="9525">
                      <a:solidFill>
                        <a:srgbClr val="F4F4F4"/>
                      </a:solidFill>
                      <a:prstDash val="solid"/>
                    </a:lnL>
                    <a:lnT w="9525">
                      <a:solidFill>
                        <a:srgbClr val="F4F4F4"/>
                      </a:solidFill>
                      <a:prstDash val="solid"/>
                    </a:lnT>
                    <a:lnB w="9525">
                      <a:solidFill>
                        <a:srgbClr val="F4F4F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3580">
                <a:tc>
                  <a:txBody>
                    <a:bodyPr/>
                    <a:lstStyle/>
                    <a:p>
                      <a:pPr marL="3302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500" dirty="0">
                          <a:latin typeface="Antonio"/>
                          <a:cs typeface="Antonio"/>
                        </a:rPr>
                        <a:t>[Marketing</a:t>
                      </a:r>
                      <a:r>
                        <a:rPr sz="1500" spc="-25" dirty="0">
                          <a:latin typeface="Antonio"/>
                          <a:cs typeface="Antonio"/>
                        </a:rPr>
                        <a:t> </a:t>
                      </a:r>
                      <a:r>
                        <a:rPr sz="1500" dirty="0">
                          <a:latin typeface="Antonio"/>
                          <a:cs typeface="Antonio"/>
                        </a:rPr>
                        <a:t>Leader</a:t>
                      </a:r>
                      <a:r>
                        <a:rPr sz="1500" spc="-20" dirty="0">
                          <a:latin typeface="Antonio"/>
                          <a:cs typeface="Antonio"/>
                        </a:rPr>
                        <a:t> </a:t>
                      </a:r>
                      <a:r>
                        <a:rPr sz="1500" spc="-25" dirty="0">
                          <a:latin typeface="Antonio"/>
                          <a:cs typeface="Antonio"/>
                        </a:rPr>
                        <a:t>3]</a:t>
                      </a:r>
                      <a:endParaRPr sz="1500">
                        <a:latin typeface="Antonio"/>
                        <a:cs typeface="Antonio"/>
                      </a:endParaRPr>
                    </a:p>
                  </a:txBody>
                  <a:tcPr marL="0" marR="0" marT="60325" marB="0">
                    <a:lnR w="9525">
                      <a:solidFill>
                        <a:srgbClr val="F4F4F4"/>
                      </a:solidFill>
                      <a:prstDash val="solid"/>
                    </a:lnR>
                    <a:lnT w="9525">
                      <a:solidFill>
                        <a:srgbClr val="F4F4F4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2384">
                        <a:lnSpc>
                          <a:spcPts val="1265"/>
                        </a:lnSpc>
                      </a:pPr>
                      <a:r>
                        <a:rPr sz="1100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[Marketing Leader 3]</a:t>
                      </a:r>
                      <a:r>
                        <a:rPr sz="1100" spc="5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100" dirty="0">
                          <a:latin typeface="Aktiv Grotesk"/>
                          <a:cs typeface="Aktiv Grotesk"/>
                        </a:rPr>
                        <a:t>is </a:t>
                      </a:r>
                      <a:r>
                        <a:rPr sz="1100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[company</a:t>
                      </a:r>
                      <a:r>
                        <a:rPr sz="1100" spc="5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100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name]</a:t>
                      </a:r>
                      <a:r>
                        <a:rPr sz="1100" dirty="0">
                          <a:latin typeface="Aktiv Grotesk"/>
                          <a:cs typeface="Aktiv Grotesk"/>
                        </a:rPr>
                        <a:t>’s </a:t>
                      </a:r>
                      <a:r>
                        <a:rPr sz="1100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[job</a:t>
                      </a:r>
                      <a:r>
                        <a:rPr sz="1100" spc="5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100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title of</a:t>
                      </a:r>
                      <a:r>
                        <a:rPr sz="1100" spc="5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100" spc="-10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Marketing</a:t>
                      </a:r>
                      <a:endParaRPr sz="1100">
                        <a:latin typeface="Aktiv Grotesk"/>
                        <a:cs typeface="Aktiv Grotesk"/>
                      </a:endParaRPr>
                    </a:p>
                    <a:p>
                      <a:pPr marL="32384">
                        <a:lnSpc>
                          <a:spcPct val="100000"/>
                        </a:lnSpc>
                      </a:pPr>
                      <a:r>
                        <a:rPr sz="1100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Leader</a:t>
                      </a:r>
                      <a:r>
                        <a:rPr sz="1100" spc="-5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100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3]</a:t>
                      </a:r>
                      <a:r>
                        <a:rPr sz="1100" dirty="0">
                          <a:latin typeface="Aktiv Grotesk"/>
                          <a:cs typeface="Aktiv Grotesk"/>
                        </a:rPr>
                        <a:t>.</a:t>
                      </a:r>
                      <a:r>
                        <a:rPr sz="11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100" dirty="0">
                          <a:latin typeface="Aktiv Grotesk"/>
                          <a:cs typeface="Aktiv Grotesk"/>
                        </a:rPr>
                        <a:t>They</a:t>
                      </a:r>
                      <a:r>
                        <a:rPr sz="11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100" dirty="0">
                          <a:latin typeface="Aktiv Grotesk"/>
                          <a:cs typeface="Aktiv Grotesk"/>
                        </a:rPr>
                        <a:t>will</a:t>
                      </a:r>
                      <a:r>
                        <a:rPr sz="1100" spc="-5" dirty="0"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100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[brief job</a:t>
                      </a:r>
                      <a:r>
                        <a:rPr sz="1100" spc="-5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100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description</a:t>
                      </a:r>
                      <a:r>
                        <a:rPr sz="1100" spc="-5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100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of</a:t>
                      </a:r>
                      <a:r>
                        <a:rPr sz="1100" spc="-5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100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Marketing</a:t>
                      </a:r>
                      <a:r>
                        <a:rPr sz="1100" spc="-5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 </a:t>
                      </a:r>
                      <a:r>
                        <a:rPr sz="1100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Leader </a:t>
                      </a:r>
                      <a:r>
                        <a:rPr sz="1100" spc="-25" dirty="0">
                          <a:solidFill>
                            <a:srgbClr val="E21B6F"/>
                          </a:solidFill>
                          <a:latin typeface="Aktiv Grotesk"/>
                          <a:cs typeface="Aktiv Grotesk"/>
                        </a:rPr>
                        <a:t>3]</a:t>
                      </a:r>
                      <a:r>
                        <a:rPr sz="1100" spc="-25" dirty="0">
                          <a:latin typeface="Aktiv Grotesk"/>
                          <a:cs typeface="Aktiv Grotesk"/>
                        </a:rPr>
                        <a:t>.</a:t>
                      </a:r>
                      <a:endParaRPr sz="1100">
                        <a:latin typeface="Aktiv Grotesk"/>
                        <a:cs typeface="Aktiv Grotesk"/>
                      </a:endParaRPr>
                    </a:p>
                  </a:txBody>
                  <a:tcPr marL="0" marR="0" marT="0" marB="0">
                    <a:lnL w="9525">
                      <a:solidFill>
                        <a:srgbClr val="F4F4F4"/>
                      </a:solidFill>
                      <a:prstDash val="solid"/>
                    </a:lnL>
                    <a:lnT w="9525">
                      <a:solidFill>
                        <a:srgbClr val="F4F4F4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6" name="object 6"/>
          <p:cNvGrpSpPr/>
          <p:nvPr/>
        </p:nvGrpSpPr>
        <p:grpSpPr>
          <a:xfrm>
            <a:off x="2111994" y="7038006"/>
            <a:ext cx="5448300" cy="1908175"/>
            <a:chOff x="2111994" y="7038006"/>
            <a:chExt cx="5448300" cy="1908175"/>
          </a:xfrm>
        </p:grpSpPr>
        <p:sp>
          <p:nvSpPr>
            <p:cNvPr id="7" name="object 7"/>
            <p:cNvSpPr/>
            <p:nvPr/>
          </p:nvSpPr>
          <p:spPr>
            <a:xfrm>
              <a:off x="2111994" y="7038006"/>
              <a:ext cx="5448300" cy="1908175"/>
            </a:xfrm>
            <a:custGeom>
              <a:avLst/>
              <a:gdLst/>
              <a:ahLst/>
              <a:cxnLst/>
              <a:rect l="l" t="t" r="r" b="b"/>
              <a:pathLst>
                <a:path w="5448300" h="1908175">
                  <a:moveTo>
                    <a:pt x="5448007" y="0"/>
                  </a:moveTo>
                  <a:lnTo>
                    <a:pt x="756005" y="0"/>
                  </a:lnTo>
                  <a:lnTo>
                    <a:pt x="708195" y="1487"/>
                  </a:lnTo>
                  <a:lnTo>
                    <a:pt x="661174" y="5890"/>
                  </a:lnTo>
                  <a:lnTo>
                    <a:pt x="615033" y="13120"/>
                  </a:lnTo>
                  <a:lnTo>
                    <a:pt x="569859" y="23088"/>
                  </a:lnTo>
                  <a:lnTo>
                    <a:pt x="525740" y="35706"/>
                  </a:lnTo>
                  <a:lnTo>
                    <a:pt x="482766" y="50886"/>
                  </a:lnTo>
                  <a:lnTo>
                    <a:pt x="441025" y="68539"/>
                  </a:lnTo>
                  <a:lnTo>
                    <a:pt x="400605" y="88576"/>
                  </a:lnTo>
                  <a:lnTo>
                    <a:pt x="361596" y="110908"/>
                  </a:lnTo>
                  <a:lnTo>
                    <a:pt x="324085" y="135448"/>
                  </a:lnTo>
                  <a:lnTo>
                    <a:pt x="288162" y="162106"/>
                  </a:lnTo>
                  <a:lnTo>
                    <a:pt x="253914" y="190794"/>
                  </a:lnTo>
                  <a:lnTo>
                    <a:pt x="221430" y="221424"/>
                  </a:lnTo>
                  <a:lnTo>
                    <a:pt x="190800" y="253907"/>
                  </a:lnTo>
                  <a:lnTo>
                    <a:pt x="162111" y="288154"/>
                  </a:lnTo>
                  <a:lnTo>
                    <a:pt x="135452" y="324077"/>
                  </a:lnTo>
                  <a:lnTo>
                    <a:pt x="110912" y="361587"/>
                  </a:lnTo>
                  <a:lnTo>
                    <a:pt x="88578" y="400596"/>
                  </a:lnTo>
                  <a:lnTo>
                    <a:pt x="68541" y="441014"/>
                  </a:lnTo>
                  <a:lnTo>
                    <a:pt x="50888" y="482755"/>
                  </a:lnTo>
                  <a:lnTo>
                    <a:pt x="35708" y="525729"/>
                  </a:lnTo>
                  <a:lnTo>
                    <a:pt x="23089" y="569847"/>
                  </a:lnTo>
                  <a:lnTo>
                    <a:pt x="13120" y="615021"/>
                  </a:lnTo>
                  <a:lnTo>
                    <a:pt x="5890" y="661162"/>
                  </a:lnTo>
                  <a:lnTo>
                    <a:pt x="1487" y="708182"/>
                  </a:lnTo>
                  <a:lnTo>
                    <a:pt x="0" y="755992"/>
                  </a:lnTo>
                  <a:lnTo>
                    <a:pt x="0" y="1151991"/>
                  </a:lnTo>
                  <a:lnTo>
                    <a:pt x="1487" y="1199802"/>
                  </a:lnTo>
                  <a:lnTo>
                    <a:pt x="5890" y="1246822"/>
                  </a:lnTo>
                  <a:lnTo>
                    <a:pt x="13120" y="1292963"/>
                  </a:lnTo>
                  <a:lnTo>
                    <a:pt x="23089" y="1338138"/>
                  </a:lnTo>
                  <a:lnTo>
                    <a:pt x="35708" y="1382256"/>
                  </a:lnTo>
                  <a:lnTo>
                    <a:pt x="50888" y="1425230"/>
                  </a:lnTo>
                  <a:lnTo>
                    <a:pt x="68541" y="1466971"/>
                  </a:lnTo>
                  <a:lnTo>
                    <a:pt x="88578" y="1507391"/>
                  </a:lnTo>
                  <a:lnTo>
                    <a:pt x="110912" y="1546400"/>
                  </a:lnTo>
                  <a:lnTo>
                    <a:pt x="135452" y="1583911"/>
                  </a:lnTo>
                  <a:lnTo>
                    <a:pt x="162111" y="1619835"/>
                  </a:lnTo>
                  <a:lnTo>
                    <a:pt x="190800" y="1654082"/>
                  </a:lnTo>
                  <a:lnTo>
                    <a:pt x="221430" y="1686566"/>
                  </a:lnTo>
                  <a:lnTo>
                    <a:pt x="253914" y="1717196"/>
                  </a:lnTo>
                  <a:lnTo>
                    <a:pt x="288162" y="1745885"/>
                  </a:lnTo>
                  <a:lnTo>
                    <a:pt x="324085" y="1772544"/>
                  </a:lnTo>
                  <a:lnTo>
                    <a:pt x="361596" y="1797085"/>
                  </a:lnTo>
                  <a:lnTo>
                    <a:pt x="400605" y="1819418"/>
                  </a:lnTo>
                  <a:lnTo>
                    <a:pt x="441025" y="1839455"/>
                  </a:lnTo>
                  <a:lnTo>
                    <a:pt x="482766" y="1857108"/>
                  </a:lnTo>
                  <a:lnTo>
                    <a:pt x="525740" y="1872288"/>
                  </a:lnTo>
                  <a:lnTo>
                    <a:pt x="569859" y="1884907"/>
                  </a:lnTo>
                  <a:lnTo>
                    <a:pt x="615033" y="1894876"/>
                  </a:lnTo>
                  <a:lnTo>
                    <a:pt x="661174" y="1902106"/>
                  </a:lnTo>
                  <a:lnTo>
                    <a:pt x="708195" y="1906509"/>
                  </a:lnTo>
                  <a:lnTo>
                    <a:pt x="756005" y="1907997"/>
                  </a:lnTo>
                  <a:lnTo>
                    <a:pt x="5448007" y="1907997"/>
                  </a:lnTo>
                  <a:lnTo>
                    <a:pt x="5448007" y="0"/>
                  </a:lnTo>
                  <a:close/>
                </a:path>
              </a:pathLst>
            </a:custGeom>
            <a:solidFill>
              <a:srgbClr val="0808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25023" y="8209516"/>
              <a:ext cx="207632" cy="8077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537993" y="7347064"/>
              <a:ext cx="788670" cy="1033780"/>
            </a:xfrm>
            <a:custGeom>
              <a:avLst/>
              <a:gdLst/>
              <a:ahLst/>
              <a:cxnLst/>
              <a:rect l="l" t="t" r="r" b="b"/>
              <a:pathLst>
                <a:path w="788670" h="1033779">
                  <a:moveTo>
                    <a:pt x="97510" y="487146"/>
                  </a:moveTo>
                  <a:lnTo>
                    <a:pt x="90678" y="461645"/>
                  </a:lnTo>
                  <a:lnTo>
                    <a:pt x="0" y="485940"/>
                  </a:lnTo>
                  <a:lnTo>
                    <a:pt x="6845" y="511441"/>
                  </a:lnTo>
                  <a:lnTo>
                    <a:pt x="97510" y="487146"/>
                  </a:lnTo>
                  <a:close/>
                </a:path>
                <a:path w="788670" h="1033779">
                  <a:moveTo>
                    <a:pt x="97510" y="300913"/>
                  </a:moveTo>
                  <a:lnTo>
                    <a:pt x="6845" y="276606"/>
                  </a:lnTo>
                  <a:lnTo>
                    <a:pt x="0" y="302120"/>
                  </a:lnTo>
                  <a:lnTo>
                    <a:pt x="90678" y="326415"/>
                  </a:lnTo>
                  <a:lnTo>
                    <a:pt x="97510" y="300913"/>
                  </a:lnTo>
                  <a:close/>
                </a:path>
                <a:path w="788670" h="1033779">
                  <a:moveTo>
                    <a:pt x="183807" y="165125"/>
                  </a:moveTo>
                  <a:lnTo>
                    <a:pt x="117436" y="98742"/>
                  </a:lnTo>
                  <a:lnTo>
                    <a:pt x="98767" y="117411"/>
                  </a:lnTo>
                  <a:lnTo>
                    <a:pt x="165138" y="183794"/>
                  </a:lnTo>
                  <a:lnTo>
                    <a:pt x="183807" y="165125"/>
                  </a:lnTo>
                  <a:close/>
                </a:path>
                <a:path w="788670" h="1033779">
                  <a:moveTo>
                    <a:pt x="326428" y="90678"/>
                  </a:moveTo>
                  <a:lnTo>
                    <a:pt x="302133" y="0"/>
                  </a:lnTo>
                  <a:lnTo>
                    <a:pt x="276618" y="6832"/>
                  </a:lnTo>
                  <a:lnTo>
                    <a:pt x="300913" y="97510"/>
                  </a:lnTo>
                  <a:lnTo>
                    <a:pt x="326428" y="90678"/>
                  </a:lnTo>
                  <a:close/>
                </a:path>
                <a:path w="788670" h="1033779">
                  <a:moveTo>
                    <a:pt x="345262" y="412851"/>
                  </a:moveTo>
                  <a:lnTo>
                    <a:pt x="341934" y="396455"/>
                  </a:lnTo>
                  <a:lnTo>
                    <a:pt x="332879" y="383032"/>
                  </a:lnTo>
                  <a:lnTo>
                    <a:pt x="319468" y="373989"/>
                  </a:lnTo>
                  <a:lnTo>
                    <a:pt x="303060" y="370662"/>
                  </a:lnTo>
                  <a:lnTo>
                    <a:pt x="286639" y="373989"/>
                  </a:lnTo>
                  <a:lnTo>
                    <a:pt x="273227" y="383044"/>
                  </a:lnTo>
                  <a:lnTo>
                    <a:pt x="264172" y="396455"/>
                  </a:lnTo>
                  <a:lnTo>
                    <a:pt x="260858" y="412864"/>
                  </a:lnTo>
                  <a:lnTo>
                    <a:pt x="264172" y="429272"/>
                  </a:lnTo>
                  <a:lnTo>
                    <a:pt x="273227" y="442683"/>
                  </a:lnTo>
                  <a:lnTo>
                    <a:pt x="286639" y="451739"/>
                  </a:lnTo>
                  <a:lnTo>
                    <a:pt x="303060" y="455053"/>
                  </a:lnTo>
                  <a:lnTo>
                    <a:pt x="345262" y="455053"/>
                  </a:lnTo>
                  <a:lnTo>
                    <a:pt x="345262" y="412851"/>
                  </a:lnTo>
                  <a:close/>
                </a:path>
                <a:path w="788670" h="1033779">
                  <a:moveTo>
                    <a:pt x="418807" y="472655"/>
                  </a:moveTo>
                  <a:lnTo>
                    <a:pt x="362851" y="472655"/>
                  </a:lnTo>
                  <a:lnTo>
                    <a:pt x="362851" y="732116"/>
                  </a:lnTo>
                  <a:lnTo>
                    <a:pt x="418807" y="732116"/>
                  </a:lnTo>
                  <a:lnTo>
                    <a:pt x="418807" y="472655"/>
                  </a:lnTo>
                  <a:close/>
                </a:path>
                <a:path w="788670" h="1033779">
                  <a:moveTo>
                    <a:pt x="494652" y="808583"/>
                  </a:moveTo>
                  <a:lnTo>
                    <a:pt x="287020" y="808583"/>
                  </a:lnTo>
                  <a:lnTo>
                    <a:pt x="287020" y="840359"/>
                  </a:lnTo>
                  <a:lnTo>
                    <a:pt x="494652" y="840359"/>
                  </a:lnTo>
                  <a:lnTo>
                    <a:pt x="494652" y="808583"/>
                  </a:lnTo>
                  <a:close/>
                </a:path>
                <a:path w="788670" h="1033779">
                  <a:moveTo>
                    <a:pt x="494652" y="753389"/>
                  </a:moveTo>
                  <a:lnTo>
                    <a:pt x="287020" y="753389"/>
                  </a:lnTo>
                  <a:lnTo>
                    <a:pt x="287020" y="785164"/>
                  </a:lnTo>
                  <a:lnTo>
                    <a:pt x="494652" y="785164"/>
                  </a:lnTo>
                  <a:lnTo>
                    <a:pt x="494652" y="753389"/>
                  </a:lnTo>
                  <a:close/>
                </a:path>
                <a:path w="788670" h="1033779">
                  <a:moveTo>
                    <a:pt x="511454" y="6832"/>
                  </a:moveTo>
                  <a:lnTo>
                    <a:pt x="485952" y="0"/>
                  </a:lnTo>
                  <a:lnTo>
                    <a:pt x="461645" y="90678"/>
                  </a:lnTo>
                  <a:lnTo>
                    <a:pt x="487159" y="97510"/>
                  </a:lnTo>
                  <a:lnTo>
                    <a:pt x="511454" y="6832"/>
                  </a:lnTo>
                  <a:close/>
                </a:path>
                <a:path w="788670" h="1033779">
                  <a:moveTo>
                    <a:pt x="520814" y="412851"/>
                  </a:moveTo>
                  <a:lnTo>
                    <a:pt x="517486" y="396455"/>
                  </a:lnTo>
                  <a:lnTo>
                    <a:pt x="508431" y="383032"/>
                  </a:lnTo>
                  <a:lnTo>
                    <a:pt x="495020" y="373989"/>
                  </a:lnTo>
                  <a:lnTo>
                    <a:pt x="478624" y="370662"/>
                  </a:lnTo>
                  <a:lnTo>
                    <a:pt x="462203" y="373989"/>
                  </a:lnTo>
                  <a:lnTo>
                    <a:pt x="448792" y="383044"/>
                  </a:lnTo>
                  <a:lnTo>
                    <a:pt x="439737" y="396455"/>
                  </a:lnTo>
                  <a:lnTo>
                    <a:pt x="436422" y="412851"/>
                  </a:lnTo>
                  <a:lnTo>
                    <a:pt x="436422" y="455053"/>
                  </a:lnTo>
                  <a:lnTo>
                    <a:pt x="478624" y="455053"/>
                  </a:lnTo>
                  <a:lnTo>
                    <a:pt x="495020" y="451739"/>
                  </a:lnTo>
                  <a:lnTo>
                    <a:pt x="508431" y="442683"/>
                  </a:lnTo>
                  <a:lnTo>
                    <a:pt x="517486" y="429272"/>
                  </a:lnTo>
                  <a:lnTo>
                    <a:pt x="520814" y="412851"/>
                  </a:lnTo>
                  <a:close/>
                </a:path>
                <a:path w="788670" h="1033779">
                  <a:moveTo>
                    <a:pt x="640613" y="1001572"/>
                  </a:moveTo>
                  <a:lnTo>
                    <a:pt x="141046" y="1001572"/>
                  </a:lnTo>
                  <a:lnTo>
                    <a:pt x="141046" y="1033348"/>
                  </a:lnTo>
                  <a:lnTo>
                    <a:pt x="640613" y="1033348"/>
                  </a:lnTo>
                  <a:lnTo>
                    <a:pt x="640613" y="1001572"/>
                  </a:lnTo>
                  <a:close/>
                </a:path>
                <a:path w="788670" h="1033779">
                  <a:moveTo>
                    <a:pt x="640613" y="391477"/>
                  </a:moveTo>
                  <a:lnTo>
                    <a:pt x="637222" y="353072"/>
                  </a:lnTo>
                  <a:lnTo>
                    <a:pt x="636562" y="345567"/>
                  </a:lnTo>
                  <a:lnTo>
                    <a:pt x="624903" y="302399"/>
                  </a:lnTo>
                  <a:lnTo>
                    <a:pt x="606361" y="262737"/>
                  </a:lnTo>
                  <a:lnTo>
                    <a:pt x="581647" y="227342"/>
                  </a:lnTo>
                  <a:lnTo>
                    <a:pt x="551484" y="196938"/>
                  </a:lnTo>
                  <a:lnTo>
                    <a:pt x="516597" y="172288"/>
                  </a:lnTo>
                  <a:lnTo>
                    <a:pt x="477710" y="154127"/>
                  </a:lnTo>
                  <a:lnTo>
                    <a:pt x="435546" y="143205"/>
                  </a:lnTo>
                  <a:lnTo>
                    <a:pt x="390829" y="140271"/>
                  </a:lnTo>
                  <a:lnTo>
                    <a:pt x="346100" y="143205"/>
                  </a:lnTo>
                  <a:lnTo>
                    <a:pt x="303936" y="154127"/>
                  </a:lnTo>
                  <a:lnTo>
                    <a:pt x="265049" y="172288"/>
                  </a:lnTo>
                  <a:lnTo>
                    <a:pt x="230174" y="196938"/>
                  </a:lnTo>
                  <a:lnTo>
                    <a:pt x="200012" y="227342"/>
                  </a:lnTo>
                  <a:lnTo>
                    <a:pt x="175298" y="262737"/>
                  </a:lnTo>
                  <a:lnTo>
                    <a:pt x="156756" y="302399"/>
                  </a:lnTo>
                  <a:lnTo>
                    <a:pt x="145097" y="345567"/>
                  </a:lnTo>
                  <a:lnTo>
                    <a:pt x="141058" y="391477"/>
                  </a:lnTo>
                  <a:lnTo>
                    <a:pt x="146456" y="444411"/>
                  </a:lnTo>
                  <a:lnTo>
                    <a:pt x="161925" y="493458"/>
                  </a:lnTo>
                  <a:lnTo>
                    <a:pt x="186321" y="537476"/>
                  </a:lnTo>
                  <a:lnTo>
                    <a:pt x="246888" y="608495"/>
                  </a:lnTo>
                  <a:lnTo>
                    <a:pt x="268465" y="646645"/>
                  </a:lnTo>
                  <a:lnTo>
                    <a:pt x="282194" y="688327"/>
                  </a:lnTo>
                  <a:lnTo>
                    <a:pt x="287020" y="732116"/>
                  </a:lnTo>
                  <a:lnTo>
                    <a:pt x="345249" y="732116"/>
                  </a:lnTo>
                  <a:lnTo>
                    <a:pt x="345249" y="472655"/>
                  </a:lnTo>
                  <a:lnTo>
                    <a:pt x="303060" y="472655"/>
                  </a:lnTo>
                  <a:lnTo>
                    <a:pt x="279793" y="467956"/>
                  </a:lnTo>
                  <a:lnTo>
                    <a:pt x="260781" y="455129"/>
                  </a:lnTo>
                  <a:lnTo>
                    <a:pt x="247954" y="436118"/>
                  </a:lnTo>
                  <a:lnTo>
                    <a:pt x="243255" y="412851"/>
                  </a:lnTo>
                  <a:lnTo>
                    <a:pt x="247954" y="389623"/>
                  </a:lnTo>
                  <a:lnTo>
                    <a:pt x="260794" y="370611"/>
                  </a:lnTo>
                  <a:lnTo>
                    <a:pt x="279806" y="357784"/>
                  </a:lnTo>
                  <a:lnTo>
                    <a:pt x="303060" y="353072"/>
                  </a:lnTo>
                  <a:lnTo>
                    <a:pt x="326301" y="357784"/>
                  </a:lnTo>
                  <a:lnTo>
                    <a:pt x="345313" y="370611"/>
                  </a:lnTo>
                  <a:lnTo>
                    <a:pt x="358140" y="389623"/>
                  </a:lnTo>
                  <a:lnTo>
                    <a:pt x="362839" y="412851"/>
                  </a:lnTo>
                  <a:lnTo>
                    <a:pt x="362851" y="455053"/>
                  </a:lnTo>
                  <a:lnTo>
                    <a:pt x="418820" y="455053"/>
                  </a:lnTo>
                  <a:lnTo>
                    <a:pt x="418820" y="412851"/>
                  </a:lnTo>
                  <a:lnTo>
                    <a:pt x="423519" y="389623"/>
                  </a:lnTo>
                  <a:lnTo>
                    <a:pt x="436346" y="370611"/>
                  </a:lnTo>
                  <a:lnTo>
                    <a:pt x="455358" y="357784"/>
                  </a:lnTo>
                  <a:lnTo>
                    <a:pt x="478624" y="353072"/>
                  </a:lnTo>
                  <a:lnTo>
                    <a:pt x="501865" y="357784"/>
                  </a:lnTo>
                  <a:lnTo>
                    <a:pt x="520877" y="370611"/>
                  </a:lnTo>
                  <a:lnTo>
                    <a:pt x="533704" y="389623"/>
                  </a:lnTo>
                  <a:lnTo>
                    <a:pt x="538416" y="412864"/>
                  </a:lnTo>
                  <a:lnTo>
                    <a:pt x="533704" y="436118"/>
                  </a:lnTo>
                  <a:lnTo>
                    <a:pt x="520877" y="455129"/>
                  </a:lnTo>
                  <a:lnTo>
                    <a:pt x="501865" y="467956"/>
                  </a:lnTo>
                  <a:lnTo>
                    <a:pt x="478624" y="472655"/>
                  </a:lnTo>
                  <a:lnTo>
                    <a:pt x="436422" y="472655"/>
                  </a:lnTo>
                  <a:lnTo>
                    <a:pt x="436422" y="732116"/>
                  </a:lnTo>
                  <a:lnTo>
                    <a:pt x="494652" y="732116"/>
                  </a:lnTo>
                  <a:lnTo>
                    <a:pt x="499465" y="688327"/>
                  </a:lnTo>
                  <a:lnTo>
                    <a:pt x="513194" y="646645"/>
                  </a:lnTo>
                  <a:lnTo>
                    <a:pt x="534771" y="608495"/>
                  </a:lnTo>
                  <a:lnTo>
                    <a:pt x="595337" y="537476"/>
                  </a:lnTo>
                  <a:lnTo>
                    <a:pt x="619734" y="493458"/>
                  </a:lnTo>
                  <a:lnTo>
                    <a:pt x="635203" y="444411"/>
                  </a:lnTo>
                  <a:lnTo>
                    <a:pt x="640613" y="391477"/>
                  </a:lnTo>
                  <a:close/>
                </a:path>
                <a:path w="788670" h="1033779">
                  <a:moveTo>
                    <a:pt x="689317" y="117411"/>
                  </a:moveTo>
                  <a:lnTo>
                    <a:pt x="670648" y="98742"/>
                  </a:lnTo>
                  <a:lnTo>
                    <a:pt x="604266" y="165125"/>
                  </a:lnTo>
                  <a:lnTo>
                    <a:pt x="622935" y="183794"/>
                  </a:lnTo>
                  <a:lnTo>
                    <a:pt x="689317" y="117411"/>
                  </a:lnTo>
                  <a:close/>
                </a:path>
                <a:path w="788670" h="1033779">
                  <a:moveTo>
                    <a:pt x="788060" y="485940"/>
                  </a:moveTo>
                  <a:lnTo>
                    <a:pt x="697395" y="461645"/>
                  </a:lnTo>
                  <a:lnTo>
                    <a:pt x="690562" y="487146"/>
                  </a:lnTo>
                  <a:lnTo>
                    <a:pt x="781227" y="511441"/>
                  </a:lnTo>
                  <a:lnTo>
                    <a:pt x="788060" y="485940"/>
                  </a:lnTo>
                  <a:close/>
                </a:path>
                <a:path w="788670" h="1033779">
                  <a:moveTo>
                    <a:pt x="788060" y="302120"/>
                  </a:moveTo>
                  <a:lnTo>
                    <a:pt x="781227" y="276606"/>
                  </a:lnTo>
                  <a:lnTo>
                    <a:pt x="690562" y="300913"/>
                  </a:lnTo>
                  <a:lnTo>
                    <a:pt x="697395" y="326415"/>
                  </a:lnTo>
                  <a:lnTo>
                    <a:pt x="788060" y="3021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655912" y="7615348"/>
            <a:ext cx="4357370" cy="10433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78535" marR="508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Look</a:t>
            </a:r>
            <a:r>
              <a:rPr sz="1100" b="1" spc="-2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to</a:t>
            </a:r>
            <a:r>
              <a:rPr sz="1100" b="1" spc="-2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include</a:t>
            </a:r>
            <a:r>
              <a:rPr sz="1100" b="1" spc="-2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some</a:t>
            </a:r>
            <a:r>
              <a:rPr sz="1100" b="1" spc="-2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Aktiv Grotesk"/>
                <a:cs typeface="Aktiv Grotesk"/>
              </a:rPr>
              <a:t>key</a:t>
            </a:r>
            <a:r>
              <a:rPr sz="1100" b="1" spc="-2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features</a:t>
            </a:r>
            <a:r>
              <a:rPr sz="1100" b="1" spc="-2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that</a:t>
            </a:r>
            <a:r>
              <a:rPr sz="1100" b="1" spc="-2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makes</a:t>
            </a:r>
            <a:r>
              <a:rPr sz="1100" b="1" spc="-20" dirty="0">
                <a:solidFill>
                  <a:srgbClr val="FFFFFF"/>
                </a:solidFill>
                <a:latin typeface="Aktiv Grotesk"/>
                <a:cs typeface="Aktiv Grotesk"/>
              </a:rPr>
              <a:t> your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marketing</a:t>
            </a:r>
            <a:r>
              <a:rPr sz="1100" b="1" spc="-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leads</a:t>
            </a:r>
            <a:r>
              <a:rPr sz="1100" b="1" spc="-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stand out,</a:t>
            </a:r>
            <a:r>
              <a:rPr sz="1100" b="1" spc="-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such</a:t>
            </a:r>
            <a:r>
              <a:rPr sz="1100" b="1" spc="-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as </a:t>
            </a:r>
            <a:r>
              <a:rPr sz="1100" b="1" spc="-10" dirty="0">
                <a:solidFill>
                  <a:srgbClr val="FFFFFF"/>
                </a:solidFill>
                <a:latin typeface="Aktiv Grotesk"/>
                <a:cs typeface="Aktiv Grotesk"/>
              </a:rPr>
              <a:t>experience,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specific</a:t>
            </a:r>
            <a:r>
              <a:rPr sz="1100" b="1" spc="-10" dirty="0">
                <a:solidFill>
                  <a:srgbClr val="FFFFFF"/>
                </a:solidFill>
                <a:latin typeface="Aktiv Grotesk"/>
                <a:cs typeface="Aktiv Grotesk"/>
              </a:rPr>
              <a:t> expertise.</a:t>
            </a:r>
            <a:r>
              <a:rPr sz="1100" b="1" spc="-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spc="-45" dirty="0">
                <a:solidFill>
                  <a:srgbClr val="FFFFFF"/>
                </a:solidFill>
                <a:latin typeface="Aktiv Grotesk"/>
                <a:cs typeface="Aktiv Grotesk"/>
              </a:rPr>
              <a:t>You</a:t>
            </a:r>
            <a:r>
              <a:rPr sz="1100" b="1" spc="-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could</a:t>
            </a:r>
            <a:r>
              <a:rPr sz="1100" b="1" spc="-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also</a:t>
            </a:r>
            <a:r>
              <a:rPr sz="1100" b="1" spc="-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include</a:t>
            </a:r>
            <a:r>
              <a:rPr sz="1100" b="1" spc="-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spc="-20" dirty="0">
                <a:solidFill>
                  <a:srgbClr val="FFFFFF"/>
                </a:solidFill>
                <a:latin typeface="Aktiv Grotesk"/>
                <a:cs typeface="Aktiv Grotesk"/>
              </a:rPr>
              <a:t>some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headshots</a:t>
            </a:r>
            <a:r>
              <a:rPr sz="1100" b="1" spc="-1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or</a:t>
            </a:r>
            <a:r>
              <a:rPr sz="1100" b="1" spc="-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a</a:t>
            </a:r>
            <a:r>
              <a:rPr sz="1100" b="1" spc="-1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link</a:t>
            </a:r>
            <a:r>
              <a:rPr sz="1100" b="1" spc="-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to</a:t>
            </a:r>
            <a:r>
              <a:rPr sz="1100" b="1" spc="-10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their</a:t>
            </a:r>
            <a:r>
              <a:rPr sz="1100" b="1" spc="-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ktiv Grotesk"/>
                <a:cs typeface="Aktiv Grotesk"/>
              </a:rPr>
              <a:t>LinkedIn</a:t>
            </a:r>
            <a:r>
              <a:rPr sz="1100" b="1" spc="-5" dirty="0">
                <a:solidFill>
                  <a:srgbClr val="FFFFFF"/>
                </a:solidFill>
                <a:latin typeface="Aktiv Grotesk"/>
                <a:cs typeface="Aktiv Grotesk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Aktiv Grotesk"/>
                <a:cs typeface="Aktiv Grotesk"/>
              </a:rPr>
              <a:t>profile</a:t>
            </a:r>
            <a:endParaRPr sz="1100">
              <a:latin typeface="Aktiv Grotesk"/>
              <a:cs typeface="Aktiv Grotesk"/>
            </a:endParaRPr>
          </a:p>
          <a:p>
            <a:pPr marL="12700">
              <a:lnSpc>
                <a:spcPct val="100000"/>
              </a:lnSpc>
              <a:spcBef>
                <a:spcPts val="930"/>
              </a:spcBef>
            </a:pPr>
            <a:r>
              <a:rPr sz="1500" b="1" dirty="0">
                <a:solidFill>
                  <a:srgbClr val="FFFFFF"/>
                </a:solidFill>
                <a:latin typeface="Antonio"/>
                <a:cs typeface="Antonio"/>
              </a:rPr>
              <a:t>PRO </a:t>
            </a:r>
            <a:r>
              <a:rPr sz="1500" b="1" spc="-25" dirty="0">
                <a:solidFill>
                  <a:srgbClr val="FFFFFF"/>
                </a:solidFill>
                <a:latin typeface="Antonio"/>
                <a:cs typeface="Antonio"/>
              </a:rPr>
              <a:t>TIP</a:t>
            </a:r>
            <a:endParaRPr sz="1500">
              <a:latin typeface="Antonio"/>
              <a:cs typeface="Antonio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25"/>
              </a:lnSpc>
            </a:pPr>
            <a:fld id="{81D60167-4931-47E6-BA6A-407CBD079E47}" type="slidenum">
              <a:rPr spc="-25" dirty="0"/>
              <a:t>8</a:t>
            </a:fld>
            <a:endParaRPr spc="-25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9950" y="1549346"/>
            <a:ext cx="5314315" cy="1391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In</a:t>
            </a:r>
            <a:r>
              <a:rPr sz="1100" spc="-2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order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give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your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plan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context,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should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provide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background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of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the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business.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Be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sure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to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include:</a:t>
            </a:r>
            <a:endParaRPr sz="1100">
              <a:latin typeface="Aktiv Grotesk"/>
              <a:cs typeface="Aktiv Grotesk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300">
              <a:latin typeface="Aktiv Grotesk"/>
              <a:cs typeface="Aktiv Grotesk"/>
            </a:endParaRPr>
          </a:p>
          <a:p>
            <a:pPr marL="156210" indent="-144145">
              <a:lnSpc>
                <a:spcPct val="100000"/>
              </a:lnSpc>
              <a:buChar char="•"/>
              <a:tabLst>
                <a:tab pos="156845" algn="l"/>
              </a:tabLst>
            </a:pP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Who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are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and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what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your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business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does.</a:t>
            </a:r>
            <a:endParaRPr sz="1100">
              <a:latin typeface="Aktiv Grotesk"/>
              <a:cs typeface="Aktiv Grotesk"/>
            </a:endParaRPr>
          </a:p>
          <a:p>
            <a:pPr marL="156210" indent="-144145">
              <a:lnSpc>
                <a:spcPct val="100000"/>
              </a:lnSpc>
              <a:spcBef>
                <a:spcPts val="380"/>
              </a:spcBef>
              <a:buChar char="•"/>
              <a:tabLst>
                <a:tab pos="156845" algn="l"/>
              </a:tabLst>
            </a:pP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</a:t>
            </a:r>
            <a:r>
              <a:rPr sz="1100" spc="-1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summary of why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your business 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exists.</a:t>
            </a:r>
            <a:endParaRPr sz="1100">
              <a:latin typeface="Aktiv Grotesk"/>
              <a:cs typeface="Aktiv Grotesk"/>
            </a:endParaRPr>
          </a:p>
          <a:p>
            <a:pPr marL="156210" indent="-144145">
              <a:lnSpc>
                <a:spcPct val="100000"/>
              </a:lnSpc>
              <a:spcBef>
                <a:spcPts val="380"/>
              </a:spcBef>
              <a:buChar char="•"/>
              <a:tabLst>
                <a:tab pos="156845" algn="l"/>
              </a:tabLst>
            </a:pPr>
            <a:r>
              <a:rPr sz="1100" spc="-20" dirty="0">
                <a:solidFill>
                  <a:srgbClr val="080827"/>
                </a:solidFill>
                <a:latin typeface="Aktiv Grotesk"/>
                <a:cs typeface="Aktiv Grotesk"/>
              </a:rPr>
              <a:t>Your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mission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and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vision 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statements.</a:t>
            </a:r>
            <a:endParaRPr sz="1100">
              <a:latin typeface="Aktiv Grotesk"/>
              <a:cs typeface="Aktiv Grotesk"/>
            </a:endParaRPr>
          </a:p>
          <a:p>
            <a:pPr marL="156210" indent="-144145">
              <a:lnSpc>
                <a:spcPct val="100000"/>
              </a:lnSpc>
              <a:spcBef>
                <a:spcPts val="380"/>
              </a:spcBef>
              <a:buChar char="•"/>
              <a:tabLst>
                <a:tab pos="156845" algn="l"/>
              </a:tabLst>
            </a:pPr>
            <a:r>
              <a:rPr sz="1100" spc="-20" dirty="0">
                <a:solidFill>
                  <a:srgbClr val="080827"/>
                </a:solidFill>
                <a:latin typeface="Aktiv Grotesk"/>
                <a:cs typeface="Aktiv Grotesk"/>
              </a:rPr>
              <a:t>Your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wider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business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(not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dirty="0">
                <a:solidFill>
                  <a:srgbClr val="080827"/>
                </a:solidFill>
                <a:latin typeface="Aktiv Grotesk"/>
                <a:cs typeface="Aktiv Grotesk"/>
              </a:rPr>
              <a:t>marketing)</a:t>
            </a:r>
            <a:r>
              <a:rPr sz="1100" spc="-5" dirty="0">
                <a:solidFill>
                  <a:srgbClr val="080827"/>
                </a:solidFill>
                <a:latin typeface="Aktiv Grotesk"/>
                <a:cs typeface="Aktiv Grotesk"/>
              </a:rPr>
              <a:t> </a:t>
            </a:r>
            <a:r>
              <a:rPr sz="1100" spc="-10" dirty="0">
                <a:solidFill>
                  <a:srgbClr val="080827"/>
                </a:solidFill>
                <a:latin typeface="Aktiv Grotesk"/>
                <a:cs typeface="Aktiv Grotesk"/>
              </a:rPr>
              <a:t>goals</a:t>
            </a:r>
            <a:endParaRPr sz="1100">
              <a:latin typeface="Aktiv Grotesk"/>
              <a:cs typeface="Aktiv Grotesk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25"/>
              </a:lnSpc>
            </a:pPr>
            <a:fld id="{81D60167-4931-47E6-BA6A-407CBD079E47}" type="slidenum">
              <a:rPr spc="-25" dirty="0"/>
              <a:t>9</a:t>
            </a:fld>
            <a:endParaRPr spc="-25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8605">
              <a:lnSpc>
                <a:spcPct val="100000"/>
              </a:lnSpc>
              <a:spcBef>
                <a:spcPts val="100"/>
              </a:spcBef>
            </a:pPr>
            <a:r>
              <a:rPr dirty="0"/>
              <a:t>Business</a:t>
            </a:r>
            <a:r>
              <a:rPr spc="-40" dirty="0"/>
              <a:t>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FFC28DF7BCE2644A6FBCA13671D33FB" ma:contentTypeVersion="11" ma:contentTypeDescription="Create a new document." ma:contentTypeScope="" ma:versionID="e5812d91a8e4514102a3ef94ff90b986">
  <xsd:schema xmlns:xsd="http://www.w3.org/2001/XMLSchema" xmlns:xs="http://www.w3.org/2001/XMLSchema" xmlns:p="http://schemas.microsoft.com/office/2006/metadata/properties" xmlns:ns2="3bdda8a2-d173-4ade-8dca-ed8c76dba3b4" xmlns:ns3="62d34679-47fd-4db6-9d9d-1cf603b0c627" targetNamespace="http://schemas.microsoft.com/office/2006/metadata/properties" ma:root="true" ma:fieldsID="041dcee818a385ac53df3f899cbb9338" ns2:_="" ns3:_="">
    <xsd:import namespace="3bdda8a2-d173-4ade-8dca-ed8c76dba3b4"/>
    <xsd:import namespace="62d34679-47fd-4db6-9d9d-1cf603b0c627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dda8a2-d173-4ade-8dca-ed8c76dba3b4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6681dd91-462a-47f4-88b5-9df606292b9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d34679-47fd-4db6-9d9d-1cf603b0c627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2bf2f1e7-d090-4991-87b2-90a8937fb2fd}" ma:internalName="TaxCatchAll" ma:showField="CatchAllData" ma:web="62d34679-47fd-4db6-9d9d-1cf603b0c62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2d34679-47fd-4db6-9d9d-1cf603b0c627" xsi:nil="true"/>
    <lcf76f155ced4ddcb4097134ff3c332f xmlns="3bdda8a2-d173-4ade-8dca-ed8c76dba3b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3CAC8B1-ED33-4EE4-A82C-791143E48C4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DDAA32B-CFF0-4777-B2DE-102AB8D0614A}">
  <ds:schemaRefs>
    <ds:schemaRef ds:uri="3bdda8a2-d173-4ade-8dca-ed8c76dba3b4"/>
    <ds:schemaRef ds:uri="62d34679-47fd-4db6-9d9d-1cf603b0c62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7AB4627-38E1-432F-B4DC-BFFFE265F088}">
  <ds:schemaRefs>
    <ds:schemaRef ds:uri="http://schemas.microsoft.com/office/2006/metadata/properties"/>
    <ds:schemaRef ds:uri="http://www.w3.org/XML/1998/namespace"/>
    <ds:schemaRef ds:uri="3bdda8a2-d173-4ade-8dca-ed8c76dba3b4"/>
    <ds:schemaRef ds:uri="http://schemas.microsoft.com/office/infopath/2007/PartnerControls"/>
    <ds:schemaRef ds:uri="http://purl.org/dc/dcmitype/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62d34679-47fd-4db6-9d9d-1cf603b0c627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1677</TotalTime>
  <Words>6768</Words>
  <Application>Microsoft Macintosh PowerPoint</Application>
  <PresentationFormat>Custom</PresentationFormat>
  <Paragraphs>754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1" baseType="lpstr">
      <vt:lpstr>Aktiv Grotesk</vt:lpstr>
      <vt:lpstr>Aktiv Grotesk Cd</vt:lpstr>
      <vt:lpstr>Antonio</vt:lpstr>
      <vt:lpstr>Calibri</vt:lpstr>
      <vt:lpstr>Open Sans Light</vt:lpstr>
      <vt:lpstr>Tahoma</vt:lpstr>
      <vt:lpstr>Times New Roman</vt:lpstr>
      <vt:lpstr>Office Theme</vt:lpstr>
      <vt:lpstr>Marketing Plan Template</vt:lpstr>
      <vt:lpstr>How to Use This Template</vt:lpstr>
      <vt:lpstr>Creating a sales and marketing strategy for your small business can be daunting.</vt:lpstr>
      <vt:lpstr>Lifecycle Marketing</vt:lpstr>
      <vt:lpstr>Markting Plan [Company Name]</vt:lpstr>
      <vt:lpstr>YOUR LOGO HERE</vt:lpstr>
      <vt:lpstr>Executive Summary</vt:lpstr>
      <vt:lpstr>Business Summary</vt:lpstr>
      <vt:lpstr>Business Information</vt:lpstr>
      <vt:lpstr>Key Marketing Goals</vt:lpstr>
      <vt:lpstr>Competitor Analysis</vt:lpstr>
      <vt:lpstr>PowerPoint Presentation</vt:lpstr>
      <vt:lpstr>Company Goals</vt:lpstr>
      <vt:lpstr>PowerPoint Presentation</vt:lpstr>
      <vt:lpstr>Identify Your Target Audience</vt:lpstr>
      <vt:lpstr>Identify Your Target Audience</vt:lpstr>
      <vt:lpstr>Target Market</vt:lpstr>
      <vt:lpstr>Buyer Personas</vt:lpstr>
      <vt:lpstr>Competitive Analysis</vt:lpstr>
      <vt:lpstr>Customer Journey Map</vt:lpstr>
      <vt:lpstr>Branding</vt:lpstr>
      <vt:lpstr>Attract More Customers to Your Business</vt:lpstr>
      <vt:lpstr>Attract More Customers to Your Business</vt:lpstr>
      <vt:lpstr>Opportunity Analyser</vt:lpstr>
      <vt:lpstr>Attract More Customers to Your Business</vt:lpstr>
      <vt:lpstr>Marketing Strategy</vt:lpstr>
      <vt:lpstr>Marketing Strategy</vt:lpstr>
      <vt:lpstr>Capture Lead’s Information to Follow Up</vt:lpstr>
      <vt:lpstr>PowerPoint Presentation</vt:lpstr>
      <vt:lpstr>Routes to Market</vt:lpstr>
      <vt:lpstr>Routes to Market</vt:lpstr>
      <vt:lpstr>Engage Your Leads</vt:lpstr>
      <vt:lpstr>Engage Your Leads</vt:lpstr>
      <vt:lpstr>Make the Offer</vt:lpstr>
      <vt:lpstr>Opportunity Analyser</vt:lpstr>
      <vt:lpstr>Close the Deal</vt:lpstr>
      <vt:lpstr>Close the Deal</vt:lpstr>
      <vt:lpstr>Deliver Value to Each Customer</vt:lpstr>
      <vt:lpstr>Impress Your Customers</vt:lpstr>
      <vt:lpstr>Impress Your Customer</vt:lpstr>
      <vt:lpstr>Opportunity Analyser</vt:lpstr>
      <vt:lpstr>Multiply with Referrals</vt:lpstr>
      <vt:lpstr>Impress My Customers Worksheet</vt:lpstr>
      <vt:lpstr>Marketing Technology</vt:lpstr>
      <vt:lpstr>Impress My Customers Worksheet</vt:lpstr>
      <vt:lpstr>Marketing Technology</vt:lpstr>
      <vt:lpstr>Getting Started</vt:lpstr>
      <vt:lpstr>Getting Started</vt:lpstr>
      <vt:lpstr>Getting Started</vt:lpstr>
      <vt:lpstr>Map Your Lifecycle Marketing Strategy</vt:lpstr>
      <vt:lpstr>Map Your Lifecycle Marketing Strategy</vt:lpstr>
      <vt:lpstr>About Pink Elephant Media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Marketing Plan Template</dc:title>
  <dc:creator>Henny Maltby</dc:creator>
  <cp:lastModifiedBy>Keelan Little</cp:lastModifiedBy>
  <cp:revision>8</cp:revision>
  <cp:lastPrinted>2023-01-09T10:09:34Z</cp:lastPrinted>
  <dcterms:created xsi:type="dcterms:W3CDTF">2022-12-02T09:18:02Z</dcterms:created>
  <dcterms:modified xsi:type="dcterms:W3CDTF">2023-01-10T11:09:47Z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2022-12-02T00:00:00Z</vt:filetime>
  </property>
  <property fmtid="{D5CDD505-2E9C-101B-9397-08002B2CF9AE}" pid="3" name="Creator">
    <vt:lpwstr>Adobe InDesign 18.0 (Macintosh)</vt:lpwstr>
  </property>
  <property fmtid="{D5CDD505-2E9C-101B-9397-08002B2CF9AE}" pid="4" name="LastSaved">
    <vt:filetime>2022-12-02T00:00:00Z</vt:filetime>
  </property>
  <property fmtid="{D5CDD505-2E9C-101B-9397-08002B2CF9AE}" pid="5" name="Producer">
    <vt:lpwstr>Adobe PDF Library 17.0</vt:lpwstr>
  </property>
  <property fmtid="{D5CDD505-2E9C-101B-9397-08002B2CF9AE}" pid="6" name="ContentTypeId">
    <vt:lpwstr>0x0101009FFC28DF7BCE2644A6FBCA13671D33FB</vt:lpwstr>
  </property>
  <property fmtid="{D5CDD505-2E9C-101B-9397-08002B2CF9AE}" pid="7" name="MediaServiceImageTags">
    <vt:lpwstr/>
  </property>
</Properties>
</file>