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7556500" cy="5334000"/>
  <p:notesSz cx="7556500" cy="533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3DED63-9F96-4B70-8F6B-070A79358480}" v="3" dt="2023-06-19T12:00:29.69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100" d="100"/>
          <a:sy n="100" d="100"/>
        </p:scale>
        <p:origin x="210" y="25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35344" cy="528228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96319" y="3775600"/>
            <a:ext cx="0" cy="1161415"/>
          </a:xfrm>
          <a:custGeom>
            <a:avLst/>
            <a:gdLst/>
            <a:ahLst/>
            <a:cxnLst/>
            <a:rect l="l" t="t" r="r" b="b"/>
            <a:pathLst>
              <a:path h="1161414">
                <a:moveTo>
                  <a:pt x="0" y="1161181"/>
                </a:moveTo>
                <a:lnTo>
                  <a:pt x="0" y="0"/>
                </a:lnTo>
              </a:path>
            </a:pathLst>
          </a:custGeom>
          <a:ln w="7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24907" y="4918973"/>
            <a:ext cx="846455" cy="0"/>
          </a:xfrm>
          <a:custGeom>
            <a:avLst/>
            <a:gdLst/>
            <a:ahLst/>
            <a:cxnLst/>
            <a:rect l="l" t="t" r="r" b="b"/>
            <a:pathLst>
              <a:path w="846455">
                <a:moveTo>
                  <a:pt x="0" y="0"/>
                </a:moveTo>
                <a:lnTo>
                  <a:pt x="846344" y="0"/>
                </a:lnTo>
              </a:path>
            </a:pathLst>
          </a:custGeom>
          <a:ln w="10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88926" y="1349264"/>
            <a:ext cx="2954020" cy="1891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rgbClr val="E11C6F"/>
                </a:solidFill>
                <a:latin typeface="Antonio"/>
                <a:cs typeface="Antoni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E11C6F"/>
                </a:solidFill>
                <a:latin typeface="Antonio"/>
                <a:cs typeface="Antoni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E11C6F"/>
                </a:solidFill>
                <a:latin typeface="Antonio"/>
                <a:cs typeface="Antoni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E11C6F"/>
                </a:solidFill>
                <a:latin typeface="Antonio"/>
                <a:cs typeface="Antoni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E11C6F"/>
                </a:solidFill>
                <a:latin typeface="Antonio"/>
                <a:cs typeface="Antoni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E11C6F"/>
                </a:solidFill>
                <a:latin typeface="Antonio"/>
                <a:cs typeface="Antoni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747520" cy="600075"/>
          </a:xfrm>
          <a:custGeom>
            <a:avLst/>
            <a:gdLst/>
            <a:ahLst/>
            <a:cxnLst/>
            <a:rect l="l" t="t" r="r" b="b"/>
            <a:pathLst>
              <a:path w="1747520" h="600075">
                <a:moveTo>
                  <a:pt x="1747431" y="0"/>
                </a:moveTo>
                <a:lnTo>
                  <a:pt x="0" y="0"/>
                </a:lnTo>
                <a:lnTo>
                  <a:pt x="0" y="599630"/>
                </a:lnTo>
                <a:lnTo>
                  <a:pt x="1747431" y="599630"/>
                </a:lnTo>
                <a:lnTo>
                  <a:pt x="1747431" y="0"/>
                </a:lnTo>
                <a:close/>
              </a:path>
            </a:pathLst>
          </a:custGeom>
          <a:solidFill>
            <a:srgbClr val="C938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47431" y="0"/>
            <a:ext cx="5812790" cy="600075"/>
          </a:xfrm>
          <a:custGeom>
            <a:avLst/>
            <a:gdLst/>
            <a:ahLst/>
            <a:cxnLst/>
            <a:rect l="l" t="t" r="r" b="b"/>
            <a:pathLst>
              <a:path w="5812790" h="600075">
                <a:moveTo>
                  <a:pt x="5812561" y="0"/>
                </a:moveTo>
                <a:lnTo>
                  <a:pt x="5812561" y="0"/>
                </a:lnTo>
                <a:lnTo>
                  <a:pt x="0" y="0"/>
                </a:lnTo>
                <a:lnTo>
                  <a:pt x="0" y="599630"/>
                </a:lnTo>
                <a:lnTo>
                  <a:pt x="5812561" y="599630"/>
                </a:lnTo>
                <a:lnTo>
                  <a:pt x="5812561" y="0"/>
                </a:lnTo>
                <a:close/>
              </a:path>
            </a:pathLst>
          </a:custGeom>
          <a:solidFill>
            <a:srgbClr val="E49C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99631"/>
            <a:ext cx="1747520" cy="4728845"/>
          </a:xfrm>
          <a:custGeom>
            <a:avLst/>
            <a:gdLst/>
            <a:ahLst/>
            <a:cxnLst/>
            <a:rect l="l" t="t" r="r" b="b"/>
            <a:pathLst>
              <a:path w="1747520" h="4728845">
                <a:moveTo>
                  <a:pt x="1747431" y="0"/>
                </a:moveTo>
                <a:lnTo>
                  <a:pt x="0" y="0"/>
                </a:lnTo>
                <a:lnTo>
                  <a:pt x="0" y="4728375"/>
                </a:lnTo>
                <a:lnTo>
                  <a:pt x="1747431" y="4728375"/>
                </a:lnTo>
                <a:lnTo>
                  <a:pt x="1747431" y="0"/>
                </a:lnTo>
                <a:close/>
              </a:path>
            </a:pathLst>
          </a:custGeom>
          <a:solidFill>
            <a:srgbClr val="0808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47431" y="599643"/>
            <a:ext cx="5812790" cy="4728845"/>
          </a:xfrm>
          <a:custGeom>
            <a:avLst/>
            <a:gdLst/>
            <a:ahLst/>
            <a:cxnLst/>
            <a:rect l="l" t="t" r="r" b="b"/>
            <a:pathLst>
              <a:path w="5812790" h="4728845">
                <a:moveTo>
                  <a:pt x="5812561" y="0"/>
                </a:moveTo>
                <a:lnTo>
                  <a:pt x="5812561" y="0"/>
                </a:lnTo>
                <a:lnTo>
                  <a:pt x="0" y="0"/>
                </a:lnTo>
                <a:lnTo>
                  <a:pt x="0" y="4728362"/>
                </a:lnTo>
                <a:lnTo>
                  <a:pt x="5812561" y="4728362"/>
                </a:lnTo>
                <a:lnTo>
                  <a:pt x="5812561" y="0"/>
                </a:lnTo>
                <a:close/>
              </a:path>
            </a:pathLst>
          </a:custGeom>
          <a:solidFill>
            <a:srgbClr val="F3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3919" y="847000"/>
            <a:ext cx="5636259" cy="446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rgbClr val="E11C6F"/>
                </a:solidFill>
                <a:latin typeface="Antonio"/>
                <a:cs typeface="Antoni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3919" y="1693172"/>
            <a:ext cx="4782820" cy="1997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E11C6F"/>
                </a:solidFill>
                <a:latin typeface="Antonio"/>
                <a:cs typeface="Antoni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pinkelephantmedia.com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2D7610-C796-F90D-3792-B095B2566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D7BD31-659D-C7AA-8398-BE65634DD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2"/>
            <a:ext cx="7556500" cy="53293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221" cy="5328132"/>
            <a:chOff x="0" y="0"/>
            <a:chExt cx="7560221" cy="5328132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747520" cy="607060"/>
            </a:xfrm>
            <a:custGeom>
              <a:avLst/>
              <a:gdLst/>
              <a:ahLst/>
              <a:cxnLst/>
              <a:rect l="l" t="t" r="r" b="b"/>
              <a:pathLst>
                <a:path w="1747520" h="607060">
                  <a:moveTo>
                    <a:pt x="1747431" y="0"/>
                  </a:moveTo>
                  <a:lnTo>
                    <a:pt x="0" y="0"/>
                  </a:lnTo>
                  <a:lnTo>
                    <a:pt x="0" y="606894"/>
                  </a:lnTo>
                  <a:lnTo>
                    <a:pt x="1747431" y="606894"/>
                  </a:lnTo>
                  <a:lnTo>
                    <a:pt x="1747431" y="0"/>
                  </a:lnTo>
                  <a:close/>
                </a:path>
              </a:pathLst>
            </a:custGeom>
            <a:solidFill>
              <a:srgbClr val="2835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47431" y="12"/>
              <a:ext cx="5812790" cy="607060"/>
            </a:xfrm>
            <a:custGeom>
              <a:avLst/>
              <a:gdLst/>
              <a:ahLst/>
              <a:cxnLst/>
              <a:rect l="l" t="t" r="r" b="b"/>
              <a:pathLst>
                <a:path w="5812790" h="607060">
                  <a:moveTo>
                    <a:pt x="5812561" y="0"/>
                  </a:moveTo>
                  <a:lnTo>
                    <a:pt x="5812561" y="0"/>
                  </a:lnTo>
                  <a:lnTo>
                    <a:pt x="0" y="0"/>
                  </a:lnTo>
                  <a:lnTo>
                    <a:pt x="0" y="606882"/>
                  </a:lnTo>
                  <a:lnTo>
                    <a:pt x="5812561" y="606882"/>
                  </a:lnTo>
                  <a:lnTo>
                    <a:pt x="5812561" y="0"/>
                  </a:lnTo>
                  <a:close/>
                </a:path>
              </a:pathLst>
            </a:custGeom>
            <a:solidFill>
              <a:srgbClr val="918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6901"/>
              <a:ext cx="1747520" cy="4721225"/>
            </a:xfrm>
            <a:custGeom>
              <a:avLst/>
              <a:gdLst/>
              <a:ahLst/>
              <a:cxnLst/>
              <a:rect l="l" t="t" r="r" b="b"/>
              <a:pathLst>
                <a:path w="1747520" h="4721225">
                  <a:moveTo>
                    <a:pt x="1747431" y="0"/>
                  </a:moveTo>
                  <a:lnTo>
                    <a:pt x="0" y="0"/>
                  </a:lnTo>
                  <a:lnTo>
                    <a:pt x="0" y="4721110"/>
                  </a:lnTo>
                  <a:lnTo>
                    <a:pt x="1747431" y="4721110"/>
                  </a:lnTo>
                  <a:lnTo>
                    <a:pt x="1747431" y="0"/>
                  </a:lnTo>
                  <a:close/>
                </a:path>
              </a:pathLst>
            </a:custGeom>
            <a:solidFill>
              <a:srgbClr val="080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47431" y="606907"/>
              <a:ext cx="5812790" cy="4721225"/>
            </a:xfrm>
            <a:custGeom>
              <a:avLst/>
              <a:gdLst/>
              <a:ahLst/>
              <a:cxnLst/>
              <a:rect l="l" t="t" r="r" b="b"/>
              <a:pathLst>
                <a:path w="5812790" h="4721225">
                  <a:moveTo>
                    <a:pt x="5812561" y="0"/>
                  </a:moveTo>
                  <a:lnTo>
                    <a:pt x="5812561" y="0"/>
                  </a:lnTo>
                  <a:lnTo>
                    <a:pt x="0" y="0"/>
                  </a:lnTo>
                  <a:lnTo>
                    <a:pt x="0" y="4721098"/>
                  </a:lnTo>
                  <a:lnTo>
                    <a:pt x="5812561" y="4721098"/>
                  </a:lnTo>
                  <a:lnTo>
                    <a:pt x="5812561" y="0"/>
                  </a:lnTo>
                  <a:close/>
                </a:path>
              </a:pathLst>
            </a:custGeom>
            <a:solidFill>
              <a:srgbClr val="F3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2759" y="143345"/>
            <a:ext cx="133223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Customer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Journey:</a:t>
            </a:r>
            <a:r>
              <a:rPr sz="1100" b="1" spc="4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ntonio"/>
                <a:cs typeface="Antonio"/>
              </a:rPr>
              <a:t>Cur-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rent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State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759" y="918105"/>
            <a:ext cx="156210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What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is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customer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think-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ing</a:t>
            </a:r>
            <a:r>
              <a:rPr sz="1100" b="1" spc="2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or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feeling?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760" y="1833727"/>
            <a:ext cx="1298575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What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is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customer’s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action?</a:t>
            </a:r>
            <a:endParaRPr sz="1100">
              <a:latin typeface="Antonio"/>
              <a:cs typeface="Antonio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21310"/>
              </p:ext>
            </p:extLst>
          </p:nvPr>
        </p:nvGraphicFramePr>
        <p:xfrm>
          <a:off x="2028967" y="196155"/>
          <a:ext cx="5250178" cy="1865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3445">
                <a:tc>
                  <a:txBody>
                    <a:bodyPr/>
                    <a:lstStyle/>
                    <a:p>
                      <a:pPr marR="28384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ntonio"/>
                          <a:cs typeface="Antonio"/>
                        </a:rPr>
                        <a:t>Stage</a:t>
                      </a:r>
                      <a:r>
                        <a:rPr sz="1450" b="1" spc="35" dirty="0">
                          <a:solidFill>
                            <a:srgbClr val="FFFFFF"/>
                          </a:solidFill>
                          <a:latin typeface="Antonio"/>
                          <a:cs typeface="Antonio"/>
                        </a:rPr>
                        <a:t> </a:t>
                      </a:r>
                      <a:r>
                        <a:rPr sz="1450" b="1" spc="-50" dirty="0">
                          <a:solidFill>
                            <a:srgbClr val="FFFFFF"/>
                          </a:solidFill>
                          <a:latin typeface="Antonio"/>
                          <a:cs typeface="Antonio"/>
                        </a:rPr>
                        <a:t>1</a:t>
                      </a:r>
                      <a:endParaRPr sz="1450" dirty="0">
                        <a:latin typeface="Antonio"/>
                        <a:cs typeface="Antonio"/>
                      </a:endParaRPr>
                    </a:p>
                  </a:txBody>
                  <a:tcPr marL="0" marR="0" marT="30480" marB="0">
                    <a:solidFill>
                      <a:srgbClr val="918DBE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ntonio"/>
                          <a:cs typeface="Antonio"/>
                        </a:rPr>
                        <a:t>Stage</a:t>
                      </a:r>
                      <a:r>
                        <a:rPr sz="1450" b="1" spc="35" dirty="0">
                          <a:solidFill>
                            <a:srgbClr val="FFFFFF"/>
                          </a:solidFill>
                          <a:latin typeface="Antonio"/>
                          <a:cs typeface="Antonio"/>
                        </a:rPr>
                        <a:t> </a:t>
                      </a:r>
                      <a:r>
                        <a:rPr sz="1450" b="1" spc="-50" dirty="0">
                          <a:solidFill>
                            <a:srgbClr val="FFFFFF"/>
                          </a:solidFill>
                          <a:latin typeface="Antonio"/>
                          <a:cs typeface="Antonio"/>
                        </a:rPr>
                        <a:t>2</a:t>
                      </a:r>
                      <a:endParaRPr sz="1450" dirty="0">
                        <a:latin typeface="Antonio"/>
                        <a:cs typeface="Antonio"/>
                      </a:endParaRPr>
                    </a:p>
                  </a:txBody>
                  <a:tcPr marL="0" marR="0" marT="30480" marB="0">
                    <a:solidFill>
                      <a:srgbClr val="918DBE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ntonio"/>
                          <a:cs typeface="Antonio"/>
                        </a:rPr>
                        <a:t>Stage</a:t>
                      </a:r>
                      <a:r>
                        <a:rPr sz="1450" b="1" spc="35" dirty="0">
                          <a:solidFill>
                            <a:srgbClr val="FFFFFF"/>
                          </a:solidFill>
                          <a:latin typeface="Antonio"/>
                          <a:cs typeface="Antonio"/>
                        </a:rPr>
                        <a:t> </a:t>
                      </a:r>
                      <a:r>
                        <a:rPr sz="1450" b="1" spc="-50" dirty="0">
                          <a:solidFill>
                            <a:srgbClr val="FFFFFF"/>
                          </a:solidFill>
                          <a:latin typeface="Antonio"/>
                          <a:cs typeface="Antonio"/>
                        </a:rPr>
                        <a:t>3</a:t>
                      </a:r>
                      <a:endParaRPr sz="1450" dirty="0">
                        <a:latin typeface="Antonio"/>
                        <a:cs typeface="Antonio"/>
                      </a:endParaRPr>
                    </a:p>
                  </a:txBody>
                  <a:tcPr marL="0" marR="0" marT="30480" marB="0">
                    <a:solidFill>
                      <a:srgbClr val="918DB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ntonio"/>
                          <a:cs typeface="Antonio"/>
                        </a:rPr>
                        <a:t>Stage</a:t>
                      </a:r>
                      <a:r>
                        <a:rPr sz="1450" b="1" spc="35" dirty="0">
                          <a:solidFill>
                            <a:srgbClr val="FFFFFF"/>
                          </a:solidFill>
                          <a:latin typeface="Antonio"/>
                          <a:cs typeface="Antonio"/>
                        </a:rPr>
                        <a:t> </a:t>
                      </a:r>
                      <a:r>
                        <a:rPr sz="1450" b="1" spc="-50" dirty="0">
                          <a:solidFill>
                            <a:srgbClr val="FFFFFF"/>
                          </a:solidFill>
                          <a:latin typeface="Antonio"/>
                          <a:cs typeface="Antonio"/>
                        </a:rPr>
                        <a:t>4</a:t>
                      </a:r>
                      <a:endParaRPr sz="1450" dirty="0">
                        <a:latin typeface="Antonio"/>
                        <a:cs typeface="Antonio"/>
                      </a:endParaRPr>
                    </a:p>
                  </a:txBody>
                  <a:tcPr marL="0" marR="0" marT="30480" marB="0">
                    <a:solidFill>
                      <a:srgbClr val="918DBE"/>
                    </a:solidFill>
                  </a:tcPr>
                </a:tc>
                <a:tc>
                  <a:txBody>
                    <a:bodyPr/>
                    <a:lstStyle/>
                    <a:p>
                      <a:pPr marL="25654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ntonio"/>
                          <a:cs typeface="Antonio"/>
                        </a:rPr>
                        <a:t>Stage</a:t>
                      </a:r>
                      <a:r>
                        <a:rPr sz="1450" b="1" spc="35" dirty="0">
                          <a:solidFill>
                            <a:srgbClr val="FFFFFF"/>
                          </a:solidFill>
                          <a:latin typeface="Antonio"/>
                          <a:cs typeface="Antonio"/>
                        </a:rPr>
                        <a:t> </a:t>
                      </a:r>
                      <a:r>
                        <a:rPr sz="1450" b="1" spc="-50" dirty="0">
                          <a:solidFill>
                            <a:srgbClr val="FFFFFF"/>
                          </a:solidFill>
                          <a:latin typeface="Antonio"/>
                          <a:cs typeface="Antonio"/>
                        </a:rPr>
                        <a:t>5</a:t>
                      </a:r>
                      <a:endParaRPr sz="1450" dirty="0">
                        <a:latin typeface="Antonio"/>
                        <a:cs typeface="Antonio"/>
                      </a:endParaRPr>
                    </a:p>
                  </a:txBody>
                  <a:tcPr marL="0" marR="0" marT="30480" marB="0">
                    <a:solidFill>
                      <a:srgbClr val="918D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283845" algn="ctr">
                        <a:lnSpc>
                          <a:spcPts val="1090"/>
                        </a:lnSpc>
                      </a:pPr>
                      <a:r>
                        <a:rPr sz="950" dirty="0">
                          <a:latin typeface="Aktiv Grotesk"/>
                          <a:cs typeface="Aktiv Grotesk"/>
                        </a:rPr>
                        <a:t>[Your</a:t>
                      </a:r>
                      <a:r>
                        <a:rPr sz="950" spc="-10" dirty="0">
                          <a:latin typeface="Aktiv Grotesk"/>
                          <a:cs typeface="Aktiv Grotesk"/>
                        </a:rPr>
                        <a:t> </a:t>
                      </a:r>
                      <a:r>
                        <a:rPr sz="950" spc="-20" dirty="0">
                          <a:latin typeface="Aktiv Grotesk"/>
                          <a:cs typeface="Aktiv Grotesk"/>
                        </a:rPr>
                        <a:t>info</a:t>
                      </a:r>
                      <a:endParaRPr sz="950">
                        <a:latin typeface="Aktiv Grotesk"/>
                        <a:cs typeface="Aktiv Grotesk"/>
                      </a:endParaRPr>
                    </a:p>
                  </a:txBody>
                  <a:tcPr marL="0" marR="0" marT="5715" marB="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5715" algn="ctr">
                        <a:lnSpc>
                          <a:spcPts val="1090"/>
                        </a:lnSpc>
                      </a:pPr>
                      <a:r>
                        <a:rPr sz="950" dirty="0">
                          <a:latin typeface="Aktiv Grotesk"/>
                          <a:cs typeface="Aktiv Grotesk"/>
                        </a:rPr>
                        <a:t>[Your</a:t>
                      </a:r>
                      <a:r>
                        <a:rPr sz="950" spc="-10" dirty="0">
                          <a:latin typeface="Aktiv Grotesk"/>
                          <a:cs typeface="Aktiv Grotesk"/>
                        </a:rPr>
                        <a:t> </a:t>
                      </a:r>
                      <a:r>
                        <a:rPr sz="950" spc="-20" dirty="0">
                          <a:latin typeface="Aktiv Grotesk"/>
                          <a:cs typeface="Aktiv Grotesk"/>
                        </a:rPr>
                        <a:t>info</a:t>
                      </a:r>
                      <a:endParaRPr sz="950">
                        <a:latin typeface="Aktiv Grotesk"/>
                        <a:cs typeface="Aktiv Grotesk"/>
                      </a:endParaRPr>
                    </a:p>
                  </a:txBody>
                  <a:tcPr marL="0" marR="0" marT="5715" marB="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6830" algn="ctr">
                        <a:lnSpc>
                          <a:spcPts val="1090"/>
                        </a:lnSpc>
                      </a:pPr>
                      <a:r>
                        <a:rPr sz="950" dirty="0">
                          <a:latin typeface="Aktiv Grotesk"/>
                          <a:cs typeface="Aktiv Grotesk"/>
                        </a:rPr>
                        <a:t>[Your</a:t>
                      </a:r>
                      <a:r>
                        <a:rPr sz="950" spc="-10" dirty="0">
                          <a:latin typeface="Aktiv Grotesk"/>
                          <a:cs typeface="Aktiv Grotesk"/>
                        </a:rPr>
                        <a:t> </a:t>
                      </a:r>
                      <a:r>
                        <a:rPr sz="950" spc="-20" dirty="0">
                          <a:latin typeface="Aktiv Grotesk"/>
                          <a:cs typeface="Aktiv Grotesk"/>
                        </a:rPr>
                        <a:t>info</a:t>
                      </a:r>
                      <a:endParaRPr sz="950">
                        <a:latin typeface="Aktiv Grotesk"/>
                        <a:cs typeface="Aktiv Grotesk"/>
                      </a:endParaRPr>
                    </a:p>
                  </a:txBody>
                  <a:tcPr marL="0" marR="0" marT="5715" marB="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ts val="1090"/>
                        </a:lnSpc>
                      </a:pPr>
                      <a:r>
                        <a:rPr sz="950" dirty="0">
                          <a:latin typeface="Aktiv Grotesk"/>
                          <a:cs typeface="Aktiv Grotesk"/>
                        </a:rPr>
                        <a:t>[Your</a:t>
                      </a:r>
                      <a:r>
                        <a:rPr sz="950" spc="-10" dirty="0">
                          <a:latin typeface="Aktiv Grotesk"/>
                          <a:cs typeface="Aktiv Grotesk"/>
                        </a:rPr>
                        <a:t> </a:t>
                      </a:r>
                      <a:r>
                        <a:rPr sz="950" spc="-20" dirty="0">
                          <a:latin typeface="Aktiv Grotesk"/>
                          <a:cs typeface="Aktiv Grotesk"/>
                        </a:rPr>
                        <a:t>info</a:t>
                      </a:r>
                      <a:endParaRPr sz="950">
                        <a:latin typeface="Aktiv Grotesk"/>
                        <a:cs typeface="Aktiv Grotesk"/>
                      </a:endParaRPr>
                    </a:p>
                  </a:txBody>
                  <a:tcPr marL="0" marR="0" marT="5715" marB="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54635" algn="ctr">
                        <a:lnSpc>
                          <a:spcPts val="1090"/>
                        </a:lnSpc>
                      </a:pPr>
                      <a:r>
                        <a:rPr sz="950" dirty="0">
                          <a:latin typeface="Aktiv Grotesk"/>
                          <a:cs typeface="Aktiv Grotesk"/>
                        </a:rPr>
                        <a:t>[Your</a:t>
                      </a:r>
                      <a:r>
                        <a:rPr sz="950" spc="-10" dirty="0">
                          <a:latin typeface="Aktiv Grotesk"/>
                          <a:cs typeface="Aktiv Grotesk"/>
                        </a:rPr>
                        <a:t> </a:t>
                      </a:r>
                      <a:r>
                        <a:rPr sz="950" spc="-20" dirty="0">
                          <a:latin typeface="Aktiv Grotesk"/>
                          <a:cs typeface="Aktiv Grotesk"/>
                        </a:rPr>
                        <a:t>info</a:t>
                      </a:r>
                      <a:endParaRPr sz="950">
                        <a:latin typeface="Aktiv Grotesk"/>
                        <a:cs typeface="Aktiv Grotesk"/>
                      </a:endParaRPr>
                    </a:p>
                  </a:txBody>
                  <a:tcPr marL="0" marR="0" marT="5715" marB="0"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283845" algn="ctr">
                        <a:lnSpc>
                          <a:spcPts val="1135"/>
                        </a:lnSpc>
                      </a:pPr>
                      <a:r>
                        <a:rPr sz="950" spc="-10" dirty="0">
                          <a:latin typeface="Aktiv Grotesk"/>
                          <a:cs typeface="Aktiv Grotesk"/>
                        </a:rPr>
                        <a:t>here]</a:t>
                      </a:r>
                      <a:endParaRPr sz="950">
                        <a:latin typeface="Aktiv Grotesk"/>
                        <a:cs typeface="Aktiv Grotesk"/>
                      </a:endParaRPr>
                    </a:p>
                  </a:txBody>
                  <a:tcPr marL="0" marR="0" marT="0" marB="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135"/>
                        </a:lnSpc>
                      </a:pPr>
                      <a:r>
                        <a:rPr sz="950" spc="-10" dirty="0">
                          <a:latin typeface="Aktiv Grotesk"/>
                          <a:cs typeface="Aktiv Grotesk"/>
                        </a:rPr>
                        <a:t>here]</a:t>
                      </a:r>
                      <a:endParaRPr sz="950">
                        <a:latin typeface="Aktiv Grotesk"/>
                        <a:cs typeface="Aktiv Grotesk"/>
                      </a:endParaRPr>
                    </a:p>
                  </a:txBody>
                  <a:tcPr marL="0" marR="0" marT="0" marB="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135"/>
                        </a:lnSpc>
                      </a:pPr>
                      <a:r>
                        <a:rPr sz="950" spc="-10" dirty="0">
                          <a:latin typeface="Aktiv Grotesk"/>
                          <a:cs typeface="Aktiv Grotesk"/>
                        </a:rPr>
                        <a:t>here]</a:t>
                      </a:r>
                      <a:endParaRPr sz="950">
                        <a:latin typeface="Aktiv Grotesk"/>
                        <a:cs typeface="Aktiv Grotesk"/>
                      </a:endParaRPr>
                    </a:p>
                  </a:txBody>
                  <a:tcPr marL="0" marR="0" marT="0" marB="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35"/>
                        </a:lnSpc>
                      </a:pPr>
                      <a:r>
                        <a:rPr sz="950" spc="-10" dirty="0">
                          <a:latin typeface="Aktiv Grotesk"/>
                          <a:cs typeface="Aktiv Grotesk"/>
                        </a:rPr>
                        <a:t>here]</a:t>
                      </a:r>
                      <a:endParaRPr sz="950">
                        <a:latin typeface="Aktiv Grotesk"/>
                        <a:cs typeface="Aktiv Grotesk"/>
                      </a:endParaRPr>
                    </a:p>
                  </a:txBody>
                  <a:tcPr marL="0" marR="0" marT="0" marB="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254635" algn="ctr">
                        <a:lnSpc>
                          <a:spcPts val="1135"/>
                        </a:lnSpc>
                      </a:pPr>
                      <a:r>
                        <a:rPr sz="950" spc="-10" dirty="0">
                          <a:latin typeface="Aktiv Grotesk"/>
                          <a:cs typeface="Aktiv Grotesk"/>
                        </a:rPr>
                        <a:t>here]</a:t>
                      </a:r>
                      <a:endParaRPr sz="950">
                        <a:latin typeface="Aktiv Grotesk"/>
                        <a:cs typeface="Aktiv Grotesk"/>
                      </a:endParaRPr>
                    </a:p>
                  </a:txBody>
                  <a:tcPr marL="0" marR="0" marT="0" marB="0"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83845" algn="ctr">
                        <a:lnSpc>
                          <a:spcPts val="1090"/>
                        </a:lnSpc>
                        <a:spcBef>
                          <a:spcPts val="1035"/>
                        </a:spcBef>
                      </a:pPr>
                      <a:r>
                        <a:rPr sz="950" dirty="0">
                          <a:latin typeface="Aktiv Grotesk"/>
                          <a:cs typeface="Aktiv Grotesk"/>
                        </a:rPr>
                        <a:t>[Your</a:t>
                      </a:r>
                      <a:r>
                        <a:rPr sz="950" spc="-10" dirty="0">
                          <a:latin typeface="Aktiv Grotesk"/>
                          <a:cs typeface="Aktiv Grotesk"/>
                        </a:rPr>
                        <a:t> </a:t>
                      </a:r>
                      <a:r>
                        <a:rPr sz="950" spc="-20" dirty="0">
                          <a:latin typeface="Aktiv Grotesk"/>
                          <a:cs typeface="Aktiv Grotesk"/>
                        </a:rPr>
                        <a:t>info</a:t>
                      </a:r>
                      <a:endParaRPr sz="950">
                        <a:latin typeface="Aktiv Grotesk"/>
                        <a:cs typeface="Aktiv Grotesk"/>
                      </a:endParaRPr>
                    </a:p>
                  </a:txBody>
                  <a:tcPr marL="0" marR="0" marT="0" marB="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5715" algn="ctr">
                        <a:lnSpc>
                          <a:spcPts val="1090"/>
                        </a:lnSpc>
                        <a:spcBef>
                          <a:spcPts val="1035"/>
                        </a:spcBef>
                      </a:pPr>
                      <a:r>
                        <a:rPr sz="950" dirty="0">
                          <a:latin typeface="Aktiv Grotesk"/>
                          <a:cs typeface="Aktiv Grotesk"/>
                        </a:rPr>
                        <a:t>[Your</a:t>
                      </a:r>
                      <a:r>
                        <a:rPr sz="950" spc="-10" dirty="0">
                          <a:latin typeface="Aktiv Grotesk"/>
                          <a:cs typeface="Aktiv Grotesk"/>
                        </a:rPr>
                        <a:t> </a:t>
                      </a:r>
                      <a:r>
                        <a:rPr sz="950" spc="-20" dirty="0">
                          <a:latin typeface="Aktiv Grotesk"/>
                          <a:cs typeface="Aktiv Grotesk"/>
                        </a:rPr>
                        <a:t>info</a:t>
                      </a:r>
                      <a:endParaRPr sz="950">
                        <a:latin typeface="Aktiv Grotesk"/>
                        <a:cs typeface="Aktiv Grotesk"/>
                      </a:endParaRPr>
                    </a:p>
                  </a:txBody>
                  <a:tcPr marL="0" marR="0" marT="0" marB="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830" algn="ctr">
                        <a:lnSpc>
                          <a:spcPts val="1090"/>
                        </a:lnSpc>
                        <a:spcBef>
                          <a:spcPts val="1035"/>
                        </a:spcBef>
                      </a:pPr>
                      <a:r>
                        <a:rPr sz="950" dirty="0">
                          <a:latin typeface="Aktiv Grotesk"/>
                          <a:cs typeface="Aktiv Grotesk"/>
                        </a:rPr>
                        <a:t>[Your</a:t>
                      </a:r>
                      <a:r>
                        <a:rPr sz="950" spc="-10" dirty="0">
                          <a:latin typeface="Aktiv Grotesk"/>
                          <a:cs typeface="Aktiv Grotesk"/>
                        </a:rPr>
                        <a:t> </a:t>
                      </a:r>
                      <a:r>
                        <a:rPr sz="950" spc="-20" dirty="0">
                          <a:latin typeface="Aktiv Grotesk"/>
                          <a:cs typeface="Aktiv Grotesk"/>
                        </a:rPr>
                        <a:t>info</a:t>
                      </a:r>
                      <a:endParaRPr sz="950">
                        <a:latin typeface="Aktiv Grotesk"/>
                        <a:cs typeface="Aktiv Grotesk"/>
                      </a:endParaRPr>
                    </a:p>
                  </a:txBody>
                  <a:tcPr marL="0" marR="0" marT="0" marB="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ts val="1090"/>
                        </a:lnSpc>
                        <a:spcBef>
                          <a:spcPts val="1035"/>
                        </a:spcBef>
                      </a:pPr>
                      <a:r>
                        <a:rPr sz="950" dirty="0">
                          <a:latin typeface="Aktiv Grotesk"/>
                          <a:cs typeface="Aktiv Grotesk"/>
                        </a:rPr>
                        <a:t>[Your</a:t>
                      </a:r>
                      <a:r>
                        <a:rPr sz="950" spc="-10" dirty="0">
                          <a:latin typeface="Aktiv Grotesk"/>
                          <a:cs typeface="Aktiv Grotesk"/>
                        </a:rPr>
                        <a:t> </a:t>
                      </a:r>
                      <a:r>
                        <a:rPr sz="950" spc="-20" dirty="0">
                          <a:latin typeface="Aktiv Grotesk"/>
                          <a:cs typeface="Aktiv Grotesk"/>
                        </a:rPr>
                        <a:t>info</a:t>
                      </a:r>
                      <a:endParaRPr sz="950">
                        <a:latin typeface="Aktiv Grotesk"/>
                        <a:cs typeface="Aktiv Grotesk"/>
                      </a:endParaRPr>
                    </a:p>
                  </a:txBody>
                  <a:tcPr marL="0" marR="0" marT="0" marB="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635" algn="ctr">
                        <a:lnSpc>
                          <a:spcPts val="1090"/>
                        </a:lnSpc>
                        <a:spcBef>
                          <a:spcPts val="1035"/>
                        </a:spcBef>
                      </a:pPr>
                      <a:r>
                        <a:rPr sz="950" dirty="0">
                          <a:latin typeface="Aktiv Grotesk"/>
                          <a:cs typeface="Aktiv Grotesk"/>
                        </a:rPr>
                        <a:t>[Your</a:t>
                      </a:r>
                      <a:r>
                        <a:rPr sz="950" spc="-10" dirty="0">
                          <a:latin typeface="Aktiv Grotesk"/>
                          <a:cs typeface="Aktiv Grotesk"/>
                        </a:rPr>
                        <a:t> </a:t>
                      </a:r>
                      <a:r>
                        <a:rPr sz="950" spc="-20" dirty="0">
                          <a:latin typeface="Aktiv Grotesk"/>
                          <a:cs typeface="Aktiv Grotesk"/>
                        </a:rPr>
                        <a:t>info</a:t>
                      </a:r>
                      <a:endParaRPr sz="950">
                        <a:latin typeface="Aktiv Grotesk"/>
                        <a:cs typeface="Aktiv Grotesk"/>
                      </a:endParaRPr>
                    </a:p>
                  </a:txBody>
                  <a:tcPr marL="0" marR="0" marT="0" marB="0"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R="283845" algn="ctr">
                        <a:lnSpc>
                          <a:spcPts val="1120"/>
                        </a:lnSpc>
                      </a:pPr>
                      <a:r>
                        <a:rPr sz="950" spc="-10" dirty="0">
                          <a:latin typeface="Aktiv Grotesk"/>
                          <a:cs typeface="Aktiv Grotesk"/>
                        </a:rPr>
                        <a:t>here]</a:t>
                      </a:r>
                      <a:endParaRPr sz="950">
                        <a:latin typeface="Aktiv Grotesk"/>
                        <a:cs typeface="Aktiv Grotesk"/>
                      </a:endParaRPr>
                    </a:p>
                  </a:txBody>
                  <a:tcPr marL="0" marR="0" marT="0" marB="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120"/>
                        </a:lnSpc>
                      </a:pPr>
                      <a:r>
                        <a:rPr sz="950" spc="-10" dirty="0">
                          <a:latin typeface="Aktiv Grotesk"/>
                          <a:cs typeface="Aktiv Grotesk"/>
                        </a:rPr>
                        <a:t>here]</a:t>
                      </a:r>
                      <a:endParaRPr sz="950">
                        <a:latin typeface="Aktiv Grotesk"/>
                        <a:cs typeface="Aktiv Grotesk"/>
                      </a:endParaRPr>
                    </a:p>
                  </a:txBody>
                  <a:tcPr marL="0" marR="0" marT="0" marB="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120"/>
                        </a:lnSpc>
                      </a:pPr>
                      <a:r>
                        <a:rPr sz="950" spc="-10" dirty="0">
                          <a:latin typeface="Aktiv Grotesk"/>
                          <a:cs typeface="Aktiv Grotesk"/>
                        </a:rPr>
                        <a:t>here]</a:t>
                      </a:r>
                      <a:endParaRPr sz="950">
                        <a:latin typeface="Aktiv Grotesk"/>
                        <a:cs typeface="Aktiv Grotesk"/>
                      </a:endParaRPr>
                    </a:p>
                  </a:txBody>
                  <a:tcPr marL="0" marR="0" marT="0" marB="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20"/>
                        </a:lnSpc>
                      </a:pPr>
                      <a:r>
                        <a:rPr sz="950" spc="-10" dirty="0">
                          <a:latin typeface="Aktiv Grotesk"/>
                          <a:cs typeface="Aktiv Grotesk"/>
                        </a:rPr>
                        <a:t>here]</a:t>
                      </a:r>
                      <a:endParaRPr sz="950">
                        <a:latin typeface="Aktiv Grotesk"/>
                        <a:cs typeface="Aktiv Grotesk"/>
                      </a:endParaRPr>
                    </a:p>
                  </a:txBody>
                  <a:tcPr marL="0" marR="0" marT="0" marB="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254635" algn="ctr">
                        <a:lnSpc>
                          <a:spcPts val="1120"/>
                        </a:lnSpc>
                      </a:pPr>
                      <a:r>
                        <a:rPr sz="950" spc="-10" dirty="0">
                          <a:latin typeface="Aktiv Grotesk"/>
                          <a:cs typeface="Aktiv Grotesk"/>
                        </a:rPr>
                        <a:t>here]</a:t>
                      </a:r>
                      <a:endParaRPr sz="950" dirty="0">
                        <a:latin typeface="Aktiv Grotesk"/>
                        <a:cs typeface="Aktiv Grotesk"/>
                      </a:endParaRPr>
                    </a:p>
                  </a:txBody>
                  <a:tcPr marL="0" marR="0" marT="0" marB="0"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22760" y="2657660"/>
            <a:ext cx="1428115" cy="541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What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is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customer’s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touchpoint</a:t>
            </a:r>
            <a:r>
              <a:rPr sz="1100" b="1" spc="5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with</a:t>
            </a:r>
            <a:r>
              <a:rPr sz="1100" b="1" spc="6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100" b="1" spc="5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ntonio"/>
                <a:cs typeface="Antonio"/>
              </a:rPr>
              <a:t>busi-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ness?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48018" y="2735490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3187" y="2735490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5519" y="2735490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83372" y="2735490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94812" y="2735490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760" y="3705440"/>
            <a:ext cx="152781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What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do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we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want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to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change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about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this</a:t>
            </a:r>
            <a:r>
              <a:rPr sz="1100" b="1" spc="4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step?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48018" y="3697253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33187" y="3697253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45519" y="3697253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83372" y="3697253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94812" y="3697253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2760" y="4691993"/>
            <a:ext cx="1313815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How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and/or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why</a:t>
            </a:r>
            <a:r>
              <a:rPr sz="1100" b="1" spc="4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will</a:t>
            </a:r>
            <a:r>
              <a:rPr sz="1100" b="1" spc="4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we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make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this</a:t>
            </a:r>
            <a:r>
              <a:rPr sz="1100" b="1" spc="4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change?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48018" y="4683805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33187" y="4683805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45519" y="4683805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83372" y="4683805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94812" y="4683805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5328285"/>
            <a:chOff x="0" y="0"/>
            <a:chExt cx="7560309" cy="53282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747520" cy="607060"/>
            </a:xfrm>
            <a:custGeom>
              <a:avLst/>
              <a:gdLst/>
              <a:ahLst/>
              <a:cxnLst/>
              <a:rect l="l" t="t" r="r" b="b"/>
              <a:pathLst>
                <a:path w="1747520" h="607060">
                  <a:moveTo>
                    <a:pt x="1747431" y="0"/>
                  </a:moveTo>
                  <a:lnTo>
                    <a:pt x="0" y="0"/>
                  </a:lnTo>
                  <a:lnTo>
                    <a:pt x="0" y="606894"/>
                  </a:lnTo>
                  <a:lnTo>
                    <a:pt x="1747431" y="606894"/>
                  </a:lnTo>
                  <a:lnTo>
                    <a:pt x="1747431" y="0"/>
                  </a:lnTo>
                  <a:close/>
                </a:path>
              </a:pathLst>
            </a:custGeom>
            <a:solidFill>
              <a:srgbClr val="FF91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47431" y="12"/>
              <a:ext cx="5812790" cy="607060"/>
            </a:xfrm>
            <a:custGeom>
              <a:avLst/>
              <a:gdLst/>
              <a:ahLst/>
              <a:cxnLst/>
              <a:rect l="l" t="t" r="r" b="b"/>
              <a:pathLst>
                <a:path w="5812790" h="607060">
                  <a:moveTo>
                    <a:pt x="5812561" y="0"/>
                  </a:moveTo>
                  <a:lnTo>
                    <a:pt x="5812561" y="0"/>
                  </a:lnTo>
                  <a:lnTo>
                    <a:pt x="0" y="0"/>
                  </a:lnTo>
                  <a:lnTo>
                    <a:pt x="0" y="606882"/>
                  </a:lnTo>
                  <a:lnTo>
                    <a:pt x="5812561" y="606882"/>
                  </a:lnTo>
                  <a:lnTo>
                    <a:pt x="5812561" y="0"/>
                  </a:lnTo>
                  <a:close/>
                </a:path>
              </a:pathLst>
            </a:custGeom>
            <a:solidFill>
              <a:srgbClr val="FFC8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6901"/>
              <a:ext cx="1747520" cy="4721225"/>
            </a:xfrm>
            <a:custGeom>
              <a:avLst/>
              <a:gdLst/>
              <a:ahLst/>
              <a:cxnLst/>
              <a:rect l="l" t="t" r="r" b="b"/>
              <a:pathLst>
                <a:path w="1747520" h="4721225">
                  <a:moveTo>
                    <a:pt x="1747431" y="0"/>
                  </a:moveTo>
                  <a:lnTo>
                    <a:pt x="0" y="0"/>
                  </a:lnTo>
                  <a:lnTo>
                    <a:pt x="0" y="4721110"/>
                  </a:lnTo>
                  <a:lnTo>
                    <a:pt x="1747431" y="4721110"/>
                  </a:lnTo>
                  <a:lnTo>
                    <a:pt x="1747431" y="0"/>
                  </a:lnTo>
                  <a:close/>
                </a:path>
              </a:pathLst>
            </a:custGeom>
            <a:solidFill>
              <a:srgbClr val="080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47431" y="606907"/>
              <a:ext cx="5812790" cy="4721225"/>
            </a:xfrm>
            <a:custGeom>
              <a:avLst/>
              <a:gdLst/>
              <a:ahLst/>
              <a:cxnLst/>
              <a:rect l="l" t="t" r="r" b="b"/>
              <a:pathLst>
                <a:path w="5812790" h="4721225">
                  <a:moveTo>
                    <a:pt x="5812561" y="0"/>
                  </a:moveTo>
                  <a:lnTo>
                    <a:pt x="5812561" y="0"/>
                  </a:lnTo>
                  <a:lnTo>
                    <a:pt x="0" y="0"/>
                  </a:lnTo>
                  <a:lnTo>
                    <a:pt x="0" y="4721098"/>
                  </a:lnTo>
                  <a:lnTo>
                    <a:pt x="5812561" y="4721098"/>
                  </a:lnTo>
                  <a:lnTo>
                    <a:pt x="5812561" y="0"/>
                  </a:lnTo>
                  <a:close/>
                </a:path>
              </a:pathLst>
            </a:custGeom>
            <a:solidFill>
              <a:srgbClr val="F3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2759" y="143345"/>
            <a:ext cx="135636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Customer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Journey:</a:t>
            </a:r>
            <a:r>
              <a:rPr sz="1100" b="1" spc="4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ntonio"/>
                <a:cs typeface="Antonio"/>
              </a:rPr>
              <a:t>Lead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Nuturing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76632" y="229361"/>
            <a:ext cx="50736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Stranger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0157" y="143345"/>
            <a:ext cx="710565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5425" marR="5080" indent="-21336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Subscriber</a:t>
            </a:r>
            <a:r>
              <a:rPr sz="1100" b="1" spc="9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50" dirty="0">
                <a:solidFill>
                  <a:srgbClr val="FFFFFF"/>
                </a:solidFill>
                <a:latin typeface="Antonio"/>
                <a:cs typeface="Antonio"/>
              </a:rPr>
              <a:t>/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ntonio"/>
                <a:cs typeface="Antonio"/>
              </a:rPr>
              <a:t>Lead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3377" y="229361"/>
            <a:ext cx="24892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MQL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83759" y="143345"/>
            <a:ext cx="76454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6060" marR="5080" indent="-213995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Oppertunity</a:t>
            </a:r>
            <a:r>
              <a:rPr sz="1100" b="1" spc="10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50" dirty="0">
                <a:solidFill>
                  <a:srgbClr val="FFFFFF"/>
                </a:solidFill>
                <a:latin typeface="Antonio"/>
                <a:cs typeface="Antonio"/>
              </a:rPr>
              <a:t>/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ntonio"/>
                <a:cs typeface="Antonio"/>
              </a:rPr>
              <a:t>Demo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75313" y="143345"/>
            <a:ext cx="80391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1454" marR="5080" indent="-19939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Deal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Closed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to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Go</a:t>
            </a:r>
            <a:r>
              <a:rPr sz="1100" b="1" spc="1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ntonio"/>
                <a:cs typeface="Antonio"/>
              </a:rPr>
              <a:t>Live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902" y="918070"/>
            <a:ext cx="1196975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What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is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customer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thinking</a:t>
            </a:r>
            <a:r>
              <a:rPr sz="1100" b="1" spc="4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or</a:t>
            </a:r>
            <a:r>
              <a:rPr sz="1100" b="1" spc="4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feeling?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48017" y="909919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33186" y="909919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5518" y="909919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83370" y="909919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94810" y="909919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2760" y="1747710"/>
            <a:ext cx="1423670" cy="541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Who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from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our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company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is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lead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hearing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from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or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talking</a:t>
            </a:r>
            <a:r>
              <a:rPr sz="1100" b="1" spc="6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to?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48018" y="1825539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33187" y="1825539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45519" y="1825539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83372" y="1825539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94812" y="1825539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2760" y="2657660"/>
            <a:ext cx="1271270" cy="541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What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content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from</a:t>
            </a:r>
            <a:r>
              <a:rPr sz="1100" b="1" spc="4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our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company</a:t>
            </a:r>
            <a:r>
              <a:rPr sz="1100" b="1" spc="2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is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ntonio"/>
                <a:cs typeface="Antonio"/>
              </a:rPr>
              <a:t>lead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interacting</a:t>
            </a:r>
            <a:r>
              <a:rPr sz="1100" b="1" spc="1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with?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48018" y="2735490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33187" y="2735490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45519" y="2735490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83372" y="2735490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94812" y="2735490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2760" y="3705440"/>
            <a:ext cx="135763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What</a:t>
            </a:r>
            <a:r>
              <a:rPr sz="1100" b="1" spc="2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can</a:t>
            </a:r>
            <a:r>
              <a:rPr sz="1100" b="1" spc="2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we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do</a:t>
            </a:r>
            <a:r>
              <a:rPr sz="1100" b="1" spc="2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to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expe-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dite</a:t>
            </a:r>
            <a:r>
              <a:rPr sz="1100" b="1" spc="2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this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process?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48018" y="3697253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33187" y="3697253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45519" y="3697253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83372" y="3697253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94812" y="3697253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2760" y="4519959"/>
            <a:ext cx="1379855" cy="713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What</a:t>
            </a:r>
            <a:r>
              <a:rPr sz="1100" b="1" spc="2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can</a:t>
            </a:r>
            <a:r>
              <a:rPr sz="1100" b="1" spc="2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we</a:t>
            </a:r>
            <a:r>
              <a:rPr sz="1100" b="1" spc="2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do</a:t>
            </a:r>
            <a:r>
              <a:rPr sz="1100" b="1" spc="2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to</a:t>
            </a:r>
            <a:r>
              <a:rPr sz="1100" b="1" spc="24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ntonio"/>
                <a:cs typeface="Antonio"/>
              </a:rPr>
              <a:t>make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lead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more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comforta-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ble</a:t>
            </a:r>
            <a:r>
              <a:rPr sz="1100" b="1" spc="1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in</a:t>
            </a:r>
            <a:endParaRPr sz="1100">
              <a:latin typeface="Antonio"/>
              <a:cs typeface="Antonio"/>
            </a:endParaRPr>
          </a:p>
          <a:p>
            <a:pPr marL="12700" algn="just">
              <a:lnSpc>
                <a:spcPct val="100000"/>
              </a:lnSpc>
              <a:spcBef>
                <a:spcPts val="3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decision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making?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48018" y="4683805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33187" y="4683805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45519" y="4683805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83372" y="4683805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94812" y="4683805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759" y="136082"/>
            <a:ext cx="1370965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Customer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Journey:</a:t>
            </a:r>
            <a:r>
              <a:rPr sz="1100" b="1" spc="4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After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Sales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5242" y="136082"/>
            <a:ext cx="80899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380" marR="5080" indent="-107314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Popular</a:t>
            </a:r>
            <a:r>
              <a:rPr sz="1100" b="1" spc="7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Churn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Reason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#1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0554" y="136082"/>
            <a:ext cx="80899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855" marR="5080" indent="-9779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Popular</a:t>
            </a:r>
            <a:r>
              <a:rPr sz="1100" b="1" spc="7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Churn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Reason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#2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2962" y="136082"/>
            <a:ext cx="80899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855" marR="5080" indent="-9779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Popular</a:t>
            </a:r>
            <a:r>
              <a:rPr sz="1100" b="1" spc="7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Churn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Reason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#3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0821" y="136082"/>
            <a:ext cx="80899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855" marR="5080" indent="-9779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Popular</a:t>
            </a:r>
            <a:r>
              <a:rPr sz="1100" b="1" spc="7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Churn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Reason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#4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2302" y="136082"/>
            <a:ext cx="80899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855" marR="5080" indent="-9779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Popular</a:t>
            </a:r>
            <a:r>
              <a:rPr sz="1100" b="1" spc="7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Churn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Reason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#5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759" y="994960"/>
            <a:ext cx="127635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What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did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customer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experience?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48017" y="986708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3186" y="986708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518" y="986708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83370" y="986708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94810" y="986708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760" y="2027757"/>
            <a:ext cx="1328420" cy="541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What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is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customer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feeling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after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this/these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incidents?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48018" y="2105587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33187" y="2105587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45519" y="2105587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83372" y="2105587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94812" y="2105587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2760" y="3173745"/>
            <a:ext cx="1384935" cy="541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Why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does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this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ultimately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cause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customer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to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churn?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48018" y="3251574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33187" y="3251574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45519" y="3251574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83372" y="3251574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94812" y="3251574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760" y="4422683"/>
            <a:ext cx="1385570" cy="541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How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can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we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improve</a:t>
            </a:r>
            <a:r>
              <a:rPr sz="1100" b="1" spc="4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ntonio"/>
                <a:cs typeface="Antonio"/>
              </a:rPr>
              <a:t>this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experience</a:t>
            </a:r>
            <a:r>
              <a:rPr sz="1100" b="1" spc="6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to</a:t>
            </a:r>
            <a:r>
              <a:rPr sz="1100" b="1" spc="6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reduce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churn?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48018" y="4500513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33187" y="4500513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45519" y="4500513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83372" y="4500513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94812" y="4500513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759" y="136082"/>
            <a:ext cx="134493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Customer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Journey:</a:t>
            </a:r>
            <a:r>
              <a:rPr sz="1100" b="1" spc="4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ntonio"/>
                <a:cs typeface="Antonio"/>
              </a:rPr>
              <a:t>Cus-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tomer</a:t>
            </a:r>
            <a:r>
              <a:rPr sz="1100" b="1" spc="5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Churn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5242" y="136082"/>
            <a:ext cx="80899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380" marR="5080" indent="-107314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Popular</a:t>
            </a:r>
            <a:r>
              <a:rPr sz="1100" b="1" spc="7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Churn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Reason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#1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0554" y="136082"/>
            <a:ext cx="80899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855" marR="5080" indent="-9779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Popular</a:t>
            </a:r>
            <a:r>
              <a:rPr sz="1100" b="1" spc="7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Churn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Reason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#2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2962" y="136082"/>
            <a:ext cx="80899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855" marR="5080" indent="-9779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Popular</a:t>
            </a:r>
            <a:r>
              <a:rPr sz="1100" b="1" spc="7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Churn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Reason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#3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0821" y="136082"/>
            <a:ext cx="80899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855" marR="5080" indent="-9779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Popular</a:t>
            </a:r>
            <a:r>
              <a:rPr sz="1100" b="1" spc="7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Churn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Reason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#4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2302" y="136082"/>
            <a:ext cx="80899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855" marR="5080" indent="-9779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Popular</a:t>
            </a:r>
            <a:r>
              <a:rPr sz="1100" b="1" spc="7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Churn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Reason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#5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759" y="994960"/>
            <a:ext cx="127635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What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did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customer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experience?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48017" y="986708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3186" y="986708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518" y="986708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83370" y="986708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94810" y="986708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760" y="2027757"/>
            <a:ext cx="1328420" cy="541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What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is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customer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feeling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after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this/these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incidents?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48018" y="2105587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33187" y="2105587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45519" y="2105587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83372" y="2105587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94812" y="2105587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2760" y="3173745"/>
            <a:ext cx="1384935" cy="541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Why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does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this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ultimately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cause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customer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to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churn?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48018" y="3251574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33187" y="3251574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45519" y="3251574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83372" y="3251574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94812" y="3251574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760" y="4422683"/>
            <a:ext cx="1385570" cy="541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How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can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we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improve</a:t>
            </a:r>
            <a:r>
              <a:rPr sz="1100" b="1" spc="4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ntonio"/>
                <a:cs typeface="Antonio"/>
              </a:rPr>
              <a:t>this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experience</a:t>
            </a:r>
            <a:r>
              <a:rPr sz="1100" b="1" spc="6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to</a:t>
            </a:r>
            <a:r>
              <a:rPr sz="1100" b="1" spc="6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reduce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churn?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48018" y="4500513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33187" y="4500513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45519" y="4500513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83372" y="4500513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94812" y="4500513"/>
            <a:ext cx="563880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255" marR="5080" indent="-123189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-1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info</a:t>
            </a:r>
            <a:r>
              <a:rPr sz="950" spc="-10" dirty="0">
                <a:latin typeface="Aktiv Grotesk"/>
                <a:cs typeface="Aktiv Grotesk"/>
              </a:rPr>
              <a:t> here]</a:t>
            </a:r>
            <a:endParaRPr sz="950">
              <a:latin typeface="Aktiv Grotesk"/>
              <a:cs typeface="Aktiv Grotes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4645" y="638683"/>
            <a:ext cx="2157095" cy="4689475"/>
          </a:xfrm>
          <a:custGeom>
            <a:avLst/>
            <a:gdLst/>
            <a:ahLst/>
            <a:cxnLst/>
            <a:rect l="l" t="t" r="r" b="b"/>
            <a:pathLst>
              <a:path w="2157095" h="4689475">
                <a:moveTo>
                  <a:pt x="2156967" y="0"/>
                </a:moveTo>
                <a:lnTo>
                  <a:pt x="0" y="0"/>
                </a:lnTo>
                <a:lnTo>
                  <a:pt x="0" y="4689322"/>
                </a:lnTo>
                <a:lnTo>
                  <a:pt x="2156967" y="4689322"/>
                </a:lnTo>
                <a:lnTo>
                  <a:pt x="2156967" y="0"/>
                </a:lnTo>
                <a:close/>
              </a:path>
            </a:pathLst>
          </a:custGeom>
          <a:solidFill>
            <a:srgbClr val="080827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2465" y="638683"/>
            <a:ext cx="736600" cy="4689475"/>
          </a:xfrm>
          <a:custGeom>
            <a:avLst/>
            <a:gdLst/>
            <a:ahLst/>
            <a:cxnLst/>
            <a:rect l="l" t="t" r="r" b="b"/>
            <a:pathLst>
              <a:path w="736600" h="4689475">
                <a:moveTo>
                  <a:pt x="736320" y="0"/>
                </a:moveTo>
                <a:lnTo>
                  <a:pt x="0" y="0"/>
                </a:lnTo>
                <a:lnTo>
                  <a:pt x="0" y="4689322"/>
                </a:lnTo>
                <a:lnTo>
                  <a:pt x="736320" y="4689322"/>
                </a:lnTo>
                <a:lnTo>
                  <a:pt x="736320" y="0"/>
                </a:lnTo>
                <a:close/>
              </a:path>
            </a:pathLst>
          </a:custGeom>
          <a:solidFill>
            <a:srgbClr val="080827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432948"/>
            <a:ext cx="7540625" cy="4895215"/>
            <a:chOff x="0" y="432948"/>
            <a:chExt cx="7540625" cy="4895215"/>
          </a:xfrm>
        </p:grpSpPr>
        <p:sp>
          <p:nvSpPr>
            <p:cNvPr id="5" name="object 5"/>
            <p:cNvSpPr/>
            <p:nvPr/>
          </p:nvSpPr>
          <p:spPr>
            <a:xfrm>
              <a:off x="0" y="638683"/>
              <a:ext cx="942340" cy="4689475"/>
            </a:xfrm>
            <a:custGeom>
              <a:avLst/>
              <a:gdLst/>
              <a:ahLst/>
              <a:cxnLst/>
              <a:rect l="l" t="t" r="r" b="b"/>
              <a:pathLst>
                <a:path w="942340" h="4689475">
                  <a:moveTo>
                    <a:pt x="942060" y="0"/>
                  </a:moveTo>
                  <a:lnTo>
                    <a:pt x="0" y="0"/>
                  </a:lnTo>
                  <a:lnTo>
                    <a:pt x="0" y="4689322"/>
                  </a:lnTo>
                  <a:lnTo>
                    <a:pt x="942060" y="4689322"/>
                  </a:lnTo>
                  <a:lnTo>
                    <a:pt x="942060" y="0"/>
                  </a:lnTo>
                  <a:close/>
                </a:path>
              </a:pathLst>
            </a:custGeom>
            <a:solidFill>
              <a:srgbClr val="E11C6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9650" y="432955"/>
              <a:ext cx="6581140" cy="205740"/>
            </a:xfrm>
            <a:custGeom>
              <a:avLst/>
              <a:gdLst/>
              <a:ahLst/>
              <a:cxnLst/>
              <a:rect l="l" t="t" r="r" b="b"/>
              <a:pathLst>
                <a:path w="6581140" h="205740">
                  <a:moveTo>
                    <a:pt x="786396" y="104660"/>
                  </a:moveTo>
                  <a:lnTo>
                    <a:pt x="714667" y="0"/>
                  </a:lnTo>
                  <a:lnTo>
                    <a:pt x="0" y="0"/>
                  </a:lnTo>
                  <a:lnTo>
                    <a:pt x="0" y="205740"/>
                  </a:lnTo>
                  <a:lnTo>
                    <a:pt x="716013" y="205740"/>
                  </a:lnTo>
                  <a:lnTo>
                    <a:pt x="786396" y="104660"/>
                  </a:lnTo>
                  <a:close/>
                </a:path>
                <a:path w="6581140" h="205740">
                  <a:moveTo>
                    <a:pt x="1518653" y="104660"/>
                  </a:moveTo>
                  <a:lnTo>
                    <a:pt x="1446911" y="0"/>
                  </a:lnTo>
                  <a:lnTo>
                    <a:pt x="756615" y="0"/>
                  </a:lnTo>
                  <a:lnTo>
                    <a:pt x="825639" y="106413"/>
                  </a:lnTo>
                  <a:lnTo>
                    <a:pt x="756615" y="205740"/>
                  </a:lnTo>
                  <a:lnTo>
                    <a:pt x="1448269" y="205740"/>
                  </a:lnTo>
                  <a:lnTo>
                    <a:pt x="1518653" y="104660"/>
                  </a:lnTo>
                  <a:close/>
                </a:path>
                <a:path w="6581140" h="205740">
                  <a:moveTo>
                    <a:pt x="2983166" y="104660"/>
                  </a:moveTo>
                  <a:lnTo>
                    <a:pt x="2911424" y="0"/>
                  </a:lnTo>
                  <a:lnTo>
                    <a:pt x="1486166" y="0"/>
                  </a:lnTo>
                  <a:lnTo>
                    <a:pt x="1555191" y="106413"/>
                  </a:lnTo>
                  <a:lnTo>
                    <a:pt x="1486166" y="205740"/>
                  </a:lnTo>
                  <a:lnTo>
                    <a:pt x="2912783" y="205740"/>
                  </a:lnTo>
                  <a:lnTo>
                    <a:pt x="2983166" y="104660"/>
                  </a:lnTo>
                  <a:close/>
                </a:path>
                <a:path w="6581140" h="205740">
                  <a:moveTo>
                    <a:pt x="5175885" y="104660"/>
                  </a:moveTo>
                  <a:lnTo>
                    <a:pt x="5104142" y="0"/>
                  </a:lnTo>
                  <a:lnTo>
                    <a:pt x="2957449" y="0"/>
                  </a:lnTo>
                  <a:lnTo>
                    <a:pt x="3026473" y="106413"/>
                  </a:lnTo>
                  <a:lnTo>
                    <a:pt x="2957449" y="205740"/>
                  </a:lnTo>
                  <a:lnTo>
                    <a:pt x="5105501" y="205740"/>
                  </a:lnTo>
                  <a:lnTo>
                    <a:pt x="5175885" y="104660"/>
                  </a:lnTo>
                  <a:close/>
                </a:path>
                <a:path w="6581140" h="205740">
                  <a:moveTo>
                    <a:pt x="6580835" y="205740"/>
                  </a:moveTo>
                  <a:lnTo>
                    <a:pt x="6579476" y="0"/>
                  </a:lnTo>
                  <a:lnTo>
                    <a:pt x="5147449" y="0"/>
                  </a:lnTo>
                  <a:lnTo>
                    <a:pt x="5216474" y="106413"/>
                  </a:lnTo>
                  <a:lnTo>
                    <a:pt x="5147449" y="205740"/>
                  </a:lnTo>
                  <a:lnTo>
                    <a:pt x="6580835" y="205740"/>
                  </a:lnTo>
                  <a:close/>
                </a:path>
              </a:pathLst>
            </a:custGeom>
            <a:solidFill>
              <a:srgbClr val="080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20700" y="9423"/>
            <a:ext cx="1513205" cy="3251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dirty="0"/>
              <a:t>COMPANY</a:t>
            </a:r>
            <a:r>
              <a:rPr sz="1950" spc="-45" dirty="0"/>
              <a:t> </a:t>
            </a:r>
            <a:r>
              <a:rPr sz="1950" spc="-20" dirty="0"/>
              <a:t>GOALS</a:t>
            </a:r>
            <a:endParaRPr sz="1950"/>
          </a:p>
        </p:txBody>
      </p:sp>
      <p:sp>
        <p:nvSpPr>
          <p:cNvPr id="8" name="object 8"/>
          <p:cNvSpPr txBox="1"/>
          <p:nvPr/>
        </p:nvSpPr>
        <p:spPr>
          <a:xfrm>
            <a:off x="0" y="432943"/>
            <a:ext cx="942340" cy="205740"/>
          </a:xfrm>
          <a:prstGeom prst="rect">
            <a:avLst/>
          </a:prstGeom>
          <a:solidFill>
            <a:srgbClr val="080827"/>
          </a:solidFill>
        </p:spPr>
        <p:txBody>
          <a:bodyPr vert="horz" wrap="square" lIns="0" tIns="45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750" b="1" spc="-10" dirty="0">
                <a:solidFill>
                  <a:srgbClr val="FFFFFF"/>
                </a:solidFill>
                <a:latin typeface="Antonio"/>
                <a:cs typeface="Antonio"/>
              </a:rPr>
              <a:t>STAGE</a:t>
            </a:r>
            <a:endParaRPr sz="750">
              <a:latin typeface="Antonio"/>
              <a:cs typeface="Antoni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90" y="750698"/>
            <a:ext cx="422909" cy="197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 marR="5080" indent="-5080">
              <a:lnSpc>
                <a:spcPct val="102499"/>
              </a:lnSpc>
              <a:spcBef>
                <a:spcPts val="95"/>
              </a:spcBef>
            </a:pPr>
            <a:r>
              <a:rPr sz="550" b="1" spc="-10" dirty="0">
                <a:solidFill>
                  <a:srgbClr val="080827"/>
                </a:solidFill>
                <a:latin typeface="Aktiv Grotesk"/>
                <a:cs typeface="Aktiv Grotesk"/>
              </a:rPr>
              <a:t>CUSTOMER</a:t>
            </a:r>
            <a:r>
              <a:rPr sz="550" b="1" spc="50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550" b="1" spc="-10" dirty="0">
                <a:solidFill>
                  <a:srgbClr val="080827"/>
                </a:solidFill>
                <a:latin typeface="Aktiv Grotesk"/>
                <a:cs typeface="Aktiv Grotesk"/>
              </a:rPr>
              <a:t>ACTIVITIES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3242" y="793672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0542" y="793673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46838" y="793673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81631" y="793673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04391" y="793673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32594" y="793673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60797" y="793673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74962" y="793673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11116" y="793673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3242" y="1227644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10542" y="1227644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46838" y="1227644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81631" y="1227644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04391" y="1227644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32594" y="1227644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60797" y="1227644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74962" y="1227644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11116" y="1227644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73242" y="1663549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10542" y="1663549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46838" y="1663549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81631" y="1663549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04391" y="1663549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32594" y="1663549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60797" y="1663549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74962" y="1663549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11116" y="1663549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73242" y="3283044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10542" y="3283044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46838" y="3283044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81631" y="3283044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04391" y="3283044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32594" y="3283044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60797" y="3283044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074962" y="3283044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11116" y="3283044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73242" y="3728833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710542" y="3728833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446838" y="3728833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81631" y="3728833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904391" y="3728833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632594" y="3728833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360797" y="3728833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074962" y="3728833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811116" y="3728833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73242" y="4189018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710542" y="4189018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446838" y="4189018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181631" y="4189018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904391" y="4189018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632594" y="4189018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360797" y="4189018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074962" y="4189018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811116" y="4189018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73242" y="4629722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710542" y="4629722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446838" y="4629722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81631" y="4629722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904391" y="4629722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632594" y="4629722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360797" y="4629722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074962" y="4629722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811116" y="4629722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73242" y="5056101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710542" y="5056101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446838" y="5056101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181631" y="5056101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904391" y="5056101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632594" y="5056101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360797" y="5056101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074962" y="5056101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811116" y="5056101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73242" y="2471327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710542" y="2471327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446838" y="2471327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181631" y="2471327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904391" y="2471327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632594" y="2471327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360797" y="2471327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074962" y="2471327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811116" y="2471327"/>
            <a:ext cx="54864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[Text goes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here]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58290" y="1170273"/>
            <a:ext cx="422909" cy="197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535" marR="5080" indent="-77470">
              <a:lnSpc>
                <a:spcPct val="102499"/>
              </a:lnSpc>
              <a:spcBef>
                <a:spcPts val="95"/>
              </a:spcBef>
            </a:pPr>
            <a:r>
              <a:rPr sz="550" b="1" spc="-10" dirty="0">
                <a:solidFill>
                  <a:srgbClr val="080827"/>
                </a:solidFill>
                <a:latin typeface="Aktiv Grotesk"/>
                <a:cs typeface="Aktiv Grotesk"/>
              </a:rPr>
              <a:t>CUSTOMER</a:t>
            </a:r>
            <a:r>
              <a:rPr sz="550" b="1" spc="50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550" b="1" spc="-10" dirty="0">
                <a:solidFill>
                  <a:srgbClr val="080827"/>
                </a:solidFill>
                <a:latin typeface="Aktiv Grotesk"/>
                <a:cs typeface="Aktiv Grotesk"/>
              </a:rPr>
              <a:t>GOALS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99091" y="2465400"/>
            <a:ext cx="541655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-10" dirty="0">
                <a:solidFill>
                  <a:srgbClr val="080827"/>
                </a:solidFill>
                <a:latin typeface="Aktiv Grotesk"/>
                <a:cs typeface="Aktiv Grotesk"/>
              </a:rPr>
              <a:t>TOUCHPOINTS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3984" y="1541411"/>
            <a:ext cx="751840" cy="33972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550" b="1" dirty="0">
                <a:solidFill>
                  <a:srgbClr val="080827"/>
                </a:solidFill>
                <a:latin typeface="Aktiv Grotesk"/>
                <a:cs typeface="Aktiv Grotesk"/>
              </a:rPr>
              <a:t>POINTS</a:t>
            </a:r>
            <a:r>
              <a:rPr sz="550" b="1" spc="2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550" b="1" dirty="0">
                <a:solidFill>
                  <a:srgbClr val="080827"/>
                </a:solidFill>
                <a:latin typeface="Aktiv Grotesk"/>
                <a:cs typeface="Aktiv Grotesk"/>
              </a:rPr>
              <a:t>OF</a:t>
            </a:r>
            <a:r>
              <a:rPr sz="550" b="1" spc="2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550" b="1" spc="-10" dirty="0">
                <a:solidFill>
                  <a:srgbClr val="080827"/>
                </a:solidFill>
                <a:latin typeface="Aktiv Grotesk"/>
                <a:cs typeface="Aktiv Grotesk"/>
              </a:rPr>
              <a:t>FRICTION</a:t>
            </a:r>
            <a:endParaRPr sz="550">
              <a:latin typeface="Aktiv Grotesk"/>
              <a:cs typeface="Aktiv Grotesk"/>
            </a:endParaRPr>
          </a:p>
          <a:p>
            <a:pPr marL="57785" marR="50165" indent="16510">
              <a:lnSpc>
                <a:spcPct val="102499"/>
              </a:lnSpc>
              <a:spcBef>
                <a:spcPts val="220"/>
              </a:spcBef>
            </a:pP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What</a:t>
            </a:r>
            <a:r>
              <a:rPr sz="550" spc="1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can</a:t>
            </a:r>
            <a:r>
              <a:rPr sz="550" spc="1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we</a:t>
            </a:r>
            <a:r>
              <a:rPr sz="550" spc="2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do</a:t>
            </a:r>
            <a:r>
              <a:rPr sz="550" spc="1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550" spc="-25" dirty="0">
                <a:solidFill>
                  <a:srgbClr val="080827"/>
                </a:solidFill>
                <a:latin typeface="Aktiv Grotesk"/>
                <a:cs typeface="Aktiv Grotesk"/>
              </a:rPr>
              <a:t>to</a:t>
            </a:r>
            <a:r>
              <a:rPr sz="550" spc="50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reduce</a:t>
            </a:r>
            <a:r>
              <a:rPr sz="550" spc="1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550" dirty="0">
                <a:solidFill>
                  <a:srgbClr val="080827"/>
                </a:solidFill>
                <a:latin typeface="Aktiv Grotesk"/>
                <a:cs typeface="Aktiv Grotesk"/>
              </a:rPr>
              <a:t>the</a:t>
            </a:r>
            <a:r>
              <a:rPr sz="550" spc="2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550" spc="-10" dirty="0">
                <a:solidFill>
                  <a:srgbClr val="080827"/>
                </a:solidFill>
                <a:latin typeface="Aktiv Grotesk"/>
                <a:cs typeface="Aktiv Grotesk"/>
              </a:rPr>
              <a:t>friction?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73951" y="3283062"/>
            <a:ext cx="59182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dirty="0">
                <a:solidFill>
                  <a:srgbClr val="080827"/>
                </a:solidFill>
                <a:latin typeface="Aktiv Grotesk"/>
                <a:cs typeface="Aktiv Grotesk"/>
              </a:rPr>
              <a:t>BUSINESS</a:t>
            </a:r>
            <a:r>
              <a:rPr sz="550" b="1" spc="7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550" b="1" spc="-20" dirty="0">
                <a:solidFill>
                  <a:srgbClr val="080827"/>
                </a:solidFill>
                <a:latin typeface="Aktiv Grotesk"/>
                <a:cs typeface="Aktiv Grotesk"/>
              </a:rPr>
              <a:t>GOAL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80086" y="3743247"/>
            <a:ext cx="179705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-20" dirty="0">
                <a:solidFill>
                  <a:srgbClr val="080827"/>
                </a:solidFill>
                <a:latin typeface="Aktiv Grotesk"/>
                <a:cs typeface="Aktiv Grotesk"/>
              </a:rPr>
              <a:t>KPIs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41649" y="4160458"/>
            <a:ext cx="656590" cy="197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0" marR="5080" indent="-121285">
              <a:lnSpc>
                <a:spcPct val="102499"/>
              </a:lnSpc>
              <a:spcBef>
                <a:spcPts val="95"/>
              </a:spcBef>
            </a:pPr>
            <a:r>
              <a:rPr sz="550" b="1" spc="-10" dirty="0">
                <a:solidFill>
                  <a:srgbClr val="080827"/>
                </a:solidFill>
                <a:latin typeface="Aktiv Grotesk"/>
                <a:cs typeface="Aktiv Grotesk"/>
              </a:rPr>
              <a:t>ORGANISATIONAL</a:t>
            </a:r>
            <a:r>
              <a:rPr sz="550" b="1" spc="50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550" b="1" spc="-10" dirty="0">
                <a:solidFill>
                  <a:srgbClr val="080827"/>
                </a:solidFill>
                <a:latin typeface="Aktiv Grotesk"/>
                <a:cs typeface="Aktiv Grotesk"/>
              </a:rPr>
              <a:t>ACTIVITIES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12915" y="4629811"/>
            <a:ext cx="513715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-10" dirty="0">
                <a:solidFill>
                  <a:srgbClr val="080827"/>
                </a:solidFill>
                <a:latin typeface="Aktiv Grotesk"/>
                <a:cs typeface="Aktiv Grotesk"/>
              </a:rPr>
              <a:t>RESPONSIBLE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12055" y="5013216"/>
            <a:ext cx="515620" cy="197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 marR="5080" indent="-79375">
              <a:lnSpc>
                <a:spcPct val="102499"/>
              </a:lnSpc>
              <a:spcBef>
                <a:spcPts val="95"/>
              </a:spcBef>
            </a:pPr>
            <a:r>
              <a:rPr sz="550" b="1" spc="-10" dirty="0">
                <a:solidFill>
                  <a:srgbClr val="080827"/>
                </a:solidFill>
                <a:latin typeface="Aktiv Grotesk"/>
                <a:cs typeface="Aktiv Grotesk"/>
              </a:rPr>
              <a:t>TECHNOLOGY</a:t>
            </a:r>
            <a:r>
              <a:rPr sz="550" b="1" spc="50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550" b="1" spc="-10" dirty="0">
                <a:solidFill>
                  <a:srgbClr val="080827"/>
                </a:solidFill>
                <a:latin typeface="Aktiv Grotesk"/>
                <a:cs typeface="Aktiv Grotesk"/>
              </a:rPr>
              <a:t>SYSTEMS</a:t>
            </a:r>
            <a:endParaRPr sz="550">
              <a:latin typeface="Aktiv Grotesk"/>
              <a:cs typeface="Aktiv Grotesk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135023" y="465201"/>
            <a:ext cx="43624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10" dirty="0">
                <a:solidFill>
                  <a:srgbClr val="FFFFFF"/>
                </a:solidFill>
                <a:latin typeface="Antonio"/>
                <a:cs typeface="Antonio"/>
              </a:rPr>
              <a:t>AWARENESS</a:t>
            </a:r>
            <a:endParaRPr sz="750">
              <a:latin typeface="Antonio"/>
              <a:cs typeface="Antonio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814538" y="465201"/>
            <a:ext cx="56642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10" dirty="0">
                <a:solidFill>
                  <a:srgbClr val="FFFFFF"/>
                </a:solidFill>
                <a:latin typeface="Antonio"/>
                <a:cs typeface="Antonio"/>
              </a:rPr>
              <a:t>CONSIDERATION</a:t>
            </a:r>
            <a:endParaRPr sz="750">
              <a:latin typeface="Antonio"/>
              <a:cs typeface="Antoni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689474" y="306274"/>
            <a:ext cx="2613660" cy="299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latin typeface="Aktiv Grotesk"/>
                <a:cs typeface="Aktiv Grotesk"/>
              </a:rPr>
              <a:t>This</a:t>
            </a:r>
            <a:r>
              <a:rPr sz="550" spc="15" dirty="0">
                <a:latin typeface="Aktiv Grotesk"/>
                <a:cs typeface="Aktiv Grotesk"/>
              </a:rPr>
              <a:t> </a:t>
            </a:r>
            <a:r>
              <a:rPr sz="550" dirty="0">
                <a:latin typeface="Aktiv Grotesk"/>
                <a:cs typeface="Aktiv Grotesk"/>
              </a:rPr>
              <a:t>is</a:t>
            </a:r>
            <a:r>
              <a:rPr sz="550" spc="20" dirty="0">
                <a:latin typeface="Aktiv Grotesk"/>
                <a:cs typeface="Aktiv Grotesk"/>
              </a:rPr>
              <a:t> </a:t>
            </a:r>
            <a:r>
              <a:rPr sz="550" dirty="0">
                <a:latin typeface="Aktiv Grotesk"/>
                <a:cs typeface="Aktiv Grotesk"/>
              </a:rPr>
              <a:t>an</a:t>
            </a:r>
            <a:r>
              <a:rPr sz="550" spc="15" dirty="0">
                <a:latin typeface="Aktiv Grotesk"/>
                <a:cs typeface="Aktiv Grotesk"/>
              </a:rPr>
              <a:t> </a:t>
            </a:r>
            <a:r>
              <a:rPr sz="550" dirty="0">
                <a:latin typeface="Aktiv Grotesk"/>
                <a:cs typeface="Aktiv Grotesk"/>
              </a:rPr>
              <a:t>example.</a:t>
            </a:r>
            <a:r>
              <a:rPr sz="550" spc="20" dirty="0">
                <a:latin typeface="Aktiv Grotesk"/>
                <a:cs typeface="Aktiv Grotesk"/>
              </a:rPr>
              <a:t> </a:t>
            </a:r>
            <a:r>
              <a:rPr sz="550" dirty="0">
                <a:latin typeface="Aktiv Grotesk"/>
                <a:cs typeface="Aktiv Grotesk"/>
              </a:rPr>
              <a:t>Please</a:t>
            </a:r>
            <a:r>
              <a:rPr sz="550" spc="20" dirty="0">
                <a:latin typeface="Aktiv Grotesk"/>
                <a:cs typeface="Aktiv Grotesk"/>
              </a:rPr>
              <a:t> </a:t>
            </a:r>
            <a:r>
              <a:rPr sz="550" dirty="0">
                <a:latin typeface="Aktiv Grotesk"/>
                <a:cs typeface="Aktiv Grotesk"/>
              </a:rPr>
              <a:t>delete</a:t>
            </a:r>
            <a:r>
              <a:rPr sz="550" spc="15" dirty="0">
                <a:latin typeface="Aktiv Grotesk"/>
                <a:cs typeface="Aktiv Grotesk"/>
              </a:rPr>
              <a:t> </a:t>
            </a:r>
            <a:r>
              <a:rPr sz="550" dirty="0">
                <a:latin typeface="Aktiv Grotesk"/>
                <a:cs typeface="Aktiv Grotesk"/>
              </a:rPr>
              <a:t>the</a:t>
            </a:r>
            <a:r>
              <a:rPr sz="550" spc="20" dirty="0">
                <a:latin typeface="Aktiv Grotesk"/>
                <a:cs typeface="Aktiv Grotesk"/>
              </a:rPr>
              <a:t> </a:t>
            </a:r>
            <a:r>
              <a:rPr sz="550" dirty="0">
                <a:latin typeface="Aktiv Grotesk"/>
                <a:cs typeface="Aktiv Grotesk"/>
              </a:rPr>
              <a:t>content</a:t>
            </a:r>
            <a:r>
              <a:rPr sz="550" spc="20" dirty="0">
                <a:latin typeface="Aktiv Grotesk"/>
                <a:cs typeface="Aktiv Grotesk"/>
              </a:rPr>
              <a:t> </a:t>
            </a:r>
            <a:r>
              <a:rPr sz="550" dirty="0">
                <a:latin typeface="Aktiv Grotesk"/>
                <a:cs typeface="Aktiv Grotesk"/>
              </a:rPr>
              <a:t>and</a:t>
            </a:r>
            <a:r>
              <a:rPr sz="550" spc="15" dirty="0">
                <a:latin typeface="Aktiv Grotesk"/>
                <a:cs typeface="Aktiv Grotesk"/>
              </a:rPr>
              <a:t> </a:t>
            </a:r>
            <a:r>
              <a:rPr sz="550" dirty="0">
                <a:latin typeface="Aktiv Grotesk"/>
                <a:cs typeface="Aktiv Grotesk"/>
              </a:rPr>
              <a:t>make</a:t>
            </a:r>
            <a:r>
              <a:rPr sz="550" spc="20" dirty="0">
                <a:latin typeface="Aktiv Grotesk"/>
                <a:cs typeface="Aktiv Grotesk"/>
              </a:rPr>
              <a:t> </a:t>
            </a:r>
            <a:r>
              <a:rPr sz="550" dirty="0">
                <a:latin typeface="Aktiv Grotesk"/>
                <a:cs typeface="Aktiv Grotesk"/>
              </a:rPr>
              <a:t>it</a:t>
            </a:r>
            <a:r>
              <a:rPr sz="550" spc="20" dirty="0">
                <a:latin typeface="Aktiv Grotesk"/>
                <a:cs typeface="Aktiv Grotesk"/>
              </a:rPr>
              <a:t> </a:t>
            </a:r>
            <a:r>
              <a:rPr sz="550" dirty="0">
                <a:latin typeface="Aktiv Grotesk"/>
                <a:cs typeface="Aktiv Grotesk"/>
              </a:rPr>
              <a:t>you</a:t>
            </a:r>
            <a:r>
              <a:rPr sz="550" spc="15" dirty="0">
                <a:latin typeface="Aktiv Grotesk"/>
                <a:cs typeface="Aktiv Grotesk"/>
              </a:rPr>
              <a:t> </a:t>
            </a:r>
            <a:r>
              <a:rPr sz="550" spc="-20" dirty="0">
                <a:latin typeface="Aktiv Grotesk"/>
                <a:cs typeface="Aktiv Grotesk"/>
              </a:rPr>
              <a:t>own.</a:t>
            </a:r>
            <a:endParaRPr sz="550">
              <a:latin typeface="Aktiv Grotesk"/>
              <a:cs typeface="Aktiv Grotesk"/>
            </a:endParaRPr>
          </a:p>
          <a:p>
            <a:pPr marL="344805">
              <a:lnSpc>
                <a:spcPct val="100000"/>
              </a:lnSpc>
              <a:spcBef>
                <a:spcPts val="580"/>
              </a:spcBef>
              <a:tabLst>
                <a:tab pos="2073275" algn="l"/>
              </a:tabLst>
            </a:pPr>
            <a:r>
              <a:rPr sz="750" b="1" spc="-10" dirty="0">
                <a:solidFill>
                  <a:srgbClr val="FFFFFF"/>
                </a:solidFill>
                <a:latin typeface="Antonio"/>
                <a:cs typeface="Antonio"/>
              </a:rPr>
              <a:t>DECISION</a:t>
            </a:r>
            <a:r>
              <a:rPr sz="750" b="1" dirty="0">
                <a:solidFill>
                  <a:srgbClr val="FFFFFF"/>
                </a:solidFill>
                <a:latin typeface="Antonio"/>
                <a:cs typeface="Antonio"/>
              </a:rPr>
              <a:t>	DELIVERY</a:t>
            </a:r>
            <a:r>
              <a:rPr sz="750" b="1" spc="-1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750" b="1" dirty="0">
                <a:solidFill>
                  <a:srgbClr val="FFFFFF"/>
                </a:solidFill>
                <a:latin typeface="Antonio"/>
                <a:cs typeface="Antonio"/>
              </a:rPr>
              <a:t>&amp;</a:t>
            </a:r>
            <a:r>
              <a:rPr sz="750" b="1" spc="-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750" b="1" spc="-25" dirty="0">
                <a:solidFill>
                  <a:srgbClr val="FFFFFF"/>
                </a:solidFill>
                <a:latin typeface="Antonio"/>
                <a:cs typeface="Antonio"/>
              </a:rPr>
              <a:t>USE</a:t>
            </a:r>
            <a:endParaRPr sz="750">
              <a:latin typeface="Antonio"/>
              <a:cs typeface="Antoni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439510" y="465201"/>
            <a:ext cx="74168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dirty="0">
                <a:solidFill>
                  <a:srgbClr val="FFFFFF"/>
                </a:solidFill>
                <a:latin typeface="Antonio"/>
                <a:cs typeface="Antonio"/>
              </a:rPr>
              <a:t>LOYALTY</a:t>
            </a:r>
            <a:r>
              <a:rPr sz="750" b="1" spc="-2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750" b="1" dirty="0">
                <a:solidFill>
                  <a:srgbClr val="FFFFFF"/>
                </a:solidFill>
                <a:latin typeface="Antonio"/>
                <a:cs typeface="Antonio"/>
              </a:rPr>
              <a:t>&amp;</a:t>
            </a:r>
            <a:r>
              <a:rPr sz="750" b="1" spc="-10" dirty="0">
                <a:solidFill>
                  <a:srgbClr val="FFFFFF"/>
                </a:solidFill>
                <a:latin typeface="Antonio"/>
                <a:cs typeface="Antonio"/>
              </a:rPr>
              <a:t> ADVOCACY</a:t>
            </a:r>
            <a:endParaRPr sz="750">
              <a:latin typeface="Antonio"/>
              <a:cs typeface="Antonio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54140" y="686384"/>
            <a:ext cx="7506334" cy="4641850"/>
            <a:chOff x="54140" y="686384"/>
            <a:chExt cx="7506334" cy="4641850"/>
          </a:xfrm>
        </p:grpSpPr>
        <p:sp>
          <p:nvSpPr>
            <p:cNvPr id="104" name="object 104"/>
            <p:cNvSpPr/>
            <p:nvPr/>
          </p:nvSpPr>
          <p:spPr>
            <a:xfrm>
              <a:off x="1686483" y="686384"/>
              <a:ext cx="5112385" cy="4641850"/>
            </a:xfrm>
            <a:custGeom>
              <a:avLst/>
              <a:gdLst/>
              <a:ahLst/>
              <a:cxnLst/>
              <a:rect l="l" t="t" r="r" b="b"/>
              <a:pathLst>
                <a:path w="5112384" h="4641850">
                  <a:moveTo>
                    <a:pt x="11938" y="0"/>
                  </a:moveTo>
                  <a:lnTo>
                    <a:pt x="0" y="0"/>
                  </a:lnTo>
                  <a:lnTo>
                    <a:pt x="0" y="4641621"/>
                  </a:lnTo>
                  <a:lnTo>
                    <a:pt x="11938" y="4641621"/>
                  </a:lnTo>
                  <a:lnTo>
                    <a:pt x="11938" y="0"/>
                  </a:lnTo>
                  <a:close/>
                </a:path>
                <a:path w="5112384" h="4641850">
                  <a:moveTo>
                    <a:pt x="748258" y="0"/>
                  </a:moveTo>
                  <a:lnTo>
                    <a:pt x="736320" y="0"/>
                  </a:lnTo>
                  <a:lnTo>
                    <a:pt x="736320" y="4641621"/>
                  </a:lnTo>
                  <a:lnTo>
                    <a:pt x="748258" y="4641621"/>
                  </a:lnTo>
                  <a:lnTo>
                    <a:pt x="748258" y="0"/>
                  </a:lnTo>
                  <a:close/>
                </a:path>
                <a:path w="5112384" h="4641850">
                  <a:moveTo>
                    <a:pt x="1484579" y="0"/>
                  </a:moveTo>
                  <a:lnTo>
                    <a:pt x="1472641" y="0"/>
                  </a:lnTo>
                  <a:lnTo>
                    <a:pt x="1472641" y="4641621"/>
                  </a:lnTo>
                  <a:lnTo>
                    <a:pt x="1484579" y="4641621"/>
                  </a:lnTo>
                  <a:lnTo>
                    <a:pt x="1484579" y="0"/>
                  </a:lnTo>
                  <a:close/>
                </a:path>
                <a:path w="5112384" h="4641850">
                  <a:moveTo>
                    <a:pt x="2220899" y="0"/>
                  </a:moveTo>
                  <a:lnTo>
                    <a:pt x="2208961" y="0"/>
                  </a:lnTo>
                  <a:lnTo>
                    <a:pt x="2208961" y="4641621"/>
                  </a:lnTo>
                  <a:lnTo>
                    <a:pt x="2220899" y="4641621"/>
                  </a:lnTo>
                  <a:lnTo>
                    <a:pt x="2220899" y="0"/>
                  </a:lnTo>
                  <a:close/>
                </a:path>
                <a:path w="5112384" h="4641850">
                  <a:moveTo>
                    <a:pt x="2950451" y="0"/>
                  </a:moveTo>
                  <a:lnTo>
                    <a:pt x="2938513" y="0"/>
                  </a:lnTo>
                  <a:lnTo>
                    <a:pt x="2938513" y="4641621"/>
                  </a:lnTo>
                  <a:lnTo>
                    <a:pt x="2950451" y="4641621"/>
                  </a:lnTo>
                  <a:lnTo>
                    <a:pt x="2950451" y="0"/>
                  </a:lnTo>
                  <a:close/>
                </a:path>
                <a:path w="5112384" h="4641850">
                  <a:moveTo>
                    <a:pt x="3659695" y="0"/>
                  </a:moveTo>
                  <a:lnTo>
                    <a:pt x="3647757" y="0"/>
                  </a:lnTo>
                  <a:lnTo>
                    <a:pt x="3647757" y="4641621"/>
                  </a:lnTo>
                  <a:lnTo>
                    <a:pt x="3659695" y="4641621"/>
                  </a:lnTo>
                  <a:lnTo>
                    <a:pt x="3659695" y="0"/>
                  </a:lnTo>
                  <a:close/>
                </a:path>
                <a:path w="5112384" h="4641850">
                  <a:moveTo>
                    <a:pt x="4377067" y="0"/>
                  </a:moveTo>
                  <a:lnTo>
                    <a:pt x="4365129" y="0"/>
                  </a:lnTo>
                  <a:lnTo>
                    <a:pt x="4365129" y="4641621"/>
                  </a:lnTo>
                  <a:lnTo>
                    <a:pt x="4377067" y="4641621"/>
                  </a:lnTo>
                  <a:lnTo>
                    <a:pt x="4377067" y="0"/>
                  </a:lnTo>
                  <a:close/>
                </a:path>
                <a:path w="5112384" h="4641850">
                  <a:moveTo>
                    <a:pt x="5112029" y="0"/>
                  </a:moveTo>
                  <a:lnTo>
                    <a:pt x="5100091" y="0"/>
                  </a:lnTo>
                  <a:lnTo>
                    <a:pt x="5100091" y="4641621"/>
                  </a:lnTo>
                  <a:lnTo>
                    <a:pt x="5112029" y="4641621"/>
                  </a:lnTo>
                  <a:lnTo>
                    <a:pt x="5112029" y="0"/>
                  </a:lnTo>
                  <a:close/>
                </a:path>
              </a:pathLst>
            </a:custGeom>
            <a:solidFill>
              <a:srgbClr val="E11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5966" y="1062224"/>
              <a:ext cx="7440295" cy="0"/>
            </a:xfrm>
            <a:custGeom>
              <a:avLst/>
              <a:gdLst/>
              <a:ahLst/>
              <a:cxnLst/>
              <a:rect l="l" t="t" r="r" b="b"/>
              <a:pathLst>
                <a:path w="7440295">
                  <a:moveTo>
                    <a:pt x="0" y="0"/>
                  </a:moveTo>
                  <a:lnTo>
                    <a:pt x="7440142" y="0"/>
                  </a:lnTo>
                </a:path>
              </a:pathLst>
            </a:custGeom>
            <a:ln w="11938">
              <a:solidFill>
                <a:srgbClr val="08082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4140" y="1056259"/>
              <a:ext cx="7506334" cy="12065"/>
            </a:xfrm>
            <a:custGeom>
              <a:avLst/>
              <a:gdLst/>
              <a:ahLst/>
              <a:cxnLst/>
              <a:rect l="l" t="t" r="r" b="b"/>
              <a:pathLst>
                <a:path w="7506334" h="12065">
                  <a:moveTo>
                    <a:pt x="11938" y="5969"/>
                  </a:moveTo>
                  <a:lnTo>
                    <a:pt x="10185" y="1752"/>
                  </a:lnTo>
                  <a:lnTo>
                    <a:pt x="5969" y="0"/>
                  </a:lnTo>
                  <a:lnTo>
                    <a:pt x="1739" y="1752"/>
                  </a:lnTo>
                  <a:lnTo>
                    <a:pt x="0" y="5969"/>
                  </a:lnTo>
                  <a:lnTo>
                    <a:pt x="1739" y="10198"/>
                  </a:lnTo>
                  <a:lnTo>
                    <a:pt x="5969" y="11938"/>
                  </a:lnTo>
                  <a:lnTo>
                    <a:pt x="10185" y="10198"/>
                  </a:lnTo>
                  <a:lnTo>
                    <a:pt x="11938" y="5969"/>
                  </a:lnTo>
                  <a:close/>
                </a:path>
                <a:path w="7506334" h="12065">
                  <a:moveTo>
                    <a:pt x="7505865" y="5969"/>
                  </a:moveTo>
                  <a:lnTo>
                    <a:pt x="7504112" y="1752"/>
                  </a:lnTo>
                  <a:lnTo>
                    <a:pt x="7499896" y="0"/>
                  </a:lnTo>
                  <a:lnTo>
                    <a:pt x="7495667" y="1752"/>
                  </a:lnTo>
                  <a:lnTo>
                    <a:pt x="7493927" y="5969"/>
                  </a:lnTo>
                  <a:lnTo>
                    <a:pt x="7495667" y="10198"/>
                  </a:lnTo>
                  <a:lnTo>
                    <a:pt x="7499896" y="11938"/>
                  </a:lnTo>
                  <a:lnTo>
                    <a:pt x="7504112" y="10198"/>
                  </a:lnTo>
                  <a:lnTo>
                    <a:pt x="7505865" y="5969"/>
                  </a:lnTo>
                  <a:close/>
                </a:path>
              </a:pathLst>
            </a:custGeom>
            <a:solidFill>
              <a:srgbClr val="080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5966" y="1505616"/>
              <a:ext cx="7440295" cy="0"/>
            </a:xfrm>
            <a:custGeom>
              <a:avLst/>
              <a:gdLst/>
              <a:ahLst/>
              <a:cxnLst/>
              <a:rect l="l" t="t" r="r" b="b"/>
              <a:pathLst>
                <a:path w="7440295">
                  <a:moveTo>
                    <a:pt x="0" y="0"/>
                  </a:moveTo>
                  <a:lnTo>
                    <a:pt x="7440142" y="0"/>
                  </a:lnTo>
                </a:path>
              </a:pathLst>
            </a:custGeom>
            <a:ln w="11938">
              <a:solidFill>
                <a:srgbClr val="08082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140" y="1499654"/>
              <a:ext cx="7506334" cy="12065"/>
            </a:xfrm>
            <a:custGeom>
              <a:avLst/>
              <a:gdLst/>
              <a:ahLst/>
              <a:cxnLst/>
              <a:rect l="l" t="t" r="r" b="b"/>
              <a:pathLst>
                <a:path w="7506334" h="12065">
                  <a:moveTo>
                    <a:pt x="11938" y="5969"/>
                  </a:moveTo>
                  <a:lnTo>
                    <a:pt x="10185" y="1752"/>
                  </a:lnTo>
                  <a:lnTo>
                    <a:pt x="5969" y="0"/>
                  </a:lnTo>
                  <a:lnTo>
                    <a:pt x="1739" y="1752"/>
                  </a:lnTo>
                  <a:lnTo>
                    <a:pt x="0" y="5969"/>
                  </a:lnTo>
                  <a:lnTo>
                    <a:pt x="1739" y="10185"/>
                  </a:lnTo>
                  <a:lnTo>
                    <a:pt x="5969" y="11938"/>
                  </a:lnTo>
                  <a:lnTo>
                    <a:pt x="10185" y="10185"/>
                  </a:lnTo>
                  <a:lnTo>
                    <a:pt x="11938" y="5969"/>
                  </a:lnTo>
                  <a:close/>
                </a:path>
                <a:path w="7506334" h="12065">
                  <a:moveTo>
                    <a:pt x="7505865" y="5969"/>
                  </a:moveTo>
                  <a:lnTo>
                    <a:pt x="7504112" y="1752"/>
                  </a:lnTo>
                  <a:lnTo>
                    <a:pt x="7499896" y="0"/>
                  </a:lnTo>
                  <a:lnTo>
                    <a:pt x="7495667" y="1752"/>
                  </a:lnTo>
                  <a:lnTo>
                    <a:pt x="7493927" y="5969"/>
                  </a:lnTo>
                  <a:lnTo>
                    <a:pt x="7495667" y="10185"/>
                  </a:lnTo>
                  <a:lnTo>
                    <a:pt x="7499896" y="11938"/>
                  </a:lnTo>
                  <a:lnTo>
                    <a:pt x="7504112" y="10185"/>
                  </a:lnTo>
                  <a:lnTo>
                    <a:pt x="7505865" y="5969"/>
                  </a:lnTo>
                  <a:close/>
                </a:path>
              </a:pathLst>
            </a:custGeom>
            <a:solidFill>
              <a:srgbClr val="080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5966" y="1938971"/>
              <a:ext cx="7440295" cy="0"/>
            </a:xfrm>
            <a:custGeom>
              <a:avLst/>
              <a:gdLst/>
              <a:ahLst/>
              <a:cxnLst/>
              <a:rect l="l" t="t" r="r" b="b"/>
              <a:pathLst>
                <a:path w="7440295">
                  <a:moveTo>
                    <a:pt x="0" y="0"/>
                  </a:moveTo>
                  <a:lnTo>
                    <a:pt x="7440142" y="0"/>
                  </a:lnTo>
                </a:path>
              </a:pathLst>
            </a:custGeom>
            <a:ln w="11938">
              <a:solidFill>
                <a:srgbClr val="08082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4140" y="1933003"/>
              <a:ext cx="7506334" cy="12065"/>
            </a:xfrm>
            <a:custGeom>
              <a:avLst/>
              <a:gdLst/>
              <a:ahLst/>
              <a:cxnLst/>
              <a:rect l="l" t="t" r="r" b="b"/>
              <a:pathLst>
                <a:path w="7506334" h="12064">
                  <a:moveTo>
                    <a:pt x="11938" y="5969"/>
                  </a:moveTo>
                  <a:lnTo>
                    <a:pt x="10185" y="1752"/>
                  </a:lnTo>
                  <a:lnTo>
                    <a:pt x="5969" y="0"/>
                  </a:lnTo>
                  <a:lnTo>
                    <a:pt x="1739" y="1752"/>
                  </a:lnTo>
                  <a:lnTo>
                    <a:pt x="0" y="5969"/>
                  </a:lnTo>
                  <a:lnTo>
                    <a:pt x="1739" y="10198"/>
                  </a:lnTo>
                  <a:lnTo>
                    <a:pt x="5969" y="11938"/>
                  </a:lnTo>
                  <a:lnTo>
                    <a:pt x="10185" y="10198"/>
                  </a:lnTo>
                  <a:lnTo>
                    <a:pt x="11938" y="5969"/>
                  </a:lnTo>
                  <a:close/>
                </a:path>
                <a:path w="7506334" h="12064">
                  <a:moveTo>
                    <a:pt x="7505865" y="5969"/>
                  </a:moveTo>
                  <a:lnTo>
                    <a:pt x="7504112" y="1752"/>
                  </a:lnTo>
                  <a:lnTo>
                    <a:pt x="7499896" y="0"/>
                  </a:lnTo>
                  <a:lnTo>
                    <a:pt x="7495667" y="1752"/>
                  </a:lnTo>
                  <a:lnTo>
                    <a:pt x="7493927" y="5969"/>
                  </a:lnTo>
                  <a:lnTo>
                    <a:pt x="7495667" y="10198"/>
                  </a:lnTo>
                  <a:lnTo>
                    <a:pt x="7499896" y="11938"/>
                  </a:lnTo>
                  <a:lnTo>
                    <a:pt x="7504112" y="10198"/>
                  </a:lnTo>
                  <a:lnTo>
                    <a:pt x="7505865" y="5969"/>
                  </a:lnTo>
                  <a:close/>
                </a:path>
              </a:pathLst>
            </a:custGeom>
            <a:solidFill>
              <a:srgbClr val="080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5937" y="3115309"/>
              <a:ext cx="7434580" cy="0"/>
            </a:xfrm>
            <a:custGeom>
              <a:avLst/>
              <a:gdLst/>
              <a:ahLst/>
              <a:cxnLst/>
              <a:rect l="l" t="t" r="r" b="b"/>
              <a:pathLst>
                <a:path w="7434580">
                  <a:moveTo>
                    <a:pt x="0" y="0"/>
                  </a:moveTo>
                  <a:lnTo>
                    <a:pt x="7434211" y="0"/>
                  </a:lnTo>
                </a:path>
              </a:pathLst>
            </a:custGeom>
            <a:ln w="11938">
              <a:solidFill>
                <a:srgbClr val="08082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4140" y="3109341"/>
              <a:ext cx="7499984" cy="12065"/>
            </a:xfrm>
            <a:custGeom>
              <a:avLst/>
              <a:gdLst/>
              <a:ahLst/>
              <a:cxnLst/>
              <a:rect l="l" t="t" r="r" b="b"/>
              <a:pathLst>
                <a:path w="7499984" h="12064">
                  <a:moveTo>
                    <a:pt x="11938" y="5969"/>
                  </a:moveTo>
                  <a:lnTo>
                    <a:pt x="10185" y="1752"/>
                  </a:lnTo>
                  <a:lnTo>
                    <a:pt x="5969" y="0"/>
                  </a:lnTo>
                  <a:lnTo>
                    <a:pt x="1739" y="1752"/>
                  </a:lnTo>
                  <a:lnTo>
                    <a:pt x="0" y="5969"/>
                  </a:lnTo>
                  <a:lnTo>
                    <a:pt x="1739" y="10198"/>
                  </a:lnTo>
                  <a:lnTo>
                    <a:pt x="5969" y="11938"/>
                  </a:lnTo>
                  <a:lnTo>
                    <a:pt x="10185" y="10198"/>
                  </a:lnTo>
                  <a:lnTo>
                    <a:pt x="11938" y="5969"/>
                  </a:lnTo>
                  <a:close/>
                </a:path>
                <a:path w="7499984" h="12064">
                  <a:moveTo>
                    <a:pt x="7499896" y="5969"/>
                  </a:moveTo>
                  <a:lnTo>
                    <a:pt x="7498143" y="1752"/>
                  </a:lnTo>
                  <a:lnTo>
                    <a:pt x="7493927" y="0"/>
                  </a:lnTo>
                  <a:lnTo>
                    <a:pt x="7489698" y="1752"/>
                  </a:lnTo>
                  <a:lnTo>
                    <a:pt x="7487945" y="5969"/>
                  </a:lnTo>
                  <a:lnTo>
                    <a:pt x="7489698" y="10198"/>
                  </a:lnTo>
                  <a:lnTo>
                    <a:pt x="7493927" y="11938"/>
                  </a:lnTo>
                  <a:lnTo>
                    <a:pt x="7498143" y="10198"/>
                  </a:lnTo>
                  <a:lnTo>
                    <a:pt x="7499896" y="5969"/>
                  </a:lnTo>
                  <a:close/>
                </a:path>
              </a:pathLst>
            </a:custGeom>
            <a:solidFill>
              <a:srgbClr val="080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5937" y="4020347"/>
              <a:ext cx="7434580" cy="0"/>
            </a:xfrm>
            <a:custGeom>
              <a:avLst/>
              <a:gdLst/>
              <a:ahLst/>
              <a:cxnLst/>
              <a:rect l="l" t="t" r="r" b="b"/>
              <a:pathLst>
                <a:path w="7434580">
                  <a:moveTo>
                    <a:pt x="0" y="0"/>
                  </a:moveTo>
                  <a:lnTo>
                    <a:pt x="7434211" y="0"/>
                  </a:lnTo>
                </a:path>
              </a:pathLst>
            </a:custGeom>
            <a:ln w="11938">
              <a:solidFill>
                <a:srgbClr val="08082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4140" y="4014381"/>
              <a:ext cx="7499984" cy="12065"/>
            </a:xfrm>
            <a:custGeom>
              <a:avLst/>
              <a:gdLst/>
              <a:ahLst/>
              <a:cxnLst/>
              <a:rect l="l" t="t" r="r" b="b"/>
              <a:pathLst>
                <a:path w="7499984" h="12064">
                  <a:moveTo>
                    <a:pt x="11938" y="5969"/>
                  </a:moveTo>
                  <a:lnTo>
                    <a:pt x="10185" y="1752"/>
                  </a:lnTo>
                  <a:lnTo>
                    <a:pt x="5969" y="0"/>
                  </a:lnTo>
                  <a:lnTo>
                    <a:pt x="1739" y="1752"/>
                  </a:lnTo>
                  <a:lnTo>
                    <a:pt x="0" y="5969"/>
                  </a:lnTo>
                  <a:lnTo>
                    <a:pt x="1739" y="10198"/>
                  </a:lnTo>
                  <a:lnTo>
                    <a:pt x="5969" y="11938"/>
                  </a:lnTo>
                  <a:lnTo>
                    <a:pt x="10185" y="10198"/>
                  </a:lnTo>
                  <a:lnTo>
                    <a:pt x="11938" y="5969"/>
                  </a:lnTo>
                  <a:close/>
                </a:path>
                <a:path w="7499984" h="12064">
                  <a:moveTo>
                    <a:pt x="7499896" y="5969"/>
                  </a:moveTo>
                  <a:lnTo>
                    <a:pt x="7498143" y="1752"/>
                  </a:lnTo>
                  <a:lnTo>
                    <a:pt x="7493927" y="0"/>
                  </a:lnTo>
                  <a:lnTo>
                    <a:pt x="7489698" y="1752"/>
                  </a:lnTo>
                  <a:lnTo>
                    <a:pt x="7487945" y="5969"/>
                  </a:lnTo>
                  <a:lnTo>
                    <a:pt x="7489698" y="10198"/>
                  </a:lnTo>
                  <a:lnTo>
                    <a:pt x="7493927" y="11938"/>
                  </a:lnTo>
                  <a:lnTo>
                    <a:pt x="7498143" y="10198"/>
                  </a:lnTo>
                  <a:lnTo>
                    <a:pt x="7499896" y="5969"/>
                  </a:lnTo>
                  <a:close/>
                </a:path>
              </a:pathLst>
            </a:custGeom>
            <a:solidFill>
              <a:srgbClr val="080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5937" y="4472425"/>
              <a:ext cx="7434580" cy="0"/>
            </a:xfrm>
            <a:custGeom>
              <a:avLst/>
              <a:gdLst/>
              <a:ahLst/>
              <a:cxnLst/>
              <a:rect l="l" t="t" r="r" b="b"/>
              <a:pathLst>
                <a:path w="7434580">
                  <a:moveTo>
                    <a:pt x="0" y="0"/>
                  </a:moveTo>
                  <a:lnTo>
                    <a:pt x="7434211" y="0"/>
                  </a:lnTo>
                </a:path>
              </a:pathLst>
            </a:custGeom>
            <a:ln w="11938">
              <a:solidFill>
                <a:srgbClr val="08082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4140" y="4466462"/>
              <a:ext cx="7499984" cy="12065"/>
            </a:xfrm>
            <a:custGeom>
              <a:avLst/>
              <a:gdLst/>
              <a:ahLst/>
              <a:cxnLst/>
              <a:rect l="l" t="t" r="r" b="b"/>
              <a:pathLst>
                <a:path w="7499984" h="12064">
                  <a:moveTo>
                    <a:pt x="11938" y="5969"/>
                  </a:moveTo>
                  <a:lnTo>
                    <a:pt x="10185" y="1752"/>
                  </a:lnTo>
                  <a:lnTo>
                    <a:pt x="5969" y="0"/>
                  </a:lnTo>
                  <a:lnTo>
                    <a:pt x="1739" y="1752"/>
                  </a:lnTo>
                  <a:lnTo>
                    <a:pt x="0" y="5969"/>
                  </a:lnTo>
                  <a:lnTo>
                    <a:pt x="1739" y="10185"/>
                  </a:lnTo>
                  <a:lnTo>
                    <a:pt x="5969" y="11938"/>
                  </a:lnTo>
                  <a:lnTo>
                    <a:pt x="10185" y="10185"/>
                  </a:lnTo>
                  <a:lnTo>
                    <a:pt x="11938" y="5969"/>
                  </a:lnTo>
                  <a:close/>
                </a:path>
                <a:path w="7499984" h="12064">
                  <a:moveTo>
                    <a:pt x="7499896" y="5969"/>
                  </a:moveTo>
                  <a:lnTo>
                    <a:pt x="7498143" y="1752"/>
                  </a:lnTo>
                  <a:lnTo>
                    <a:pt x="7493927" y="0"/>
                  </a:lnTo>
                  <a:lnTo>
                    <a:pt x="7489698" y="1752"/>
                  </a:lnTo>
                  <a:lnTo>
                    <a:pt x="7487945" y="5969"/>
                  </a:lnTo>
                  <a:lnTo>
                    <a:pt x="7489698" y="10185"/>
                  </a:lnTo>
                  <a:lnTo>
                    <a:pt x="7493927" y="11938"/>
                  </a:lnTo>
                  <a:lnTo>
                    <a:pt x="7498143" y="10185"/>
                  </a:lnTo>
                  <a:lnTo>
                    <a:pt x="7499896" y="5969"/>
                  </a:lnTo>
                  <a:close/>
                </a:path>
              </a:pathLst>
            </a:custGeom>
            <a:solidFill>
              <a:srgbClr val="080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5937" y="4897432"/>
              <a:ext cx="7434580" cy="0"/>
            </a:xfrm>
            <a:custGeom>
              <a:avLst/>
              <a:gdLst/>
              <a:ahLst/>
              <a:cxnLst/>
              <a:rect l="l" t="t" r="r" b="b"/>
              <a:pathLst>
                <a:path w="7434580">
                  <a:moveTo>
                    <a:pt x="0" y="0"/>
                  </a:moveTo>
                  <a:lnTo>
                    <a:pt x="7434211" y="0"/>
                  </a:lnTo>
                </a:path>
              </a:pathLst>
            </a:custGeom>
            <a:ln w="11938">
              <a:solidFill>
                <a:srgbClr val="08082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4140" y="4891468"/>
              <a:ext cx="7499984" cy="12065"/>
            </a:xfrm>
            <a:custGeom>
              <a:avLst/>
              <a:gdLst/>
              <a:ahLst/>
              <a:cxnLst/>
              <a:rect l="l" t="t" r="r" b="b"/>
              <a:pathLst>
                <a:path w="7499984" h="12064">
                  <a:moveTo>
                    <a:pt x="11938" y="5969"/>
                  </a:moveTo>
                  <a:lnTo>
                    <a:pt x="10185" y="1752"/>
                  </a:lnTo>
                  <a:lnTo>
                    <a:pt x="5969" y="0"/>
                  </a:lnTo>
                  <a:lnTo>
                    <a:pt x="1739" y="1752"/>
                  </a:lnTo>
                  <a:lnTo>
                    <a:pt x="0" y="5969"/>
                  </a:lnTo>
                  <a:lnTo>
                    <a:pt x="1739" y="10185"/>
                  </a:lnTo>
                  <a:lnTo>
                    <a:pt x="5969" y="11938"/>
                  </a:lnTo>
                  <a:lnTo>
                    <a:pt x="10185" y="10185"/>
                  </a:lnTo>
                  <a:lnTo>
                    <a:pt x="11938" y="5969"/>
                  </a:lnTo>
                  <a:close/>
                </a:path>
                <a:path w="7499984" h="12064">
                  <a:moveTo>
                    <a:pt x="7499896" y="5969"/>
                  </a:moveTo>
                  <a:lnTo>
                    <a:pt x="7498143" y="1752"/>
                  </a:lnTo>
                  <a:lnTo>
                    <a:pt x="7493927" y="0"/>
                  </a:lnTo>
                  <a:lnTo>
                    <a:pt x="7489698" y="1752"/>
                  </a:lnTo>
                  <a:lnTo>
                    <a:pt x="7487945" y="5969"/>
                  </a:lnTo>
                  <a:lnTo>
                    <a:pt x="7489698" y="10185"/>
                  </a:lnTo>
                  <a:lnTo>
                    <a:pt x="7493927" y="11938"/>
                  </a:lnTo>
                  <a:lnTo>
                    <a:pt x="7498143" y="10185"/>
                  </a:lnTo>
                  <a:lnTo>
                    <a:pt x="7499896" y="5969"/>
                  </a:lnTo>
                  <a:close/>
                </a:path>
              </a:pathLst>
            </a:custGeom>
            <a:solidFill>
              <a:srgbClr val="080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5937" y="3568269"/>
              <a:ext cx="7434580" cy="0"/>
            </a:xfrm>
            <a:custGeom>
              <a:avLst/>
              <a:gdLst/>
              <a:ahLst/>
              <a:cxnLst/>
              <a:rect l="l" t="t" r="r" b="b"/>
              <a:pathLst>
                <a:path w="7434580">
                  <a:moveTo>
                    <a:pt x="0" y="0"/>
                  </a:moveTo>
                  <a:lnTo>
                    <a:pt x="7434211" y="0"/>
                  </a:lnTo>
                </a:path>
              </a:pathLst>
            </a:custGeom>
            <a:ln w="11938">
              <a:solidFill>
                <a:srgbClr val="08082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4140" y="3562311"/>
              <a:ext cx="7499984" cy="12065"/>
            </a:xfrm>
            <a:custGeom>
              <a:avLst/>
              <a:gdLst/>
              <a:ahLst/>
              <a:cxnLst/>
              <a:rect l="l" t="t" r="r" b="b"/>
              <a:pathLst>
                <a:path w="7499984" h="12064">
                  <a:moveTo>
                    <a:pt x="11938" y="5969"/>
                  </a:moveTo>
                  <a:lnTo>
                    <a:pt x="10185" y="1739"/>
                  </a:lnTo>
                  <a:lnTo>
                    <a:pt x="5969" y="0"/>
                  </a:lnTo>
                  <a:lnTo>
                    <a:pt x="1739" y="1739"/>
                  </a:lnTo>
                  <a:lnTo>
                    <a:pt x="0" y="5969"/>
                  </a:lnTo>
                  <a:lnTo>
                    <a:pt x="1739" y="10185"/>
                  </a:lnTo>
                  <a:lnTo>
                    <a:pt x="5969" y="11938"/>
                  </a:lnTo>
                  <a:lnTo>
                    <a:pt x="10185" y="10185"/>
                  </a:lnTo>
                  <a:lnTo>
                    <a:pt x="11938" y="5969"/>
                  </a:lnTo>
                  <a:close/>
                </a:path>
                <a:path w="7499984" h="12064">
                  <a:moveTo>
                    <a:pt x="7499896" y="5969"/>
                  </a:moveTo>
                  <a:lnTo>
                    <a:pt x="7498143" y="1739"/>
                  </a:lnTo>
                  <a:lnTo>
                    <a:pt x="7493927" y="0"/>
                  </a:lnTo>
                  <a:lnTo>
                    <a:pt x="7489698" y="1739"/>
                  </a:lnTo>
                  <a:lnTo>
                    <a:pt x="7487945" y="5969"/>
                  </a:lnTo>
                  <a:lnTo>
                    <a:pt x="7489698" y="10185"/>
                  </a:lnTo>
                  <a:lnTo>
                    <a:pt x="7493927" y="11938"/>
                  </a:lnTo>
                  <a:lnTo>
                    <a:pt x="7498143" y="10185"/>
                  </a:lnTo>
                  <a:lnTo>
                    <a:pt x="7499896" y="5969"/>
                  </a:lnTo>
                  <a:close/>
                </a:path>
              </a:pathLst>
            </a:custGeom>
            <a:solidFill>
              <a:srgbClr val="080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on a desk&#10;&#10;Description automatically generated with medium confidence">
            <a:hlinkClick r:id="rId2"/>
            <a:extLst>
              <a:ext uri="{FF2B5EF4-FFF2-40B4-BE49-F238E27FC236}">
                <a16:creationId xmlns:a16="http://schemas.microsoft.com/office/drawing/2014/main" id="{53EBF250-7659-4193-A1EB-BA4E018C2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6550" y="-5943600"/>
            <a:ext cx="7797481" cy="1102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1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How to use this </a:t>
            </a:r>
            <a:r>
              <a:rPr spc="-10" dirty="0"/>
              <a:t>template</a:t>
            </a:r>
            <a:r>
              <a:rPr sz="1650" spc="-10" dirty="0"/>
              <a:t>:</a:t>
            </a:r>
            <a:endParaRPr sz="1650"/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Included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in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this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resource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are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number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of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different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customer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journey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maps,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including:</a:t>
            </a:r>
            <a:endParaRPr sz="750">
              <a:latin typeface="Aktiv Grotesk"/>
              <a:cs typeface="Aktiv Grotes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00">
              <a:latin typeface="Aktiv Grotesk"/>
              <a:cs typeface="Aktiv Grotesk"/>
            </a:endParaRPr>
          </a:p>
          <a:p>
            <a:pPr marL="147320" indent="-135255">
              <a:lnSpc>
                <a:spcPct val="100000"/>
              </a:lnSpc>
              <a:buChar char="•"/>
              <a:tabLst>
                <a:tab pos="147955" algn="l"/>
              </a:tabLst>
            </a:pP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Buyer’s</a:t>
            </a:r>
            <a:r>
              <a:rPr sz="750" b="0" spc="-2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Journey</a:t>
            </a:r>
            <a:r>
              <a:rPr sz="750" b="0" spc="-1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spc="-10" dirty="0">
                <a:solidFill>
                  <a:srgbClr val="080827"/>
                </a:solidFill>
                <a:latin typeface="Aktiv Grotesk"/>
                <a:cs typeface="Aktiv Grotesk"/>
              </a:rPr>
              <a:t>Template</a:t>
            </a:r>
            <a:endParaRPr sz="750">
              <a:latin typeface="Aktiv Grotesk"/>
              <a:cs typeface="Aktiv Grotesk"/>
            </a:endParaRPr>
          </a:p>
          <a:p>
            <a:pPr marL="147320" indent="-135255">
              <a:lnSpc>
                <a:spcPct val="100000"/>
              </a:lnSpc>
              <a:buChar char="•"/>
              <a:tabLst>
                <a:tab pos="147955" algn="l"/>
              </a:tabLst>
            </a:pP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Current</a:t>
            </a:r>
            <a:r>
              <a:rPr sz="750" b="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State</a:t>
            </a:r>
            <a:r>
              <a:rPr sz="750" b="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spc="-10" dirty="0">
                <a:solidFill>
                  <a:srgbClr val="080827"/>
                </a:solidFill>
                <a:latin typeface="Aktiv Grotesk"/>
                <a:cs typeface="Aktiv Grotesk"/>
              </a:rPr>
              <a:t>Template</a:t>
            </a:r>
            <a:endParaRPr sz="750">
              <a:latin typeface="Aktiv Grotesk"/>
              <a:cs typeface="Aktiv Grotesk"/>
            </a:endParaRPr>
          </a:p>
          <a:p>
            <a:pPr marL="147320" indent="-135255">
              <a:lnSpc>
                <a:spcPct val="100000"/>
              </a:lnSpc>
              <a:spcBef>
                <a:spcPts val="5"/>
              </a:spcBef>
              <a:buChar char="•"/>
              <a:tabLst>
                <a:tab pos="147955" algn="l"/>
              </a:tabLst>
            </a:pP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Lead Nurturing</a:t>
            </a:r>
            <a:r>
              <a:rPr sz="750" b="0" spc="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Mapping</a:t>
            </a:r>
            <a:r>
              <a:rPr sz="750" b="0" spc="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spc="-10" dirty="0">
                <a:solidFill>
                  <a:srgbClr val="080827"/>
                </a:solidFill>
                <a:latin typeface="Aktiv Grotesk"/>
                <a:cs typeface="Aktiv Grotesk"/>
              </a:rPr>
              <a:t>Template</a:t>
            </a:r>
            <a:endParaRPr sz="750">
              <a:latin typeface="Aktiv Grotesk"/>
              <a:cs typeface="Aktiv Grotesk"/>
            </a:endParaRPr>
          </a:p>
          <a:p>
            <a:pPr marL="147320" indent="-135255">
              <a:lnSpc>
                <a:spcPct val="100000"/>
              </a:lnSpc>
              <a:buChar char="•"/>
              <a:tabLst>
                <a:tab pos="147955" algn="l"/>
              </a:tabLst>
            </a:pP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Future</a:t>
            </a:r>
            <a:r>
              <a:rPr sz="750" b="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State</a:t>
            </a:r>
            <a:r>
              <a:rPr sz="750" b="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spc="-10" dirty="0">
                <a:solidFill>
                  <a:srgbClr val="080827"/>
                </a:solidFill>
                <a:latin typeface="Aktiv Grotesk"/>
                <a:cs typeface="Aktiv Grotesk"/>
              </a:rPr>
              <a:t>Template</a:t>
            </a:r>
            <a:endParaRPr sz="750">
              <a:latin typeface="Aktiv Grotesk"/>
              <a:cs typeface="Aktiv Grotesk"/>
            </a:endParaRPr>
          </a:p>
          <a:p>
            <a:pPr marL="147320" indent="-135255">
              <a:lnSpc>
                <a:spcPct val="100000"/>
              </a:lnSpc>
              <a:buChar char="•"/>
              <a:tabLst>
                <a:tab pos="147955" algn="l"/>
              </a:tabLst>
            </a:pP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Customer</a:t>
            </a:r>
            <a:r>
              <a:rPr sz="750" b="0" spc="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After</a:t>
            </a:r>
            <a:r>
              <a:rPr sz="750" b="0" spc="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sales</a:t>
            </a:r>
            <a:r>
              <a:rPr sz="750" b="0" spc="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to</a:t>
            </a:r>
            <a:r>
              <a:rPr sz="750" b="0" spc="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spc="-10" dirty="0">
                <a:solidFill>
                  <a:srgbClr val="080827"/>
                </a:solidFill>
                <a:latin typeface="Aktiv Grotesk"/>
                <a:cs typeface="Aktiv Grotesk"/>
              </a:rPr>
              <a:t>prevent</a:t>
            </a:r>
            <a:r>
              <a:rPr sz="750" b="0" spc="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spc="-10" dirty="0">
                <a:solidFill>
                  <a:srgbClr val="080827"/>
                </a:solidFill>
                <a:latin typeface="Aktiv Grotesk"/>
                <a:cs typeface="Aktiv Grotesk"/>
              </a:rPr>
              <a:t>churn</a:t>
            </a:r>
            <a:endParaRPr sz="750">
              <a:latin typeface="Aktiv Grotesk"/>
              <a:cs typeface="Aktiv Grotesk"/>
            </a:endParaRPr>
          </a:p>
          <a:p>
            <a:pPr marL="147320" indent="-135255">
              <a:lnSpc>
                <a:spcPct val="100000"/>
              </a:lnSpc>
              <a:buChar char="•"/>
              <a:tabLst>
                <a:tab pos="147955" algn="l"/>
              </a:tabLst>
            </a:pP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Customer</a:t>
            </a:r>
            <a:r>
              <a:rPr sz="750" b="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Support</a:t>
            </a:r>
            <a:r>
              <a:rPr sz="750" b="0" spc="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Blueprint</a:t>
            </a:r>
            <a:r>
              <a:rPr sz="750" b="0" spc="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spc="-10" dirty="0">
                <a:solidFill>
                  <a:srgbClr val="080827"/>
                </a:solidFill>
                <a:latin typeface="Aktiv Grotesk"/>
                <a:cs typeface="Aktiv Grotesk"/>
              </a:rPr>
              <a:t>Template</a:t>
            </a:r>
            <a:endParaRPr sz="750">
              <a:latin typeface="Aktiv Grotesk"/>
              <a:cs typeface="Aktiv Grotes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Aktiv Grotesk"/>
              <a:cs typeface="Aktiv Grotesk"/>
            </a:endParaRPr>
          </a:p>
          <a:p>
            <a:pPr marL="12700" marR="5080">
              <a:lnSpc>
                <a:spcPct val="100000"/>
              </a:lnSpc>
            </a:pP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[Prompts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in 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Brackets]: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These are</a:t>
            </a:r>
            <a:r>
              <a:rPr sz="750" b="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intended for</a:t>
            </a:r>
            <a:r>
              <a:rPr sz="750" b="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you to erase</a:t>
            </a:r>
            <a:r>
              <a:rPr sz="750" b="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and fill</a:t>
            </a:r>
            <a:r>
              <a:rPr sz="750" b="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in with</a:t>
            </a:r>
            <a:r>
              <a:rPr sz="750" b="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information for</a:t>
            </a:r>
            <a:r>
              <a:rPr sz="750" b="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your specific </a:t>
            </a:r>
            <a:r>
              <a:rPr sz="750" b="0" spc="-10" dirty="0">
                <a:solidFill>
                  <a:srgbClr val="080827"/>
                </a:solidFill>
                <a:latin typeface="Aktiv Grotesk"/>
                <a:cs typeface="Aktiv Grotesk"/>
              </a:rPr>
              <a:t>project,</a:t>
            </a:r>
            <a:r>
              <a:rPr sz="750" b="0" spc="50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such</a:t>
            </a:r>
            <a:r>
              <a:rPr sz="750" b="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as project</a:t>
            </a:r>
            <a:r>
              <a:rPr sz="750" b="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name or</a:t>
            </a:r>
            <a:r>
              <a:rPr sz="750" b="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a due </a:t>
            </a:r>
            <a:r>
              <a:rPr sz="750" b="0" spc="-10" dirty="0">
                <a:solidFill>
                  <a:srgbClr val="080827"/>
                </a:solidFill>
                <a:latin typeface="Aktiv Grotesk"/>
                <a:cs typeface="Aktiv Grotesk"/>
              </a:rPr>
              <a:t>date.</a:t>
            </a:r>
            <a:endParaRPr sz="750">
              <a:latin typeface="Aktiv Grotesk"/>
              <a:cs typeface="Aktiv Grotesk"/>
            </a:endParaRPr>
          </a:p>
          <a:p>
            <a:pPr marL="12700" marR="151130">
              <a:lnSpc>
                <a:spcPct val="100000"/>
              </a:lnSpc>
            </a:pP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Once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you’re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ready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to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begin,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delete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the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first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three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slides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and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start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filling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out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your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info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below.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spc="-10" dirty="0">
                <a:solidFill>
                  <a:srgbClr val="080827"/>
                </a:solidFill>
                <a:latin typeface="Aktiv Grotesk"/>
                <a:cs typeface="Aktiv Grotesk"/>
              </a:rPr>
              <a:t>Remember,</a:t>
            </a:r>
            <a:r>
              <a:rPr sz="750" b="0" spc="50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you can </a:t>
            </a:r>
            <a:r>
              <a:rPr sz="750" b="0" spc="-10" dirty="0">
                <a:solidFill>
                  <a:srgbClr val="080827"/>
                </a:solidFill>
                <a:latin typeface="Aktiv Grotesk"/>
                <a:cs typeface="Aktiv Grotesk"/>
              </a:rPr>
              <a:t>add/edit/delete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 any wording or</a:t>
            </a:r>
            <a:r>
              <a:rPr sz="750" b="0" spc="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dirty="0">
                <a:solidFill>
                  <a:srgbClr val="080827"/>
                </a:solidFill>
                <a:latin typeface="Aktiv Grotesk"/>
                <a:cs typeface="Aktiv Grotesk"/>
              </a:rPr>
              <a:t>sections you see fit for your</a:t>
            </a:r>
            <a:r>
              <a:rPr sz="750" b="0" spc="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0" spc="-10" dirty="0">
                <a:solidFill>
                  <a:srgbClr val="080827"/>
                </a:solidFill>
                <a:latin typeface="Aktiv Grotesk"/>
                <a:cs typeface="Aktiv Grotesk"/>
              </a:rPr>
              <a:t>projects.</a:t>
            </a:r>
            <a:endParaRPr sz="750">
              <a:latin typeface="Aktiv Grotesk"/>
              <a:cs typeface="Aktiv Grotes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dirty="0"/>
              <a:t>Thanks</a:t>
            </a:r>
            <a:r>
              <a:rPr sz="2750" spc="-30" dirty="0"/>
              <a:t> </a:t>
            </a:r>
            <a:r>
              <a:rPr sz="2750" dirty="0"/>
              <a:t>for</a:t>
            </a:r>
            <a:r>
              <a:rPr sz="2750" spc="-15" dirty="0"/>
              <a:t> </a:t>
            </a:r>
            <a:r>
              <a:rPr sz="2750" dirty="0"/>
              <a:t>downloading</a:t>
            </a:r>
            <a:r>
              <a:rPr sz="2750" spc="-15" dirty="0"/>
              <a:t> </a:t>
            </a:r>
            <a:r>
              <a:rPr sz="2750" dirty="0"/>
              <a:t>this</a:t>
            </a:r>
            <a:r>
              <a:rPr sz="2750" spc="-10" dirty="0"/>
              <a:t> resource!</a:t>
            </a:r>
            <a:endParaRPr sz="2750"/>
          </a:p>
        </p:txBody>
      </p:sp>
      <p:sp>
        <p:nvSpPr>
          <p:cNvPr id="4" name="object 4"/>
          <p:cNvSpPr/>
          <p:nvPr/>
        </p:nvSpPr>
        <p:spPr>
          <a:xfrm>
            <a:off x="1216623" y="4145578"/>
            <a:ext cx="1934210" cy="483234"/>
          </a:xfrm>
          <a:custGeom>
            <a:avLst/>
            <a:gdLst/>
            <a:ahLst/>
            <a:cxnLst/>
            <a:rect l="l" t="t" r="r" b="b"/>
            <a:pathLst>
              <a:path w="1934210" h="483235">
                <a:moveTo>
                  <a:pt x="1692605" y="0"/>
                </a:moveTo>
                <a:lnTo>
                  <a:pt x="241325" y="0"/>
                </a:lnTo>
                <a:lnTo>
                  <a:pt x="192688" y="4903"/>
                </a:lnTo>
                <a:lnTo>
                  <a:pt x="147388" y="18965"/>
                </a:lnTo>
                <a:lnTo>
                  <a:pt x="106395" y="41216"/>
                </a:lnTo>
                <a:lnTo>
                  <a:pt x="70680" y="70685"/>
                </a:lnTo>
                <a:lnTo>
                  <a:pt x="41212" y="106400"/>
                </a:lnTo>
                <a:lnTo>
                  <a:pt x="18963" y="147393"/>
                </a:lnTo>
                <a:lnTo>
                  <a:pt x="4902" y="192691"/>
                </a:lnTo>
                <a:lnTo>
                  <a:pt x="0" y="241325"/>
                </a:lnTo>
                <a:lnTo>
                  <a:pt x="4902" y="289962"/>
                </a:lnTo>
                <a:lnTo>
                  <a:pt x="18963" y="335262"/>
                </a:lnTo>
                <a:lnTo>
                  <a:pt x="41212" y="376255"/>
                </a:lnTo>
                <a:lnTo>
                  <a:pt x="70680" y="411970"/>
                </a:lnTo>
                <a:lnTo>
                  <a:pt x="106395" y="441437"/>
                </a:lnTo>
                <a:lnTo>
                  <a:pt x="147388" y="463687"/>
                </a:lnTo>
                <a:lnTo>
                  <a:pt x="192688" y="477748"/>
                </a:lnTo>
                <a:lnTo>
                  <a:pt x="241325" y="482650"/>
                </a:lnTo>
                <a:lnTo>
                  <a:pt x="1692605" y="482650"/>
                </a:lnTo>
                <a:lnTo>
                  <a:pt x="1741238" y="477748"/>
                </a:lnTo>
                <a:lnTo>
                  <a:pt x="1786537" y="463687"/>
                </a:lnTo>
                <a:lnTo>
                  <a:pt x="1827529" y="441437"/>
                </a:lnTo>
                <a:lnTo>
                  <a:pt x="1863245" y="411970"/>
                </a:lnTo>
                <a:lnTo>
                  <a:pt x="1892714" y="376255"/>
                </a:lnTo>
                <a:lnTo>
                  <a:pt x="1914965" y="335262"/>
                </a:lnTo>
                <a:lnTo>
                  <a:pt x="1929027" y="289962"/>
                </a:lnTo>
                <a:lnTo>
                  <a:pt x="1933930" y="241325"/>
                </a:lnTo>
                <a:lnTo>
                  <a:pt x="1929027" y="192691"/>
                </a:lnTo>
                <a:lnTo>
                  <a:pt x="1914965" y="147393"/>
                </a:lnTo>
                <a:lnTo>
                  <a:pt x="1892714" y="106400"/>
                </a:lnTo>
                <a:lnTo>
                  <a:pt x="1863245" y="70685"/>
                </a:lnTo>
                <a:lnTo>
                  <a:pt x="1827529" y="41216"/>
                </a:lnTo>
                <a:lnTo>
                  <a:pt x="1786537" y="18965"/>
                </a:lnTo>
                <a:lnTo>
                  <a:pt x="1741238" y="4903"/>
                </a:lnTo>
                <a:lnTo>
                  <a:pt x="1692605" y="0"/>
                </a:lnTo>
                <a:close/>
              </a:path>
            </a:pathLst>
          </a:custGeom>
          <a:solidFill>
            <a:srgbClr val="E11C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72679" y="4247268"/>
            <a:ext cx="139827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dirty="0">
                <a:solidFill>
                  <a:srgbClr val="FFFFFF"/>
                </a:solidFill>
                <a:latin typeface="Antonio"/>
                <a:cs typeface="Antonio"/>
              </a:rPr>
              <a:t>Lets</a:t>
            </a:r>
            <a:r>
              <a:rPr sz="1650" b="1" spc="-2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ntonio"/>
                <a:cs typeface="Antonio"/>
              </a:rPr>
              <a:t>get</a:t>
            </a:r>
            <a:r>
              <a:rPr sz="1650" b="1" spc="-2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650" b="1" spc="-10" dirty="0">
                <a:solidFill>
                  <a:srgbClr val="FFFFFF"/>
                </a:solidFill>
                <a:latin typeface="Antonio"/>
                <a:cs typeface="Antonio"/>
              </a:rPr>
              <a:t>started</a:t>
            </a:r>
            <a:r>
              <a:rPr sz="1650" b="1" spc="-2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650" b="1" spc="-50" dirty="0">
                <a:solidFill>
                  <a:srgbClr val="FFFFFF"/>
                </a:solidFill>
                <a:latin typeface="Antonio"/>
                <a:cs typeface="Antonio"/>
              </a:rPr>
              <a:t>&gt;</a:t>
            </a:r>
            <a:endParaRPr sz="1650">
              <a:latin typeface="Antonio"/>
              <a:cs typeface="Antoni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07034" cy="5328285"/>
          </a:xfrm>
          <a:custGeom>
            <a:avLst/>
            <a:gdLst/>
            <a:ahLst/>
            <a:cxnLst/>
            <a:rect l="l" t="t" r="r" b="b"/>
            <a:pathLst>
              <a:path w="407034" h="5328285">
                <a:moveTo>
                  <a:pt x="406895" y="0"/>
                </a:moveTo>
                <a:lnTo>
                  <a:pt x="0" y="0"/>
                </a:lnTo>
                <a:lnTo>
                  <a:pt x="0" y="5328005"/>
                </a:lnTo>
                <a:lnTo>
                  <a:pt x="406895" y="5328005"/>
                </a:lnTo>
                <a:lnTo>
                  <a:pt x="406895" y="0"/>
                </a:lnTo>
                <a:close/>
              </a:path>
            </a:pathLst>
          </a:custGeom>
          <a:solidFill>
            <a:srgbClr val="08082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8000" y="2177059"/>
            <a:ext cx="2851785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What</a:t>
            </a:r>
            <a:r>
              <a:rPr sz="750" b="1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to</a:t>
            </a:r>
            <a:r>
              <a:rPr sz="750" b="1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learn</a:t>
            </a:r>
            <a:r>
              <a:rPr sz="750" b="1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1" spc="-10" dirty="0">
                <a:solidFill>
                  <a:srgbClr val="080827"/>
                </a:solidFill>
                <a:latin typeface="Aktiv Grotesk"/>
                <a:cs typeface="Aktiv Grotesk"/>
              </a:rPr>
              <a:t>more?</a:t>
            </a:r>
            <a:r>
              <a:rPr sz="750" b="1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Pink Elephant</a:t>
            </a:r>
            <a:r>
              <a:rPr sz="750" b="1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Media</a:t>
            </a:r>
            <a:r>
              <a:rPr sz="750" b="1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training</a:t>
            </a:r>
            <a:r>
              <a:rPr sz="750" b="1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platform </a:t>
            </a:r>
            <a:r>
              <a:rPr sz="750" b="1" spc="-25" dirty="0">
                <a:solidFill>
                  <a:srgbClr val="080827"/>
                </a:solidFill>
                <a:latin typeface="Aktiv Grotesk"/>
                <a:cs typeface="Aktiv Grotesk"/>
              </a:rPr>
              <a:t>is</a:t>
            </a:r>
            <a:r>
              <a:rPr sz="750" b="1" spc="50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designed</a:t>
            </a:r>
            <a:r>
              <a:rPr sz="750" b="1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to help our clients get</a:t>
            </a:r>
            <a:r>
              <a:rPr sz="750" b="1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the most out of their </a:t>
            </a:r>
            <a:r>
              <a:rPr sz="750" b="1" spc="-10" dirty="0">
                <a:solidFill>
                  <a:srgbClr val="080827"/>
                </a:solidFill>
                <a:latin typeface="Aktiv Grotesk"/>
                <a:cs typeface="Aktiv Grotesk"/>
              </a:rPr>
              <a:t>websites.</a:t>
            </a:r>
            <a:endParaRPr sz="750">
              <a:latin typeface="Aktiv Grotesk"/>
              <a:cs typeface="Aktiv Grotesk"/>
            </a:endParaRPr>
          </a:p>
          <a:p>
            <a:pPr>
              <a:lnSpc>
                <a:spcPct val="100000"/>
              </a:lnSpc>
            </a:pPr>
            <a:endParaRPr sz="700">
              <a:latin typeface="Aktiv Grotesk"/>
              <a:cs typeface="Aktiv Grotesk"/>
            </a:endParaRPr>
          </a:p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Completing this lesson will help </a:t>
            </a:r>
            <a:r>
              <a:rPr sz="750" spc="-20" dirty="0">
                <a:solidFill>
                  <a:srgbClr val="080827"/>
                </a:solidFill>
                <a:latin typeface="Aktiv Grotesk"/>
                <a:cs typeface="Aktiv Grotesk"/>
              </a:rPr>
              <a:t>you:</a:t>
            </a:r>
            <a:endParaRPr sz="750">
              <a:latin typeface="Aktiv Grotesk"/>
              <a:cs typeface="Aktiv Grotes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00">
              <a:latin typeface="Aktiv Grotesk"/>
              <a:cs typeface="Aktiv Grotesk"/>
            </a:endParaRPr>
          </a:p>
          <a:p>
            <a:pPr marL="147320" indent="-135255">
              <a:lnSpc>
                <a:spcPct val="100000"/>
              </a:lnSpc>
              <a:buChar char="•"/>
              <a:tabLst>
                <a:tab pos="147955" algn="l"/>
              </a:tabLst>
            </a:pP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Better</a:t>
            </a:r>
            <a:r>
              <a:rPr sz="750" spc="-1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understand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your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customers</a:t>
            </a:r>
            <a:endParaRPr sz="750">
              <a:latin typeface="Aktiv Grotesk"/>
              <a:cs typeface="Aktiv Grotesk"/>
            </a:endParaRPr>
          </a:p>
          <a:p>
            <a:pPr marL="147320" indent="-135255">
              <a:lnSpc>
                <a:spcPct val="100000"/>
              </a:lnSpc>
              <a:buChar char="•"/>
              <a:tabLst>
                <a:tab pos="147955" algn="l"/>
              </a:tabLst>
            </a:pP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Improve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 your</a:t>
            </a:r>
            <a:r>
              <a:rPr sz="750" spc="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customer</a:t>
            </a:r>
            <a:r>
              <a:rPr sz="750" spc="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experience</a:t>
            </a:r>
            <a:endParaRPr sz="750">
              <a:latin typeface="Aktiv Grotesk"/>
              <a:cs typeface="Aktiv Grotes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8000" y="849402"/>
            <a:ext cx="2779395" cy="866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2750" dirty="0"/>
              <a:t>Creating</a:t>
            </a:r>
            <a:r>
              <a:rPr sz="2750" spc="-15" dirty="0"/>
              <a:t> </a:t>
            </a:r>
            <a:r>
              <a:rPr sz="2750" dirty="0"/>
              <a:t>a</a:t>
            </a:r>
            <a:r>
              <a:rPr sz="2750" spc="-5" dirty="0"/>
              <a:t> </a:t>
            </a:r>
            <a:r>
              <a:rPr sz="2750" spc="-10" dirty="0"/>
              <a:t>Customer </a:t>
            </a:r>
            <a:r>
              <a:rPr sz="2750" dirty="0"/>
              <a:t>Journey</a:t>
            </a:r>
            <a:r>
              <a:rPr sz="2750" spc="-15" dirty="0"/>
              <a:t> </a:t>
            </a:r>
            <a:r>
              <a:rPr sz="2750" spc="-25" dirty="0"/>
              <a:t>Map</a:t>
            </a:r>
            <a:endParaRPr sz="2750"/>
          </a:p>
        </p:txBody>
      </p:sp>
      <p:grpSp>
        <p:nvGrpSpPr>
          <p:cNvPr id="4" name="object 4"/>
          <p:cNvGrpSpPr/>
          <p:nvPr/>
        </p:nvGrpSpPr>
        <p:grpSpPr>
          <a:xfrm>
            <a:off x="0" y="1804"/>
            <a:ext cx="3216275" cy="5324475"/>
            <a:chOff x="0" y="1804"/>
            <a:chExt cx="3216275" cy="53244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349" y="1804"/>
              <a:ext cx="2809355" cy="53243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816"/>
              <a:ext cx="406400" cy="5324475"/>
            </a:xfrm>
            <a:custGeom>
              <a:avLst/>
              <a:gdLst/>
              <a:ahLst/>
              <a:cxnLst/>
              <a:rect l="l" t="t" r="r" b="b"/>
              <a:pathLst>
                <a:path w="406400" h="5324475">
                  <a:moveTo>
                    <a:pt x="406349" y="0"/>
                  </a:moveTo>
                  <a:lnTo>
                    <a:pt x="0" y="0"/>
                  </a:lnTo>
                  <a:lnTo>
                    <a:pt x="0" y="5324386"/>
                  </a:lnTo>
                  <a:lnTo>
                    <a:pt x="406349" y="5324386"/>
                  </a:lnTo>
                  <a:lnTo>
                    <a:pt x="406349" y="0"/>
                  </a:lnTo>
                  <a:close/>
                </a:path>
              </a:pathLst>
            </a:custGeom>
            <a:solidFill>
              <a:srgbClr val="080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3919" y="1630099"/>
            <a:ext cx="3531235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645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sales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funnel is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the step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that a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potential customer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will make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before 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becoming</a:t>
            </a:r>
            <a:r>
              <a:rPr sz="750" spc="50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one.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Understanding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the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way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your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customer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reacts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will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allow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us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to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understand</a:t>
            </a:r>
            <a:r>
              <a:rPr sz="750" spc="50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what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optimisation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is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required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at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each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step.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The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first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step,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is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to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take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product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spc="-25" dirty="0">
                <a:solidFill>
                  <a:srgbClr val="080827"/>
                </a:solidFill>
                <a:latin typeface="Aktiv Grotesk"/>
                <a:cs typeface="Aktiv Grotesk"/>
              </a:rPr>
              <a:t>or</a:t>
            </a:r>
            <a:r>
              <a:rPr sz="750" spc="50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service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you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offer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and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think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about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the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message.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Below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are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some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key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stages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spc="-25" dirty="0">
                <a:solidFill>
                  <a:srgbClr val="080827"/>
                </a:solidFill>
                <a:latin typeface="Aktiv Grotesk"/>
                <a:cs typeface="Aktiv Grotesk"/>
              </a:rPr>
              <a:t>on</a:t>
            </a:r>
            <a:endParaRPr sz="750">
              <a:latin typeface="Aktiv Grotesk"/>
              <a:cs typeface="Aktiv Grotesk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what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client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is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looking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for.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Remember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good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competitor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research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is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required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here.</a:t>
            </a:r>
            <a:r>
              <a:rPr sz="750" spc="50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If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you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don’t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stand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out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from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the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herd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how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can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you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compete?</a:t>
            </a:r>
            <a:endParaRPr sz="750">
              <a:latin typeface="Aktiv Grotesk"/>
              <a:cs typeface="Aktiv Grotes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3919" y="2577484"/>
            <a:ext cx="1685289" cy="99314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244475">
              <a:lnSpc>
                <a:spcPct val="141500"/>
              </a:lnSpc>
              <a:spcBef>
                <a:spcPts val="150"/>
              </a:spcBef>
            </a:pPr>
            <a:r>
              <a:rPr sz="1100" b="1" dirty="0">
                <a:solidFill>
                  <a:srgbClr val="E11C6F"/>
                </a:solidFill>
                <a:latin typeface="Antonio"/>
                <a:cs typeface="Antonio"/>
              </a:rPr>
              <a:t>What</a:t>
            </a:r>
            <a:r>
              <a:rPr sz="1100" b="1" spc="35" dirty="0">
                <a:solidFill>
                  <a:srgbClr val="E11C6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E11C6F"/>
                </a:solidFill>
                <a:latin typeface="Antonio"/>
                <a:cs typeface="Antonio"/>
              </a:rPr>
              <a:t>are</a:t>
            </a:r>
            <a:r>
              <a:rPr sz="1100" b="1" spc="40" dirty="0">
                <a:solidFill>
                  <a:srgbClr val="E11C6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E11C6F"/>
                </a:solidFill>
                <a:latin typeface="Antonio"/>
                <a:cs typeface="Antonio"/>
              </a:rPr>
              <a:t>you</a:t>
            </a:r>
            <a:r>
              <a:rPr sz="1100" b="1" spc="30" dirty="0">
                <a:solidFill>
                  <a:srgbClr val="E11C6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E11C6F"/>
                </a:solidFill>
                <a:latin typeface="Antonio"/>
                <a:cs typeface="Antonio"/>
              </a:rPr>
              <a:t>offering?</a:t>
            </a:r>
            <a:r>
              <a:rPr sz="1100" b="1" spc="500" dirty="0">
                <a:solidFill>
                  <a:srgbClr val="E11C6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E11C6F"/>
                </a:solidFill>
                <a:latin typeface="Antonio"/>
                <a:cs typeface="Antonio"/>
              </a:rPr>
              <a:t>Why</a:t>
            </a:r>
            <a:r>
              <a:rPr sz="1100" b="1" spc="40" dirty="0">
                <a:solidFill>
                  <a:srgbClr val="E11C6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E11C6F"/>
                </a:solidFill>
                <a:latin typeface="Antonio"/>
                <a:cs typeface="Antonio"/>
              </a:rPr>
              <a:t>should</a:t>
            </a:r>
            <a:r>
              <a:rPr sz="1100" b="1" spc="35" dirty="0">
                <a:solidFill>
                  <a:srgbClr val="E11C6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E11C6F"/>
                </a:solidFill>
                <a:latin typeface="Antonio"/>
                <a:cs typeface="Antonio"/>
              </a:rPr>
              <a:t>they</a:t>
            </a:r>
            <a:r>
              <a:rPr sz="1100" b="1" spc="35" dirty="0">
                <a:solidFill>
                  <a:srgbClr val="E11C6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E11C6F"/>
                </a:solidFill>
                <a:latin typeface="Antonio"/>
                <a:cs typeface="Antonio"/>
              </a:rPr>
              <a:t>care?</a:t>
            </a:r>
            <a:r>
              <a:rPr sz="1100" b="1" spc="500" dirty="0">
                <a:solidFill>
                  <a:srgbClr val="E11C6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E11C6F"/>
                </a:solidFill>
                <a:latin typeface="Antonio"/>
                <a:cs typeface="Antonio"/>
              </a:rPr>
              <a:t>What</a:t>
            </a:r>
            <a:r>
              <a:rPr sz="1100" b="1" spc="35" dirty="0">
                <a:solidFill>
                  <a:srgbClr val="E11C6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E11C6F"/>
                </a:solidFill>
                <a:latin typeface="Antonio"/>
                <a:cs typeface="Antonio"/>
              </a:rPr>
              <a:t>proof</a:t>
            </a:r>
            <a:r>
              <a:rPr sz="1100" b="1" spc="35" dirty="0">
                <a:solidFill>
                  <a:srgbClr val="E11C6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E11C6F"/>
                </a:solidFill>
                <a:latin typeface="Antonio"/>
                <a:cs typeface="Antonio"/>
              </a:rPr>
              <a:t>can</a:t>
            </a:r>
            <a:r>
              <a:rPr sz="1100" b="1" spc="35" dirty="0">
                <a:solidFill>
                  <a:srgbClr val="E11C6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E11C6F"/>
                </a:solidFill>
                <a:latin typeface="Antonio"/>
                <a:cs typeface="Antonio"/>
              </a:rPr>
              <a:t>you</a:t>
            </a:r>
            <a:r>
              <a:rPr sz="1100" b="1" spc="30" dirty="0">
                <a:solidFill>
                  <a:srgbClr val="E11C6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E11C6F"/>
                </a:solidFill>
                <a:latin typeface="Antonio"/>
                <a:cs typeface="Antonio"/>
              </a:rPr>
              <a:t>offer?</a:t>
            </a:r>
            <a:endParaRPr sz="1100">
              <a:latin typeface="Antonio"/>
              <a:cs typeface="Antonio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100" b="1" dirty="0">
                <a:solidFill>
                  <a:srgbClr val="E11C6F"/>
                </a:solidFill>
                <a:latin typeface="Antonio"/>
                <a:cs typeface="Antonio"/>
              </a:rPr>
              <a:t>How</a:t>
            </a:r>
            <a:r>
              <a:rPr sz="1100" b="1" spc="30" dirty="0">
                <a:solidFill>
                  <a:srgbClr val="E11C6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E11C6F"/>
                </a:solidFill>
                <a:latin typeface="Antonio"/>
                <a:cs typeface="Antonio"/>
              </a:rPr>
              <a:t>can</a:t>
            </a:r>
            <a:r>
              <a:rPr sz="1100" b="1" spc="35" dirty="0">
                <a:solidFill>
                  <a:srgbClr val="E11C6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E11C6F"/>
                </a:solidFill>
                <a:latin typeface="Antonio"/>
                <a:cs typeface="Antonio"/>
              </a:rPr>
              <a:t>you</a:t>
            </a:r>
            <a:r>
              <a:rPr sz="1100" b="1" spc="30" dirty="0">
                <a:solidFill>
                  <a:srgbClr val="E11C6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E11C6F"/>
                </a:solidFill>
                <a:latin typeface="Antonio"/>
                <a:cs typeface="Antonio"/>
              </a:rPr>
              <a:t>relay</a:t>
            </a:r>
            <a:r>
              <a:rPr sz="1100" b="1" spc="40" dirty="0">
                <a:solidFill>
                  <a:srgbClr val="E11C6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E11C6F"/>
                </a:solidFill>
                <a:latin typeface="Antonio"/>
                <a:cs typeface="Antonio"/>
              </a:rPr>
              <a:t>their</a:t>
            </a:r>
            <a:r>
              <a:rPr sz="1100" b="1" spc="35" dirty="0">
                <a:solidFill>
                  <a:srgbClr val="E11C6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E11C6F"/>
                </a:solidFill>
                <a:latin typeface="Antonio"/>
                <a:cs typeface="Antonio"/>
              </a:rPr>
              <a:t>fears?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dirty="0"/>
              <a:t>Understanding</a:t>
            </a:r>
            <a:r>
              <a:rPr sz="2750" spc="-30" dirty="0"/>
              <a:t> </a:t>
            </a:r>
            <a:r>
              <a:rPr sz="2750" dirty="0"/>
              <a:t>how</a:t>
            </a:r>
            <a:r>
              <a:rPr sz="2750" spc="-20" dirty="0"/>
              <a:t> </a:t>
            </a:r>
            <a:r>
              <a:rPr sz="2750" dirty="0"/>
              <a:t>to</a:t>
            </a:r>
            <a:r>
              <a:rPr sz="2750" spc="-15" dirty="0"/>
              <a:t> </a:t>
            </a:r>
            <a:r>
              <a:rPr sz="2750" dirty="0"/>
              <a:t>build</a:t>
            </a:r>
            <a:r>
              <a:rPr sz="2750" spc="-20" dirty="0"/>
              <a:t> </a:t>
            </a:r>
            <a:r>
              <a:rPr sz="2750" dirty="0"/>
              <a:t>sales</a:t>
            </a:r>
            <a:r>
              <a:rPr sz="2750" spc="-20" dirty="0"/>
              <a:t> </a:t>
            </a:r>
            <a:r>
              <a:rPr sz="2750" spc="-10" dirty="0"/>
              <a:t>funnels</a:t>
            </a:r>
            <a:endParaRPr sz="2750"/>
          </a:p>
        </p:txBody>
      </p:sp>
      <p:sp>
        <p:nvSpPr>
          <p:cNvPr id="5" name="object 5"/>
          <p:cNvSpPr txBox="1"/>
          <p:nvPr/>
        </p:nvSpPr>
        <p:spPr>
          <a:xfrm>
            <a:off x="1203919" y="4048250"/>
            <a:ext cx="347154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Remember:</a:t>
            </a:r>
            <a:r>
              <a:rPr sz="750" b="1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Your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potential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client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does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not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care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about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you.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They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care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about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spc="-20" dirty="0">
                <a:solidFill>
                  <a:srgbClr val="080827"/>
                </a:solidFill>
                <a:latin typeface="Aktiv Grotesk"/>
                <a:cs typeface="Aktiv Grotesk"/>
              </a:rPr>
              <a:t>what</a:t>
            </a:r>
            <a:r>
              <a:rPr sz="750" spc="50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they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get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when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they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use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your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product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or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service.</a:t>
            </a:r>
            <a:endParaRPr sz="750">
              <a:latin typeface="Aktiv Grotesk"/>
              <a:cs typeface="Aktiv Grotes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41384" y="1461490"/>
            <a:ext cx="5019040" cy="3531235"/>
            <a:chOff x="2541384" y="1461490"/>
            <a:chExt cx="5019040" cy="35312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4601" y="1461490"/>
              <a:ext cx="3775390" cy="353071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68419" y="2745806"/>
              <a:ext cx="2859405" cy="0"/>
            </a:xfrm>
            <a:custGeom>
              <a:avLst/>
              <a:gdLst/>
              <a:ahLst/>
              <a:cxnLst/>
              <a:rect l="l" t="t" r="r" b="b"/>
              <a:pathLst>
                <a:path w="2859404">
                  <a:moveTo>
                    <a:pt x="0" y="0"/>
                  </a:moveTo>
                  <a:lnTo>
                    <a:pt x="2859062" y="0"/>
                  </a:lnTo>
                </a:path>
              </a:pathLst>
            </a:custGeom>
            <a:ln w="23850">
              <a:solidFill>
                <a:srgbClr val="D9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41384" y="2978468"/>
              <a:ext cx="2987675" cy="0"/>
            </a:xfrm>
            <a:custGeom>
              <a:avLst/>
              <a:gdLst/>
              <a:ahLst/>
              <a:cxnLst/>
              <a:rect l="l" t="t" r="r" b="b"/>
              <a:pathLst>
                <a:path w="2987675">
                  <a:moveTo>
                    <a:pt x="0" y="0"/>
                  </a:moveTo>
                  <a:lnTo>
                    <a:pt x="2987471" y="0"/>
                  </a:lnTo>
                </a:path>
              </a:pathLst>
            </a:custGeom>
            <a:ln w="23850">
              <a:solidFill>
                <a:srgbClr val="D9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87478" y="3468619"/>
              <a:ext cx="2690495" cy="0"/>
            </a:xfrm>
            <a:custGeom>
              <a:avLst/>
              <a:gdLst/>
              <a:ahLst/>
              <a:cxnLst/>
              <a:rect l="l" t="t" r="r" b="b"/>
              <a:pathLst>
                <a:path w="2690495">
                  <a:moveTo>
                    <a:pt x="0" y="0"/>
                  </a:moveTo>
                  <a:lnTo>
                    <a:pt x="2690075" y="0"/>
                  </a:lnTo>
                </a:path>
              </a:pathLst>
            </a:custGeom>
            <a:ln w="23850">
              <a:solidFill>
                <a:srgbClr val="D9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17117" y="3219982"/>
              <a:ext cx="2879725" cy="0"/>
            </a:xfrm>
            <a:custGeom>
              <a:avLst/>
              <a:gdLst/>
              <a:ahLst/>
              <a:cxnLst/>
              <a:rect l="l" t="t" r="r" b="b"/>
              <a:pathLst>
                <a:path w="2879725">
                  <a:moveTo>
                    <a:pt x="0" y="0"/>
                  </a:moveTo>
                  <a:lnTo>
                    <a:pt x="2879331" y="0"/>
                  </a:lnTo>
                </a:path>
              </a:pathLst>
            </a:custGeom>
            <a:ln w="23850">
              <a:solidFill>
                <a:srgbClr val="D9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32643" y="2707189"/>
              <a:ext cx="51435" cy="77470"/>
            </a:xfrm>
            <a:custGeom>
              <a:avLst/>
              <a:gdLst/>
              <a:ahLst/>
              <a:cxnLst/>
              <a:rect l="l" t="t" r="r" b="b"/>
              <a:pathLst>
                <a:path w="51435" h="77469">
                  <a:moveTo>
                    <a:pt x="4533" y="0"/>
                  </a:moveTo>
                  <a:lnTo>
                    <a:pt x="0" y="2260"/>
                  </a:lnTo>
                  <a:lnTo>
                    <a:pt x="0" y="74980"/>
                  </a:lnTo>
                  <a:lnTo>
                    <a:pt x="4533" y="77241"/>
                  </a:lnTo>
                  <a:lnTo>
                    <a:pt x="45592" y="46266"/>
                  </a:lnTo>
                  <a:lnTo>
                    <a:pt x="51193" y="42037"/>
                  </a:lnTo>
                  <a:lnTo>
                    <a:pt x="51193" y="35191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D9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32643" y="2707189"/>
              <a:ext cx="51435" cy="77470"/>
            </a:xfrm>
            <a:custGeom>
              <a:avLst/>
              <a:gdLst/>
              <a:ahLst/>
              <a:cxnLst/>
              <a:rect l="l" t="t" r="r" b="b"/>
              <a:pathLst>
                <a:path w="51435" h="77469">
                  <a:moveTo>
                    <a:pt x="45592" y="46266"/>
                  </a:moveTo>
                  <a:lnTo>
                    <a:pt x="51193" y="42037"/>
                  </a:lnTo>
                  <a:lnTo>
                    <a:pt x="51193" y="35191"/>
                  </a:lnTo>
                  <a:lnTo>
                    <a:pt x="45592" y="30975"/>
                  </a:lnTo>
                  <a:lnTo>
                    <a:pt x="10134" y="4216"/>
                  </a:lnTo>
                  <a:lnTo>
                    <a:pt x="4533" y="0"/>
                  </a:lnTo>
                  <a:lnTo>
                    <a:pt x="0" y="2260"/>
                  </a:lnTo>
                  <a:lnTo>
                    <a:pt x="0" y="9271"/>
                  </a:lnTo>
                  <a:lnTo>
                    <a:pt x="0" y="67957"/>
                  </a:lnTo>
                  <a:lnTo>
                    <a:pt x="0" y="74980"/>
                  </a:lnTo>
                  <a:lnTo>
                    <a:pt x="4533" y="77241"/>
                  </a:lnTo>
                  <a:lnTo>
                    <a:pt x="10134" y="73012"/>
                  </a:lnTo>
                  <a:lnTo>
                    <a:pt x="45592" y="46266"/>
                  </a:lnTo>
                  <a:close/>
                </a:path>
              </a:pathLst>
            </a:custGeom>
            <a:ln w="11925">
              <a:solidFill>
                <a:srgbClr val="D9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22662" y="2939850"/>
              <a:ext cx="51435" cy="77470"/>
            </a:xfrm>
            <a:custGeom>
              <a:avLst/>
              <a:gdLst/>
              <a:ahLst/>
              <a:cxnLst/>
              <a:rect l="l" t="t" r="r" b="b"/>
              <a:pathLst>
                <a:path w="51435" h="77469">
                  <a:moveTo>
                    <a:pt x="4533" y="0"/>
                  </a:moveTo>
                  <a:lnTo>
                    <a:pt x="0" y="2260"/>
                  </a:lnTo>
                  <a:lnTo>
                    <a:pt x="0" y="74980"/>
                  </a:lnTo>
                  <a:lnTo>
                    <a:pt x="4533" y="77241"/>
                  </a:lnTo>
                  <a:lnTo>
                    <a:pt x="45592" y="46266"/>
                  </a:lnTo>
                  <a:lnTo>
                    <a:pt x="51193" y="42037"/>
                  </a:lnTo>
                  <a:lnTo>
                    <a:pt x="51193" y="35191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D9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22662" y="2939850"/>
              <a:ext cx="51435" cy="77470"/>
            </a:xfrm>
            <a:custGeom>
              <a:avLst/>
              <a:gdLst/>
              <a:ahLst/>
              <a:cxnLst/>
              <a:rect l="l" t="t" r="r" b="b"/>
              <a:pathLst>
                <a:path w="51435" h="77469">
                  <a:moveTo>
                    <a:pt x="45592" y="46266"/>
                  </a:moveTo>
                  <a:lnTo>
                    <a:pt x="51193" y="42037"/>
                  </a:lnTo>
                  <a:lnTo>
                    <a:pt x="51193" y="35191"/>
                  </a:lnTo>
                  <a:lnTo>
                    <a:pt x="45592" y="30975"/>
                  </a:lnTo>
                  <a:lnTo>
                    <a:pt x="10134" y="4216"/>
                  </a:lnTo>
                  <a:lnTo>
                    <a:pt x="4533" y="0"/>
                  </a:lnTo>
                  <a:lnTo>
                    <a:pt x="0" y="2260"/>
                  </a:lnTo>
                  <a:lnTo>
                    <a:pt x="0" y="9271"/>
                  </a:lnTo>
                  <a:lnTo>
                    <a:pt x="0" y="67957"/>
                  </a:lnTo>
                  <a:lnTo>
                    <a:pt x="0" y="74980"/>
                  </a:lnTo>
                  <a:lnTo>
                    <a:pt x="4533" y="77241"/>
                  </a:lnTo>
                  <a:lnTo>
                    <a:pt x="10134" y="73012"/>
                  </a:lnTo>
                  <a:lnTo>
                    <a:pt x="45592" y="46266"/>
                  </a:lnTo>
                  <a:close/>
                </a:path>
              </a:pathLst>
            </a:custGeom>
            <a:ln w="11925">
              <a:solidFill>
                <a:srgbClr val="D9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98363" y="3181362"/>
              <a:ext cx="51435" cy="77470"/>
            </a:xfrm>
            <a:custGeom>
              <a:avLst/>
              <a:gdLst/>
              <a:ahLst/>
              <a:cxnLst/>
              <a:rect l="l" t="t" r="r" b="b"/>
              <a:pathLst>
                <a:path w="51435" h="77470">
                  <a:moveTo>
                    <a:pt x="4533" y="0"/>
                  </a:moveTo>
                  <a:lnTo>
                    <a:pt x="0" y="2260"/>
                  </a:lnTo>
                  <a:lnTo>
                    <a:pt x="0" y="74980"/>
                  </a:lnTo>
                  <a:lnTo>
                    <a:pt x="4533" y="77241"/>
                  </a:lnTo>
                  <a:lnTo>
                    <a:pt x="45592" y="46266"/>
                  </a:lnTo>
                  <a:lnTo>
                    <a:pt x="51193" y="42037"/>
                  </a:lnTo>
                  <a:lnTo>
                    <a:pt x="51193" y="35191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D9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98363" y="3181362"/>
              <a:ext cx="51435" cy="77470"/>
            </a:xfrm>
            <a:custGeom>
              <a:avLst/>
              <a:gdLst/>
              <a:ahLst/>
              <a:cxnLst/>
              <a:rect l="l" t="t" r="r" b="b"/>
              <a:pathLst>
                <a:path w="51435" h="77470">
                  <a:moveTo>
                    <a:pt x="45592" y="46266"/>
                  </a:moveTo>
                  <a:lnTo>
                    <a:pt x="51193" y="42037"/>
                  </a:lnTo>
                  <a:lnTo>
                    <a:pt x="51193" y="35191"/>
                  </a:lnTo>
                  <a:lnTo>
                    <a:pt x="45592" y="30975"/>
                  </a:lnTo>
                  <a:lnTo>
                    <a:pt x="10134" y="4216"/>
                  </a:lnTo>
                  <a:lnTo>
                    <a:pt x="4533" y="0"/>
                  </a:lnTo>
                  <a:lnTo>
                    <a:pt x="0" y="2260"/>
                  </a:lnTo>
                  <a:lnTo>
                    <a:pt x="0" y="9271"/>
                  </a:lnTo>
                  <a:lnTo>
                    <a:pt x="0" y="67957"/>
                  </a:lnTo>
                  <a:lnTo>
                    <a:pt x="0" y="74980"/>
                  </a:lnTo>
                  <a:lnTo>
                    <a:pt x="4533" y="77241"/>
                  </a:lnTo>
                  <a:lnTo>
                    <a:pt x="10134" y="73012"/>
                  </a:lnTo>
                  <a:lnTo>
                    <a:pt x="45592" y="46266"/>
                  </a:lnTo>
                  <a:close/>
                </a:path>
              </a:pathLst>
            </a:custGeom>
            <a:ln w="11925">
              <a:solidFill>
                <a:srgbClr val="D9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74063" y="3429999"/>
              <a:ext cx="51435" cy="77470"/>
            </a:xfrm>
            <a:custGeom>
              <a:avLst/>
              <a:gdLst/>
              <a:ahLst/>
              <a:cxnLst/>
              <a:rect l="l" t="t" r="r" b="b"/>
              <a:pathLst>
                <a:path w="51435" h="77470">
                  <a:moveTo>
                    <a:pt x="4533" y="0"/>
                  </a:moveTo>
                  <a:lnTo>
                    <a:pt x="0" y="2260"/>
                  </a:lnTo>
                  <a:lnTo>
                    <a:pt x="0" y="74980"/>
                  </a:lnTo>
                  <a:lnTo>
                    <a:pt x="4533" y="77241"/>
                  </a:lnTo>
                  <a:lnTo>
                    <a:pt x="45592" y="46266"/>
                  </a:lnTo>
                  <a:lnTo>
                    <a:pt x="51193" y="42037"/>
                  </a:lnTo>
                  <a:lnTo>
                    <a:pt x="51193" y="35191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D9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74063" y="3429999"/>
              <a:ext cx="51435" cy="77470"/>
            </a:xfrm>
            <a:custGeom>
              <a:avLst/>
              <a:gdLst/>
              <a:ahLst/>
              <a:cxnLst/>
              <a:rect l="l" t="t" r="r" b="b"/>
              <a:pathLst>
                <a:path w="51435" h="77470">
                  <a:moveTo>
                    <a:pt x="45592" y="46266"/>
                  </a:moveTo>
                  <a:lnTo>
                    <a:pt x="51193" y="42037"/>
                  </a:lnTo>
                  <a:lnTo>
                    <a:pt x="51193" y="35191"/>
                  </a:lnTo>
                  <a:lnTo>
                    <a:pt x="45592" y="30975"/>
                  </a:lnTo>
                  <a:lnTo>
                    <a:pt x="10134" y="4216"/>
                  </a:lnTo>
                  <a:lnTo>
                    <a:pt x="4533" y="0"/>
                  </a:lnTo>
                  <a:lnTo>
                    <a:pt x="0" y="2260"/>
                  </a:lnTo>
                  <a:lnTo>
                    <a:pt x="0" y="9271"/>
                  </a:lnTo>
                  <a:lnTo>
                    <a:pt x="0" y="67957"/>
                  </a:lnTo>
                  <a:lnTo>
                    <a:pt x="0" y="74980"/>
                  </a:lnTo>
                  <a:lnTo>
                    <a:pt x="4533" y="77241"/>
                  </a:lnTo>
                  <a:lnTo>
                    <a:pt x="10134" y="73012"/>
                  </a:lnTo>
                  <a:lnTo>
                    <a:pt x="45592" y="46266"/>
                  </a:lnTo>
                  <a:close/>
                </a:path>
              </a:pathLst>
            </a:custGeom>
            <a:ln w="11925">
              <a:solidFill>
                <a:srgbClr val="D9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0" y="0"/>
            <a:ext cx="407034" cy="5328285"/>
          </a:xfrm>
          <a:custGeom>
            <a:avLst/>
            <a:gdLst/>
            <a:ahLst/>
            <a:cxnLst/>
            <a:rect l="l" t="t" r="r" b="b"/>
            <a:pathLst>
              <a:path w="407034" h="5328285">
                <a:moveTo>
                  <a:pt x="406895" y="0"/>
                </a:moveTo>
                <a:lnTo>
                  <a:pt x="0" y="0"/>
                </a:lnTo>
                <a:lnTo>
                  <a:pt x="0" y="5328005"/>
                </a:lnTo>
                <a:lnTo>
                  <a:pt x="406895" y="5328005"/>
                </a:lnTo>
                <a:lnTo>
                  <a:pt x="406895" y="0"/>
                </a:lnTo>
                <a:close/>
              </a:path>
            </a:pathLst>
          </a:custGeom>
          <a:solidFill>
            <a:srgbClr val="08082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04995" y="2001625"/>
            <a:ext cx="3405504" cy="2745740"/>
            <a:chOff x="2804995" y="2001625"/>
            <a:chExt cx="3405504" cy="2745740"/>
          </a:xfrm>
        </p:grpSpPr>
        <p:sp>
          <p:nvSpPr>
            <p:cNvPr id="3" name="object 3"/>
            <p:cNvSpPr/>
            <p:nvPr/>
          </p:nvSpPr>
          <p:spPr>
            <a:xfrm>
              <a:off x="4448767" y="2252074"/>
              <a:ext cx="1749425" cy="2284095"/>
            </a:xfrm>
            <a:custGeom>
              <a:avLst/>
              <a:gdLst/>
              <a:ahLst/>
              <a:cxnLst/>
              <a:rect l="l" t="t" r="r" b="b"/>
              <a:pathLst>
                <a:path w="1749425" h="2284095">
                  <a:moveTo>
                    <a:pt x="1749234" y="2284056"/>
                  </a:moveTo>
                  <a:lnTo>
                    <a:pt x="0" y="2284056"/>
                  </a:lnTo>
                  <a:lnTo>
                    <a:pt x="1140929" y="0"/>
                  </a:lnTo>
                  <a:lnTo>
                    <a:pt x="1749234" y="0"/>
                  </a:lnTo>
                </a:path>
              </a:pathLst>
            </a:custGeom>
            <a:ln w="23850">
              <a:solidFill>
                <a:srgbClr val="E11C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04995" y="2001625"/>
              <a:ext cx="2745740" cy="2745740"/>
            </a:xfrm>
            <a:custGeom>
              <a:avLst/>
              <a:gdLst/>
              <a:ahLst/>
              <a:cxnLst/>
              <a:rect l="l" t="t" r="r" b="b"/>
              <a:pathLst>
                <a:path w="2745740" h="2745740">
                  <a:moveTo>
                    <a:pt x="2745486" y="0"/>
                  </a:moveTo>
                  <a:lnTo>
                    <a:pt x="0" y="0"/>
                  </a:lnTo>
                  <a:lnTo>
                    <a:pt x="1372743" y="2745486"/>
                  </a:lnTo>
                  <a:lnTo>
                    <a:pt x="2745486" y="0"/>
                  </a:lnTo>
                  <a:close/>
                </a:path>
              </a:pathLst>
            </a:custGeom>
            <a:solidFill>
              <a:srgbClr val="E11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03920" y="2168638"/>
            <a:ext cx="62357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solidFill>
                  <a:srgbClr val="E11C6F"/>
                </a:solidFill>
                <a:latin typeface="Antonio"/>
                <a:cs typeface="Antonio"/>
              </a:rPr>
              <a:t>Awareness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44828" y="2229223"/>
            <a:ext cx="46609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10" dirty="0">
                <a:solidFill>
                  <a:srgbClr val="FFFFFF"/>
                </a:solidFill>
                <a:latin typeface="Antonio"/>
                <a:cs typeface="Antonio"/>
              </a:rPr>
              <a:t>Subscribers</a:t>
            </a:r>
            <a:endParaRPr sz="750">
              <a:latin typeface="Antonio"/>
              <a:cs typeface="Antoni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3446" y="2168638"/>
            <a:ext cx="29972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solidFill>
                  <a:srgbClr val="E11C6F"/>
                </a:solidFill>
                <a:latin typeface="Antonio"/>
                <a:cs typeface="Antonio"/>
              </a:rPr>
              <a:t>Offer</a:t>
            </a:r>
            <a:endParaRPr sz="1100">
              <a:latin typeface="Antonio"/>
              <a:cs typeface="Antoni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84749" y="2240149"/>
            <a:ext cx="4013835" cy="2506980"/>
            <a:chOff x="2184749" y="2240149"/>
            <a:chExt cx="4013835" cy="2506980"/>
          </a:xfrm>
        </p:grpSpPr>
        <p:sp>
          <p:nvSpPr>
            <p:cNvPr id="9" name="object 9"/>
            <p:cNvSpPr/>
            <p:nvPr/>
          </p:nvSpPr>
          <p:spPr>
            <a:xfrm>
              <a:off x="3148200" y="2688035"/>
              <a:ext cx="2059305" cy="2059305"/>
            </a:xfrm>
            <a:custGeom>
              <a:avLst/>
              <a:gdLst/>
              <a:ahLst/>
              <a:cxnLst/>
              <a:rect l="l" t="t" r="r" b="b"/>
              <a:pathLst>
                <a:path w="2059304" h="2059304">
                  <a:moveTo>
                    <a:pt x="2059076" y="0"/>
                  </a:moveTo>
                  <a:lnTo>
                    <a:pt x="0" y="0"/>
                  </a:lnTo>
                  <a:lnTo>
                    <a:pt x="1029538" y="2059076"/>
                  </a:lnTo>
                  <a:lnTo>
                    <a:pt x="2059076" y="0"/>
                  </a:lnTo>
                  <a:close/>
                </a:path>
              </a:pathLst>
            </a:custGeom>
            <a:solidFill>
              <a:srgbClr val="E75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91367" y="3374368"/>
              <a:ext cx="1372870" cy="1372870"/>
            </a:xfrm>
            <a:custGeom>
              <a:avLst/>
              <a:gdLst/>
              <a:ahLst/>
              <a:cxnLst/>
              <a:rect l="l" t="t" r="r" b="b"/>
              <a:pathLst>
                <a:path w="1372870" h="1372870">
                  <a:moveTo>
                    <a:pt x="1372743" y="0"/>
                  </a:moveTo>
                  <a:lnTo>
                    <a:pt x="0" y="0"/>
                  </a:lnTo>
                  <a:lnTo>
                    <a:pt x="686371" y="1372743"/>
                  </a:lnTo>
                  <a:lnTo>
                    <a:pt x="1372743" y="0"/>
                  </a:lnTo>
                  <a:close/>
                </a:path>
              </a:pathLst>
            </a:custGeom>
            <a:solidFill>
              <a:srgbClr val="F0A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34622" y="4060867"/>
              <a:ext cx="686435" cy="686435"/>
            </a:xfrm>
            <a:custGeom>
              <a:avLst/>
              <a:gdLst/>
              <a:ahLst/>
              <a:cxnLst/>
              <a:rect l="l" t="t" r="r" b="b"/>
              <a:pathLst>
                <a:path w="686435" h="686435">
                  <a:moveTo>
                    <a:pt x="686231" y="0"/>
                  </a:moveTo>
                  <a:lnTo>
                    <a:pt x="0" y="0"/>
                  </a:lnTo>
                  <a:lnTo>
                    <a:pt x="343115" y="686244"/>
                  </a:lnTo>
                  <a:lnTo>
                    <a:pt x="686231" y="0"/>
                  </a:lnTo>
                  <a:close/>
                </a:path>
              </a:pathLst>
            </a:custGeom>
            <a:solidFill>
              <a:srgbClr val="F8D3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46203" y="3745491"/>
              <a:ext cx="1351915" cy="0"/>
            </a:xfrm>
            <a:custGeom>
              <a:avLst/>
              <a:gdLst/>
              <a:ahLst/>
              <a:cxnLst/>
              <a:rect l="l" t="t" r="r" b="b"/>
              <a:pathLst>
                <a:path w="1351914">
                  <a:moveTo>
                    <a:pt x="0" y="0"/>
                  </a:moveTo>
                  <a:lnTo>
                    <a:pt x="1351800" y="0"/>
                  </a:lnTo>
                </a:path>
              </a:pathLst>
            </a:custGeom>
            <a:ln w="23850">
              <a:solidFill>
                <a:srgbClr val="E11C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96674" y="3374369"/>
              <a:ext cx="1094105" cy="0"/>
            </a:xfrm>
            <a:custGeom>
              <a:avLst/>
              <a:gdLst/>
              <a:ahLst/>
              <a:cxnLst/>
              <a:rect l="l" t="t" r="r" b="b"/>
              <a:pathLst>
                <a:path w="1094104">
                  <a:moveTo>
                    <a:pt x="0" y="0"/>
                  </a:moveTo>
                  <a:lnTo>
                    <a:pt x="1093851" y="0"/>
                  </a:lnTo>
                </a:path>
              </a:pathLst>
            </a:custGeom>
            <a:ln w="23850">
              <a:solidFill>
                <a:srgbClr val="E11C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96674" y="2252074"/>
              <a:ext cx="1682114" cy="2284095"/>
            </a:xfrm>
            <a:custGeom>
              <a:avLst/>
              <a:gdLst/>
              <a:ahLst/>
              <a:cxnLst/>
              <a:rect l="l" t="t" r="r" b="b"/>
              <a:pathLst>
                <a:path w="1682114" h="2284095">
                  <a:moveTo>
                    <a:pt x="0" y="2284056"/>
                  </a:moveTo>
                  <a:lnTo>
                    <a:pt x="1681645" y="2284056"/>
                  </a:lnTo>
                  <a:lnTo>
                    <a:pt x="540715" y="0"/>
                  </a:lnTo>
                  <a:lnTo>
                    <a:pt x="0" y="0"/>
                  </a:lnTo>
                </a:path>
              </a:pathLst>
            </a:custGeom>
            <a:ln w="23850">
              <a:solidFill>
                <a:srgbClr val="E11C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203920" y="3279007"/>
            <a:ext cx="8039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solidFill>
                  <a:srgbClr val="E11C6F"/>
                </a:solidFill>
                <a:latin typeface="Antonio"/>
                <a:cs typeface="Antonio"/>
              </a:rPr>
              <a:t>Consideration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93475" y="3007040"/>
            <a:ext cx="69088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solidFill>
                  <a:srgbClr val="E11C6F"/>
                </a:solidFill>
                <a:latin typeface="Antonio"/>
                <a:cs typeface="Antonio"/>
              </a:rPr>
              <a:t>Information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93475" y="3662137"/>
            <a:ext cx="52895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dirty="0">
                <a:solidFill>
                  <a:srgbClr val="E11C6F"/>
                </a:solidFill>
                <a:latin typeface="Antonio"/>
                <a:cs typeface="Antonio"/>
              </a:rPr>
              <a:t>Free</a:t>
            </a:r>
            <a:r>
              <a:rPr sz="1100" b="1" spc="35" dirty="0">
                <a:solidFill>
                  <a:srgbClr val="E11C6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E11C6F"/>
                </a:solidFill>
                <a:latin typeface="Antonio"/>
                <a:cs typeface="Antonio"/>
              </a:rPr>
              <a:t>Trial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03920" y="4428968"/>
            <a:ext cx="50292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solidFill>
                  <a:srgbClr val="E11C6F"/>
                </a:solidFill>
                <a:latin typeface="Antonio"/>
                <a:cs typeface="Antonio"/>
              </a:rPr>
              <a:t>Decision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93475" y="4428968"/>
            <a:ext cx="52895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dirty="0">
                <a:solidFill>
                  <a:srgbClr val="E11C6F"/>
                </a:solidFill>
                <a:latin typeface="Antonio"/>
                <a:cs typeface="Antonio"/>
              </a:rPr>
              <a:t>Free</a:t>
            </a:r>
            <a:r>
              <a:rPr sz="1100" b="1" spc="35" dirty="0">
                <a:solidFill>
                  <a:srgbClr val="E11C6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E11C6F"/>
                </a:solidFill>
                <a:latin typeface="Antonio"/>
                <a:cs typeface="Antonio"/>
              </a:rPr>
              <a:t>Trial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dirty="0"/>
              <a:t>Conversion</a:t>
            </a:r>
            <a:r>
              <a:rPr sz="2750" spc="-35" dirty="0"/>
              <a:t> </a:t>
            </a:r>
            <a:r>
              <a:rPr sz="2750" spc="-10" dirty="0"/>
              <a:t>Funnel</a:t>
            </a:r>
            <a:endParaRPr sz="2750"/>
          </a:p>
        </p:txBody>
      </p:sp>
      <p:sp>
        <p:nvSpPr>
          <p:cNvPr id="21" name="object 21"/>
          <p:cNvSpPr txBox="1"/>
          <p:nvPr/>
        </p:nvSpPr>
        <p:spPr>
          <a:xfrm>
            <a:off x="1203919" y="1630099"/>
            <a:ext cx="389572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Here</a:t>
            </a:r>
            <a:r>
              <a:rPr sz="750" b="1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is</a:t>
            </a:r>
            <a:r>
              <a:rPr sz="750" b="1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an</a:t>
            </a:r>
            <a:r>
              <a:rPr sz="750" b="1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example</a:t>
            </a:r>
            <a:r>
              <a:rPr sz="750" b="1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of a</a:t>
            </a:r>
            <a:r>
              <a:rPr sz="750" b="1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1" spc="-10" dirty="0">
                <a:solidFill>
                  <a:srgbClr val="080827"/>
                </a:solidFill>
                <a:latin typeface="Aktiv Grotesk"/>
                <a:cs typeface="Aktiv Grotesk"/>
              </a:rPr>
              <a:t>conversion</a:t>
            </a:r>
            <a:r>
              <a:rPr sz="750" b="1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tunnel.</a:t>
            </a:r>
            <a:r>
              <a:rPr sz="750" b="1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This</a:t>
            </a:r>
            <a:r>
              <a:rPr sz="750" b="1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should have</a:t>
            </a:r>
            <a:r>
              <a:rPr sz="750" b="1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actions</a:t>
            </a:r>
            <a:r>
              <a:rPr sz="750" b="1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tied</a:t>
            </a:r>
            <a:r>
              <a:rPr sz="750" b="1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to</a:t>
            </a:r>
            <a:r>
              <a:rPr sz="750" b="1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each </a:t>
            </a:r>
            <a:r>
              <a:rPr sz="750" b="1" spc="-10" dirty="0">
                <a:solidFill>
                  <a:srgbClr val="080827"/>
                </a:solidFill>
                <a:latin typeface="Aktiv Grotesk"/>
                <a:cs typeface="Aktiv Grotesk"/>
              </a:rPr>
              <a:t>stage</a:t>
            </a:r>
            <a:endParaRPr sz="750">
              <a:latin typeface="Aktiv Grotesk"/>
              <a:cs typeface="Aktiv Grotes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407034" cy="5328285"/>
          </a:xfrm>
          <a:custGeom>
            <a:avLst/>
            <a:gdLst/>
            <a:ahLst/>
            <a:cxnLst/>
            <a:rect l="l" t="t" r="r" b="b"/>
            <a:pathLst>
              <a:path w="407034" h="5328285">
                <a:moveTo>
                  <a:pt x="406895" y="0"/>
                </a:moveTo>
                <a:lnTo>
                  <a:pt x="0" y="0"/>
                </a:lnTo>
                <a:lnTo>
                  <a:pt x="0" y="5328005"/>
                </a:lnTo>
                <a:lnTo>
                  <a:pt x="406895" y="5328005"/>
                </a:lnTo>
                <a:lnTo>
                  <a:pt x="406895" y="0"/>
                </a:lnTo>
                <a:close/>
              </a:path>
            </a:pathLst>
          </a:custGeom>
          <a:solidFill>
            <a:srgbClr val="0808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058739" y="2976303"/>
            <a:ext cx="23876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10" dirty="0">
                <a:solidFill>
                  <a:srgbClr val="FFFFFF"/>
                </a:solidFill>
                <a:latin typeface="Antonio"/>
                <a:cs typeface="Antonio"/>
              </a:rPr>
              <a:t>Leads</a:t>
            </a:r>
            <a:endParaRPr sz="750">
              <a:latin typeface="Antonio"/>
              <a:cs typeface="Antoni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64693" y="2976303"/>
            <a:ext cx="104648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3144" algn="l"/>
              </a:tabLst>
            </a:pPr>
            <a:r>
              <a:rPr sz="750" b="1" u="heavy" dirty="0">
                <a:solidFill>
                  <a:srgbClr val="FFFFFF"/>
                </a:solidFill>
                <a:uFill>
                  <a:solidFill>
                    <a:srgbClr val="E11C6F"/>
                  </a:solidFill>
                </a:uFill>
                <a:latin typeface="Antonio"/>
                <a:cs typeface="Antonio"/>
              </a:rPr>
              <a:t>	</a:t>
            </a:r>
            <a:endParaRPr sz="750">
              <a:latin typeface="Antonio"/>
              <a:cs typeface="Antoni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97412" y="3655197"/>
            <a:ext cx="36131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10" dirty="0">
                <a:solidFill>
                  <a:srgbClr val="FFFFFF"/>
                </a:solidFill>
                <a:latin typeface="Antonio"/>
                <a:cs typeface="Antonio"/>
              </a:rPr>
              <a:t>Qualified</a:t>
            </a:r>
            <a:endParaRPr sz="750">
              <a:latin typeface="Antonio"/>
              <a:cs typeface="Antoni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87874" y="4239476"/>
            <a:ext cx="37973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10" dirty="0">
                <a:solidFill>
                  <a:srgbClr val="FFFFFF"/>
                </a:solidFill>
                <a:latin typeface="Antonio"/>
                <a:cs typeface="Antonio"/>
              </a:rPr>
              <a:t>Customer</a:t>
            </a:r>
            <a:endParaRPr sz="750">
              <a:latin typeface="Antonio"/>
              <a:cs typeface="Antoni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7008" y="1359625"/>
            <a:ext cx="3432322" cy="14707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25"/>
              </a:spcBef>
            </a:pPr>
            <a:r>
              <a:rPr dirty="0"/>
              <a:t>Conversion</a:t>
            </a:r>
            <a:r>
              <a:rPr spc="25" dirty="0"/>
              <a:t> </a:t>
            </a:r>
            <a:r>
              <a:rPr dirty="0"/>
              <a:t>steps</a:t>
            </a:r>
            <a:r>
              <a:rPr spc="25" dirty="0"/>
              <a:t> </a:t>
            </a:r>
            <a:r>
              <a:rPr dirty="0"/>
              <a:t>a</a:t>
            </a:r>
            <a:r>
              <a:rPr spc="25" dirty="0"/>
              <a:t> </a:t>
            </a:r>
            <a:r>
              <a:rPr dirty="0"/>
              <a:t>prospect</a:t>
            </a:r>
            <a:r>
              <a:rPr spc="25" dirty="0"/>
              <a:t> </a:t>
            </a:r>
            <a:r>
              <a:rPr dirty="0"/>
              <a:t>takes</a:t>
            </a:r>
            <a:r>
              <a:rPr spc="25" dirty="0"/>
              <a:t> </a:t>
            </a:r>
            <a:r>
              <a:rPr dirty="0"/>
              <a:t>in</a:t>
            </a:r>
            <a:r>
              <a:rPr spc="30" dirty="0"/>
              <a:t> </a:t>
            </a:r>
            <a:r>
              <a:rPr dirty="0"/>
              <a:t>becoming</a:t>
            </a:r>
            <a:r>
              <a:rPr spc="25" dirty="0"/>
              <a:t> </a:t>
            </a:r>
            <a:r>
              <a:rPr dirty="0"/>
              <a:t>a</a:t>
            </a:r>
            <a:r>
              <a:rPr spc="60" dirty="0"/>
              <a:t> </a:t>
            </a:r>
            <a:r>
              <a:rPr spc="-10" dirty="0"/>
              <a:t>customer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28050" y="3022240"/>
            <a:ext cx="31553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50" b="1" dirty="0">
                <a:solidFill>
                  <a:srgbClr val="080827"/>
                </a:solidFill>
                <a:latin typeface="Aktiv Grotesk"/>
                <a:cs typeface="Aktiv Grotesk"/>
              </a:rPr>
              <a:t>Remember:</a:t>
            </a:r>
            <a:r>
              <a:rPr sz="750" b="1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It is important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when deciding upon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the steps that 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prospects</a:t>
            </a:r>
            <a:r>
              <a:rPr sz="750" spc="50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will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enter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the funnel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at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different stages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and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will convert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at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different 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times.</a:t>
            </a:r>
            <a:endParaRPr sz="750">
              <a:latin typeface="Aktiv Grotesk"/>
              <a:cs typeface="Aktiv Grotesk"/>
            </a:endParaRPr>
          </a:p>
          <a:p>
            <a:pPr marL="12700" marR="441959">
              <a:lnSpc>
                <a:spcPct val="100000"/>
              </a:lnSpc>
            </a:pP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However,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understanding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the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prospects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journey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will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ensure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spc="-20" dirty="0">
                <a:solidFill>
                  <a:srgbClr val="080827"/>
                </a:solidFill>
                <a:latin typeface="Aktiv Grotesk"/>
                <a:cs typeface="Aktiv Grotesk"/>
              </a:rPr>
              <a:t>that</a:t>
            </a:r>
            <a:r>
              <a:rPr sz="750" spc="50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the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key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stages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are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optimised.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This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will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allow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you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to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check:</a:t>
            </a:r>
            <a:endParaRPr sz="750">
              <a:latin typeface="Aktiv Grotesk"/>
              <a:cs typeface="Aktiv Grotesk"/>
            </a:endParaRPr>
          </a:p>
          <a:p>
            <a:pPr>
              <a:lnSpc>
                <a:spcPct val="100000"/>
              </a:lnSpc>
            </a:pPr>
            <a:endParaRPr sz="700">
              <a:latin typeface="Aktiv Grotesk"/>
              <a:cs typeface="Aktiv Grotesk"/>
            </a:endParaRPr>
          </a:p>
          <a:p>
            <a:pPr marL="147320" indent="-135255">
              <a:lnSpc>
                <a:spcPct val="100000"/>
              </a:lnSpc>
              <a:buAutoNum type="arabicPeriod"/>
              <a:tabLst>
                <a:tab pos="147955" algn="l"/>
              </a:tabLst>
            </a:pP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What part of the funnel is failing or working</a:t>
            </a:r>
            <a:r>
              <a:rPr sz="750" spc="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spc="-20" dirty="0">
                <a:solidFill>
                  <a:srgbClr val="080827"/>
                </a:solidFill>
                <a:latin typeface="Aktiv Grotesk"/>
                <a:cs typeface="Aktiv Grotesk"/>
              </a:rPr>
              <a:t>well</a:t>
            </a:r>
            <a:endParaRPr sz="750">
              <a:latin typeface="Aktiv Grotesk"/>
              <a:cs typeface="Aktiv Grotesk"/>
            </a:endParaRPr>
          </a:p>
          <a:p>
            <a:pPr marL="147320" indent="-13525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47955" algn="l"/>
              </a:tabLst>
            </a:pP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What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the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landing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page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requirements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will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spc="-25" dirty="0">
                <a:solidFill>
                  <a:srgbClr val="080827"/>
                </a:solidFill>
                <a:latin typeface="Aktiv Grotesk"/>
                <a:cs typeface="Aktiv Grotesk"/>
              </a:rPr>
              <a:t>be</a:t>
            </a:r>
            <a:endParaRPr sz="750">
              <a:latin typeface="Aktiv Grotesk"/>
              <a:cs typeface="Aktiv Grotesk"/>
            </a:endParaRPr>
          </a:p>
          <a:p>
            <a:pPr marL="147320" indent="-135255">
              <a:lnSpc>
                <a:spcPct val="100000"/>
              </a:lnSpc>
              <a:buAutoNum type="arabicPeriod"/>
              <a:tabLst>
                <a:tab pos="147955" algn="l"/>
              </a:tabLst>
            </a:pP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What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part of the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funnel requires further 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optimisation</a:t>
            </a:r>
            <a:endParaRPr sz="750">
              <a:latin typeface="Aktiv Grotesk"/>
              <a:cs typeface="Aktiv Grotes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816"/>
            <a:ext cx="406400" cy="5324475"/>
          </a:xfrm>
          <a:custGeom>
            <a:avLst/>
            <a:gdLst/>
            <a:ahLst/>
            <a:cxnLst/>
            <a:rect l="l" t="t" r="r" b="b"/>
            <a:pathLst>
              <a:path w="406400" h="5324475">
                <a:moveTo>
                  <a:pt x="406349" y="0"/>
                </a:moveTo>
                <a:lnTo>
                  <a:pt x="0" y="0"/>
                </a:lnTo>
                <a:lnTo>
                  <a:pt x="0" y="5324386"/>
                </a:lnTo>
                <a:lnTo>
                  <a:pt x="406349" y="5324386"/>
                </a:lnTo>
                <a:lnTo>
                  <a:pt x="406349" y="0"/>
                </a:lnTo>
                <a:close/>
              </a:path>
            </a:pathLst>
          </a:custGeom>
          <a:solidFill>
            <a:srgbClr val="08082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258" y="3043753"/>
            <a:ext cx="225983" cy="2259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69013" y="3066787"/>
            <a:ext cx="2230755" cy="530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25"/>
              </a:spcBef>
              <a:tabLst>
                <a:tab pos="245745" algn="l"/>
              </a:tabLst>
            </a:pPr>
            <a:r>
              <a:rPr sz="1100" b="1" spc="-50" dirty="0">
                <a:solidFill>
                  <a:srgbClr val="FFFFFF"/>
                </a:solidFill>
                <a:latin typeface="Antonio"/>
                <a:cs typeface="Antonio"/>
              </a:rPr>
              <a:t>3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	</a:t>
            </a:r>
            <a:r>
              <a:rPr sz="1100" b="1" spc="-10" dirty="0">
                <a:solidFill>
                  <a:srgbClr val="E11C6F"/>
                </a:solidFill>
                <a:latin typeface="Antonio"/>
                <a:cs typeface="Antonio"/>
              </a:rPr>
              <a:t>Connect</a:t>
            </a:r>
            <a:endParaRPr sz="1100">
              <a:latin typeface="Antonio"/>
              <a:cs typeface="Antonio"/>
            </a:endParaRPr>
          </a:p>
          <a:p>
            <a:pPr marL="245745">
              <a:lnSpc>
                <a:spcPts val="865"/>
              </a:lnSpc>
            </a:pP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Prospect</a:t>
            </a:r>
            <a:r>
              <a:rPr sz="750" spc="-2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given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ways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in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which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to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connect.</a:t>
            </a:r>
            <a:endParaRPr sz="750">
              <a:latin typeface="Aktiv Grotesk"/>
              <a:cs typeface="Aktiv Grotesk"/>
            </a:endParaRPr>
          </a:p>
          <a:p>
            <a:pPr marL="245745" marR="5080">
              <a:lnSpc>
                <a:spcPct val="100000"/>
              </a:lnSpc>
            </a:pP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e.g.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Follow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on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social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media and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sign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up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to </a:t>
            </a:r>
            <a:r>
              <a:rPr sz="750" spc="-20" dirty="0">
                <a:solidFill>
                  <a:srgbClr val="080827"/>
                </a:solidFill>
                <a:latin typeface="Aktiv Grotesk"/>
                <a:cs typeface="Aktiv Grotesk"/>
              </a:rPr>
              <a:t>free</a:t>
            </a:r>
            <a:r>
              <a:rPr sz="750" spc="50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spc="-20" dirty="0">
                <a:solidFill>
                  <a:srgbClr val="080827"/>
                </a:solidFill>
                <a:latin typeface="Aktiv Grotesk"/>
                <a:cs typeface="Aktiv Grotesk"/>
              </a:rPr>
              <a:t>trail</a:t>
            </a:r>
            <a:endParaRPr sz="750">
              <a:latin typeface="Aktiv Grotesk"/>
              <a:cs typeface="Aktiv Grotesk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258" y="3848355"/>
            <a:ext cx="225983" cy="22599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69299" y="3870527"/>
            <a:ext cx="2120265" cy="530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25"/>
              </a:spcBef>
              <a:tabLst>
                <a:tab pos="245110" algn="l"/>
              </a:tabLst>
            </a:pPr>
            <a:r>
              <a:rPr sz="1100" b="1" spc="-50" dirty="0">
                <a:solidFill>
                  <a:srgbClr val="FFFFFF"/>
                </a:solidFill>
                <a:latin typeface="Antonio"/>
                <a:cs typeface="Antonio"/>
              </a:rPr>
              <a:t>4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	</a:t>
            </a:r>
            <a:r>
              <a:rPr sz="1100" b="1" spc="-20" dirty="0">
                <a:solidFill>
                  <a:srgbClr val="E11C6F"/>
                </a:solidFill>
                <a:latin typeface="Antonio"/>
                <a:cs typeface="Antonio"/>
              </a:rPr>
              <a:t>Sale</a:t>
            </a:r>
            <a:endParaRPr sz="1100">
              <a:latin typeface="Antonio"/>
              <a:cs typeface="Antonio"/>
            </a:endParaRPr>
          </a:p>
          <a:p>
            <a:pPr marL="245110">
              <a:lnSpc>
                <a:spcPts val="865"/>
              </a:lnSpc>
            </a:pP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After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finding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value in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the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offer given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at </a:t>
            </a:r>
            <a:r>
              <a:rPr sz="750" spc="-25" dirty="0">
                <a:solidFill>
                  <a:srgbClr val="080827"/>
                </a:solidFill>
                <a:latin typeface="Aktiv Grotesk"/>
                <a:cs typeface="Aktiv Grotesk"/>
              </a:rPr>
              <a:t>the</a:t>
            </a:r>
            <a:endParaRPr sz="750">
              <a:latin typeface="Aktiv Grotesk"/>
              <a:cs typeface="Aktiv Grotesk"/>
            </a:endParaRPr>
          </a:p>
          <a:p>
            <a:pPr marL="245110" marR="5080">
              <a:lnSpc>
                <a:spcPct val="100000"/>
              </a:lnSpc>
            </a:pP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connect</a:t>
            </a:r>
            <a:r>
              <a:rPr sz="750" spc="-1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stage in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the funnel,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they become </a:t>
            </a:r>
            <a:r>
              <a:rPr sz="750" spc="-50" dirty="0">
                <a:solidFill>
                  <a:srgbClr val="080827"/>
                </a:solidFill>
                <a:latin typeface="Aktiv Grotesk"/>
                <a:cs typeface="Aktiv Grotesk"/>
              </a:rPr>
              <a:t>a</a:t>
            </a:r>
            <a:r>
              <a:rPr sz="750" spc="50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paying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customer</a:t>
            </a:r>
            <a:endParaRPr sz="750">
              <a:latin typeface="Aktiv Grotesk"/>
              <a:cs typeface="Aktiv Grotes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258" y="2239157"/>
            <a:ext cx="225983" cy="22599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69327" y="2263051"/>
            <a:ext cx="2319020" cy="530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25"/>
              </a:spcBef>
              <a:tabLst>
                <a:tab pos="245110" algn="l"/>
              </a:tabLst>
            </a:pPr>
            <a:r>
              <a:rPr sz="1100" b="1" spc="-50" dirty="0">
                <a:solidFill>
                  <a:srgbClr val="FFFFFF"/>
                </a:solidFill>
                <a:latin typeface="Antonio"/>
                <a:cs typeface="Antonio"/>
              </a:rPr>
              <a:t>2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	</a:t>
            </a:r>
            <a:r>
              <a:rPr sz="1100" b="1" spc="-10" dirty="0">
                <a:solidFill>
                  <a:srgbClr val="E11C6F"/>
                </a:solidFill>
                <a:latin typeface="Antonio"/>
                <a:cs typeface="Antonio"/>
              </a:rPr>
              <a:t>Engagement</a:t>
            </a:r>
            <a:endParaRPr sz="1100">
              <a:latin typeface="Antonio"/>
              <a:cs typeface="Antonio"/>
            </a:endParaRPr>
          </a:p>
          <a:p>
            <a:pPr marL="245110">
              <a:lnSpc>
                <a:spcPts val="865"/>
              </a:lnSpc>
            </a:pP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What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resources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can be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utilised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to 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prove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to </a:t>
            </a:r>
            <a:r>
              <a:rPr sz="750" spc="-50" dirty="0">
                <a:solidFill>
                  <a:srgbClr val="080827"/>
                </a:solidFill>
                <a:latin typeface="Aktiv Grotesk"/>
                <a:cs typeface="Aktiv Grotesk"/>
              </a:rPr>
              <a:t>a</a:t>
            </a:r>
            <a:endParaRPr sz="750">
              <a:latin typeface="Aktiv Grotesk"/>
              <a:cs typeface="Aktiv Grotesk"/>
            </a:endParaRPr>
          </a:p>
          <a:p>
            <a:pPr marL="245110">
              <a:lnSpc>
                <a:spcPct val="100000"/>
              </a:lnSpc>
            </a:pP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client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you understand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their need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and build 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trust.</a:t>
            </a:r>
            <a:endParaRPr sz="750">
              <a:latin typeface="Aktiv Grotesk"/>
              <a:cs typeface="Aktiv Grotesk"/>
            </a:endParaRPr>
          </a:p>
          <a:p>
            <a:pPr marL="245110">
              <a:lnSpc>
                <a:spcPct val="100000"/>
              </a:lnSpc>
            </a:pP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e.g.</a:t>
            </a:r>
            <a:r>
              <a:rPr sz="750" spc="-1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downloads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and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articles</a:t>
            </a:r>
            <a:endParaRPr sz="750">
              <a:latin typeface="Aktiv Grotesk"/>
              <a:cs typeface="Aktiv Grotesk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6258" y="1435907"/>
            <a:ext cx="225983" cy="22599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78919" y="1459560"/>
            <a:ext cx="2316480" cy="415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25"/>
              </a:spcBef>
              <a:tabLst>
                <a:tab pos="235585" algn="l"/>
              </a:tabLst>
            </a:pPr>
            <a:r>
              <a:rPr sz="1100" b="1" spc="-50" dirty="0">
                <a:solidFill>
                  <a:srgbClr val="FFFFFF"/>
                </a:solidFill>
                <a:latin typeface="Antonio"/>
                <a:cs typeface="Antonio"/>
              </a:rPr>
              <a:t>1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	</a:t>
            </a:r>
            <a:r>
              <a:rPr sz="1100" b="1" spc="-10" dirty="0">
                <a:solidFill>
                  <a:srgbClr val="E11C6F"/>
                </a:solidFill>
                <a:latin typeface="Antonio"/>
                <a:cs typeface="Antonio"/>
              </a:rPr>
              <a:t>Discovery</a:t>
            </a:r>
            <a:endParaRPr sz="1100">
              <a:latin typeface="Antonio"/>
              <a:cs typeface="Antonio"/>
            </a:endParaRPr>
          </a:p>
          <a:p>
            <a:pPr marL="235585">
              <a:lnSpc>
                <a:spcPts val="865"/>
              </a:lnSpc>
            </a:pP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How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will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the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prospect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learn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about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you?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e.g.</a:t>
            </a:r>
            <a:r>
              <a:rPr sz="750" spc="-5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spc="-20" dirty="0">
                <a:solidFill>
                  <a:srgbClr val="080827"/>
                </a:solidFill>
                <a:latin typeface="Aktiv Grotesk"/>
                <a:cs typeface="Aktiv Grotesk"/>
              </a:rPr>
              <a:t>PPC,</a:t>
            </a:r>
            <a:endParaRPr sz="750">
              <a:latin typeface="Aktiv Grotesk"/>
              <a:cs typeface="Aktiv Grotesk"/>
            </a:endParaRPr>
          </a:p>
          <a:p>
            <a:pPr marL="235585">
              <a:lnSpc>
                <a:spcPct val="100000"/>
              </a:lnSpc>
            </a:pP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LinkedIn</a:t>
            </a:r>
            <a:r>
              <a:rPr sz="750" spc="-2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Marketing,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Social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</a:t>
            </a:r>
            <a:r>
              <a:rPr sz="750" dirty="0">
                <a:solidFill>
                  <a:srgbClr val="080827"/>
                </a:solidFill>
                <a:latin typeface="Aktiv Grotesk"/>
                <a:cs typeface="Aktiv Grotesk"/>
              </a:rPr>
              <a:t>Media,</a:t>
            </a:r>
            <a:r>
              <a:rPr sz="750" spc="-10" dirty="0">
                <a:solidFill>
                  <a:srgbClr val="080827"/>
                </a:solidFill>
                <a:latin typeface="Aktiv Grotesk"/>
                <a:cs typeface="Aktiv Grotesk"/>
              </a:rPr>
              <a:t> Marketing.</a:t>
            </a:r>
            <a:endParaRPr sz="750">
              <a:latin typeface="Aktiv Grotesk"/>
              <a:cs typeface="Aktiv Grotes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5328285"/>
            <a:chOff x="0" y="0"/>
            <a:chExt cx="7560309" cy="53282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666239" cy="608330"/>
            </a:xfrm>
            <a:custGeom>
              <a:avLst/>
              <a:gdLst/>
              <a:ahLst/>
              <a:cxnLst/>
              <a:rect l="l" t="t" r="r" b="b"/>
              <a:pathLst>
                <a:path w="1666239" h="608330">
                  <a:moveTo>
                    <a:pt x="1666151" y="0"/>
                  </a:moveTo>
                  <a:lnTo>
                    <a:pt x="0" y="0"/>
                  </a:lnTo>
                  <a:lnTo>
                    <a:pt x="0" y="607898"/>
                  </a:lnTo>
                  <a:lnTo>
                    <a:pt x="1666151" y="607898"/>
                  </a:lnTo>
                  <a:lnTo>
                    <a:pt x="1666151" y="0"/>
                  </a:lnTo>
                  <a:close/>
                </a:path>
              </a:pathLst>
            </a:custGeom>
            <a:solidFill>
              <a:srgbClr val="E11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66151" y="12"/>
              <a:ext cx="5894070" cy="608330"/>
            </a:xfrm>
            <a:custGeom>
              <a:avLst/>
              <a:gdLst/>
              <a:ahLst/>
              <a:cxnLst/>
              <a:rect l="l" t="t" r="r" b="b"/>
              <a:pathLst>
                <a:path w="5894070" h="608330">
                  <a:moveTo>
                    <a:pt x="5893841" y="0"/>
                  </a:moveTo>
                  <a:lnTo>
                    <a:pt x="3935590" y="0"/>
                  </a:lnTo>
                  <a:lnTo>
                    <a:pt x="1967801" y="0"/>
                  </a:lnTo>
                  <a:lnTo>
                    <a:pt x="0" y="0"/>
                  </a:lnTo>
                  <a:lnTo>
                    <a:pt x="0" y="607885"/>
                  </a:lnTo>
                  <a:lnTo>
                    <a:pt x="1967801" y="607885"/>
                  </a:lnTo>
                  <a:lnTo>
                    <a:pt x="3935590" y="607885"/>
                  </a:lnTo>
                  <a:lnTo>
                    <a:pt x="5893841" y="607885"/>
                  </a:lnTo>
                  <a:lnTo>
                    <a:pt x="5893841" y="0"/>
                  </a:lnTo>
                  <a:close/>
                </a:path>
              </a:pathLst>
            </a:custGeom>
            <a:solidFill>
              <a:srgbClr val="F0A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7895"/>
              <a:ext cx="1666239" cy="4720590"/>
            </a:xfrm>
            <a:custGeom>
              <a:avLst/>
              <a:gdLst/>
              <a:ahLst/>
              <a:cxnLst/>
              <a:rect l="l" t="t" r="r" b="b"/>
              <a:pathLst>
                <a:path w="1666239" h="4720590">
                  <a:moveTo>
                    <a:pt x="1666151" y="0"/>
                  </a:moveTo>
                  <a:lnTo>
                    <a:pt x="0" y="0"/>
                  </a:lnTo>
                  <a:lnTo>
                    <a:pt x="0" y="4720107"/>
                  </a:lnTo>
                  <a:lnTo>
                    <a:pt x="1666151" y="4720107"/>
                  </a:lnTo>
                  <a:lnTo>
                    <a:pt x="1666151" y="0"/>
                  </a:lnTo>
                  <a:close/>
                </a:path>
              </a:pathLst>
            </a:custGeom>
            <a:solidFill>
              <a:srgbClr val="080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66138" y="607898"/>
              <a:ext cx="5894070" cy="4720590"/>
            </a:xfrm>
            <a:custGeom>
              <a:avLst/>
              <a:gdLst/>
              <a:ahLst/>
              <a:cxnLst/>
              <a:rect l="l" t="t" r="r" b="b"/>
              <a:pathLst>
                <a:path w="5894070" h="4720590">
                  <a:moveTo>
                    <a:pt x="5893841" y="0"/>
                  </a:moveTo>
                  <a:lnTo>
                    <a:pt x="3935590" y="0"/>
                  </a:lnTo>
                  <a:lnTo>
                    <a:pt x="1967801" y="0"/>
                  </a:lnTo>
                  <a:lnTo>
                    <a:pt x="0" y="0"/>
                  </a:lnTo>
                  <a:lnTo>
                    <a:pt x="0" y="4720107"/>
                  </a:lnTo>
                  <a:lnTo>
                    <a:pt x="1967801" y="4720107"/>
                  </a:lnTo>
                  <a:lnTo>
                    <a:pt x="3935590" y="4720107"/>
                  </a:lnTo>
                  <a:lnTo>
                    <a:pt x="5893841" y="4720107"/>
                  </a:lnTo>
                  <a:lnTo>
                    <a:pt x="5893841" y="0"/>
                  </a:lnTo>
                  <a:close/>
                </a:path>
              </a:pathLst>
            </a:custGeom>
            <a:solidFill>
              <a:srgbClr val="F3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7582" y="207262"/>
            <a:ext cx="959485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dirty="0">
                <a:solidFill>
                  <a:srgbClr val="FFFFFF"/>
                </a:solidFill>
              </a:rPr>
              <a:t>Funnel</a:t>
            </a:r>
            <a:r>
              <a:rPr sz="1450" spc="35" dirty="0">
                <a:solidFill>
                  <a:srgbClr val="FFFFFF"/>
                </a:solidFill>
              </a:rPr>
              <a:t> </a:t>
            </a:r>
            <a:r>
              <a:rPr sz="1450" spc="-10" dirty="0">
                <a:solidFill>
                  <a:srgbClr val="FFFFFF"/>
                </a:solidFill>
              </a:rPr>
              <a:t>Stage</a:t>
            </a:r>
            <a:endParaRPr sz="1450"/>
          </a:p>
        </p:txBody>
      </p:sp>
      <p:sp>
        <p:nvSpPr>
          <p:cNvPr id="8" name="object 8"/>
          <p:cNvSpPr txBox="1"/>
          <p:nvPr/>
        </p:nvSpPr>
        <p:spPr>
          <a:xfrm>
            <a:off x="2204688" y="207262"/>
            <a:ext cx="891540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spc="-10" dirty="0">
                <a:solidFill>
                  <a:srgbClr val="080827"/>
                </a:solidFill>
                <a:latin typeface="Antonio"/>
                <a:cs typeface="Antonio"/>
              </a:rPr>
              <a:t>eCommerce</a:t>
            </a:r>
            <a:endParaRPr sz="1450">
              <a:latin typeface="Antonio"/>
              <a:cs typeface="Antoni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07948" y="207262"/>
            <a:ext cx="420370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spc="-10" dirty="0">
                <a:solidFill>
                  <a:srgbClr val="FFFFFF"/>
                </a:solidFill>
                <a:latin typeface="Antonio"/>
                <a:cs typeface="Antonio"/>
              </a:rPr>
              <a:t>Other</a:t>
            </a:r>
            <a:endParaRPr sz="1450">
              <a:latin typeface="Antonio"/>
              <a:cs typeface="Antoni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67946" y="207262"/>
            <a:ext cx="1035685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Your</a:t>
            </a:r>
            <a:r>
              <a:rPr sz="145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ntonio"/>
                <a:cs typeface="Antonio"/>
              </a:rPr>
              <a:t>Business</a:t>
            </a:r>
            <a:endParaRPr sz="1450">
              <a:latin typeface="Antonio"/>
              <a:cs typeface="Antoni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7770" y="1210467"/>
            <a:ext cx="1233170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Top</a:t>
            </a:r>
            <a:r>
              <a:rPr sz="1450" b="1" spc="1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of</a:t>
            </a:r>
            <a:r>
              <a:rPr sz="1450" b="1" spc="2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450" b="1" spc="1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ntonio"/>
                <a:cs typeface="Antonio"/>
              </a:rPr>
              <a:t>funnel</a:t>
            </a:r>
            <a:endParaRPr sz="1450">
              <a:latin typeface="Antonio"/>
              <a:cs typeface="Antoni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97847" y="834786"/>
            <a:ext cx="1104900" cy="927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9695" marR="92075" algn="ctr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Email</a:t>
            </a:r>
            <a:r>
              <a:rPr sz="950" spc="70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Marketing </a:t>
            </a:r>
            <a:r>
              <a:rPr sz="950" dirty="0">
                <a:latin typeface="Aktiv Grotesk"/>
                <a:cs typeface="Aktiv Grotesk"/>
              </a:rPr>
              <a:t>Social</a:t>
            </a:r>
            <a:r>
              <a:rPr sz="950" spc="8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media</a:t>
            </a:r>
            <a:endParaRPr sz="950">
              <a:latin typeface="Aktiv Grotesk"/>
              <a:cs typeface="Aktiv Grotesk"/>
            </a:endParaRPr>
          </a:p>
          <a:p>
            <a:pPr marL="12065" marR="5080" algn="ctr">
              <a:lnSpc>
                <a:spcPct val="103800"/>
              </a:lnSpc>
            </a:pPr>
            <a:r>
              <a:rPr sz="950" dirty="0">
                <a:latin typeface="Aktiv Grotesk"/>
                <a:cs typeface="Aktiv Grotesk"/>
              </a:rPr>
              <a:t>Click</a:t>
            </a:r>
            <a:r>
              <a:rPr sz="950" spc="7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through</a:t>
            </a:r>
            <a:r>
              <a:rPr sz="950" spc="80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rates </a:t>
            </a:r>
            <a:r>
              <a:rPr sz="950" dirty="0">
                <a:latin typeface="Aktiv Grotesk"/>
                <a:cs typeface="Aktiv Grotesk"/>
              </a:rPr>
              <a:t>Clicks</a:t>
            </a:r>
            <a:r>
              <a:rPr sz="950" spc="5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of</a:t>
            </a:r>
            <a:r>
              <a:rPr sz="950" spc="55" dirty="0">
                <a:latin typeface="Aktiv Grotesk"/>
                <a:cs typeface="Aktiv Grotesk"/>
              </a:rPr>
              <a:t> </a:t>
            </a:r>
            <a:r>
              <a:rPr sz="950" spc="-25" dirty="0">
                <a:latin typeface="Aktiv Grotesk"/>
                <a:cs typeface="Aktiv Grotesk"/>
              </a:rPr>
              <a:t>ads</a:t>
            </a:r>
            <a:r>
              <a:rPr sz="950" dirty="0">
                <a:latin typeface="Aktiv Grotesk"/>
                <a:cs typeface="Aktiv Grotesk"/>
              </a:rPr>
              <a:t> Affiliate</a:t>
            </a:r>
            <a:r>
              <a:rPr sz="950" spc="8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Marketing </a:t>
            </a:r>
            <a:r>
              <a:rPr sz="950" spc="-25" dirty="0">
                <a:latin typeface="Aktiv Grotesk"/>
                <a:cs typeface="Aktiv Grotesk"/>
              </a:rPr>
              <a:t>SEO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28425" y="909892"/>
            <a:ext cx="1379220" cy="776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2245" marR="174625" algn="ctr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Click</a:t>
            </a:r>
            <a:r>
              <a:rPr sz="950" spc="7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through</a:t>
            </a:r>
            <a:r>
              <a:rPr sz="950" spc="8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rate</a:t>
            </a:r>
            <a:r>
              <a:rPr sz="950" spc="-10" dirty="0">
                <a:latin typeface="Aktiv Grotesk"/>
                <a:cs typeface="Aktiv Grotesk"/>
              </a:rPr>
              <a:t> Subscriptions Downloads</a:t>
            </a:r>
            <a:endParaRPr sz="950">
              <a:latin typeface="Aktiv Grotesk"/>
              <a:cs typeface="Aktiv Grotesk"/>
            </a:endParaRPr>
          </a:p>
          <a:p>
            <a:pPr marL="12700" marR="5080" algn="ctr">
              <a:lnSpc>
                <a:spcPct val="103800"/>
              </a:lnSpc>
            </a:pPr>
            <a:r>
              <a:rPr sz="950" dirty="0">
                <a:latin typeface="Aktiv Grotesk"/>
                <a:cs typeface="Aktiv Grotesk"/>
              </a:rPr>
              <a:t>Sign</a:t>
            </a:r>
            <a:r>
              <a:rPr sz="950" spc="6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up</a:t>
            </a:r>
            <a:r>
              <a:rPr sz="950" spc="7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to</a:t>
            </a:r>
            <a:r>
              <a:rPr sz="950" spc="6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newsletter</a:t>
            </a:r>
            <a:r>
              <a:rPr sz="950" spc="70" dirty="0">
                <a:latin typeface="Aktiv Grotesk"/>
                <a:cs typeface="Aktiv Grotesk"/>
              </a:rPr>
              <a:t> </a:t>
            </a:r>
            <a:r>
              <a:rPr sz="950" spc="-25" dirty="0">
                <a:latin typeface="Aktiv Grotesk"/>
                <a:cs typeface="Aktiv Grotesk"/>
              </a:rPr>
              <a:t>or</a:t>
            </a:r>
            <a:r>
              <a:rPr sz="950" spc="50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blog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96963" y="759680"/>
            <a:ext cx="1177290" cy="1076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8419" marR="50800" algn="ctr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Unique</a:t>
            </a:r>
            <a:r>
              <a:rPr sz="950" spc="7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Page</a:t>
            </a:r>
            <a:r>
              <a:rPr sz="950" spc="70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Visits </a:t>
            </a:r>
            <a:r>
              <a:rPr sz="950" dirty="0">
                <a:latin typeface="Aktiv Grotesk"/>
                <a:cs typeface="Aktiv Grotesk"/>
              </a:rPr>
              <a:t>Pages</a:t>
            </a:r>
            <a:r>
              <a:rPr sz="950" spc="5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per</a:t>
            </a:r>
            <a:r>
              <a:rPr sz="950" spc="5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visit</a:t>
            </a:r>
            <a:r>
              <a:rPr sz="950" dirty="0">
                <a:latin typeface="Aktiv Grotesk"/>
                <a:cs typeface="Aktiv Grotesk"/>
              </a:rPr>
              <a:t> Bounce</a:t>
            </a:r>
            <a:r>
              <a:rPr sz="950" spc="10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Rate</a:t>
            </a:r>
            <a:endParaRPr sz="950">
              <a:latin typeface="Aktiv Grotesk"/>
              <a:cs typeface="Aktiv Grotesk"/>
            </a:endParaRPr>
          </a:p>
          <a:p>
            <a:pPr marL="262255" marR="254635" algn="ctr">
              <a:lnSpc>
                <a:spcPct val="103800"/>
              </a:lnSpc>
            </a:pPr>
            <a:r>
              <a:rPr sz="950" dirty="0">
                <a:latin typeface="Aktiv Grotesk"/>
                <a:cs typeface="Aktiv Grotesk"/>
              </a:rPr>
              <a:t>Time</a:t>
            </a:r>
            <a:r>
              <a:rPr sz="950" spc="6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Spent </a:t>
            </a:r>
            <a:r>
              <a:rPr sz="950" dirty="0">
                <a:latin typeface="Aktiv Grotesk"/>
                <a:cs typeface="Aktiv Grotesk"/>
              </a:rPr>
              <a:t>on</a:t>
            </a:r>
            <a:r>
              <a:rPr sz="950" spc="3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website</a:t>
            </a:r>
            <a:endParaRPr sz="950">
              <a:latin typeface="Aktiv Grotesk"/>
              <a:cs typeface="Aktiv Grotesk"/>
            </a:endParaRPr>
          </a:p>
          <a:p>
            <a:pPr marL="12700" marR="5080" algn="ctr">
              <a:lnSpc>
                <a:spcPct val="103800"/>
              </a:lnSpc>
            </a:pPr>
            <a:r>
              <a:rPr sz="950" dirty="0">
                <a:latin typeface="Aktiv Grotesk"/>
                <a:cs typeface="Aktiv Grotesk"/>
              </a:rPr>
              <a:t>Social</a:t>
            </a:r>
            <a:r>
              <a:rPr sz="950" spc="8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Media</a:t>
            </a:r>
            <a:r>
              <a:rPr sz="950" spc="8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Shares Downloads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7581" y="2348232"/>
            <a:ext cx="936625" cy="476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Top</a:t>
            </a:r>
            <a:r>
              <a:rPr sz="1450" b="1" spc="1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to</a:t>
            </a:r>
            <a:r>
              <a:rPr sz="1450" b="1" spc="1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Mid</a:t>
            </a:r>
            <a:r>
              <a:rPr sz="1450" b="1" spc="1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spc="-25" dirty="0">
                <a:solidFill>
                  <a:srgbClr val="FFFFFF"/>
                </a:solidFill>
                <a:latin typeface="Antonio"/>
                <a:cs typeface="Antonio"/>
              </a:rPr>
              <a:t>of </a:t>
            </a: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450" b="1" spc="1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ntonio"/>
                <a:cs typeface="Antonio"/>
              </a:rPr>
              <a:t>funnel</a:t>
            </a:r>
            <a:endParaRPr sz="1450">
              <a:latin typeface="Antonio"/>
              <a:cs typeface="Antoni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15472" y="2310483"/>
            <a:ext cx="1469390" cy="476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Return</a:t>
            </a:r>
            <a:r>
              <a:rPr sz="950" spc="6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visits</a:t>
            </a:r>
            <a:r>
              <a:rPr sz="950" spc="6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to</a:t>
            </a:r>
            <a:r>
              <a:rPr sz="950" spc="60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website </a:t>
            </a:r>
            <a:r>
              <a:rPr sz="950" dirty="0">
                <a:latin typeface="Aktiv Grotesk"/>
                <a:cs typeface="Aktiv Grotesk"/>
              </a:rPr>
              <a:t>Number</a:t>
            </a:r>
            <a:r>
              <a:rPr sz="950" spc="7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of</a:t>
            </a:r>
            <a:r>
              <a:rPr sz="950" spc="7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pages</a:t>
            </a:r>
            <a:r>
              <a:rPr sz="950" spc="7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viewed </a:t>
            </a:r>
            <a:r>
              <a:rPr sz="950" dirty="0">
                <a:latin typeface="Aktiv Grotesk"/>
                <a:cs typeface="Aktiv Grotesk"/>
              </a:rPr>
              <a:t>Reading</a:t>
            </a:r>
            <a:r>
              <a:rPr sz="950" spc="9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Product</a:t>
            </a:r>
            <a:r>
              <a:rPr sz="950" spc="9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Reviews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98640" y="2235377"/>
            <a:ext cx="1438910" cy="626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Visits</a:t>
            </a:r>
            <a:r>
              <a:rPr sz="950" spc="6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to</a:t>
            </a:r>
            <a:r>
              <a:rPr sz="950" spc="7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pricing</a:t>
            </a:r>
            <a:r>
              <a:rPr sz="950" spc="65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page</a:t>
            </a:r>
            <a:r>
              <a:rPr sz="950" dirty="0">
                <a:latin typeface="Aktiv Grotesk"/>
                <a:cs typeface="Aktiv Grotesk"/>
              </a:rPr>
              <a:t> Downloads</a:t>
            </a:r>
            <a:r>
              <a:rPr sz="950" spc="9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on</a:t>
            </a:r>
            <a:r>
              <a:rPr sz="950" spc="90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ebooks </a:t>
            </a:r>
            <a:r>
              <a:rPr sz="950" dirty="0">
                <a:latin typeface="Aktiv Grotesk"/>
                <a:cs typeface="Aktiv Grotesk"/>
              </a:rPr>
              <a:t>Case</a:t>
            </a:r>
            <a:r>
              <a:rPr sz="950" spc="8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Studies</a:t>
            </a:r>
            <a:r>
              <a:rPr sz="950" spc="9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read</a:t>
            </a:r>
            <a:r>
              <a:rPr sz="950" dirty="0">
                <a:latin typeface="Aktiv Grotesk"/>
                <a:cs typeface="Aktiv Grotesk"/>
              </a:rPr>
              <a:t> Number</a:t>
            </a:r>
            <a:r>
              <a:rPr sz="950" spc="7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of</a:t>
            </a:r>
            <a:r>
              <a:rPr sz="950" spc="7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pages</a:t>
            </a:r>
            <a:r>
              <a:rPr sz="950" spc="7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viewed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23350" y="2235377"/>
            <a:ext cx="1525270" cy="626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5270" marR="247650" algn="ctr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Return</a:t>
            </a:r>
            <a:r>
              <a:rPr sz="950" spc="8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visitor</a:t>
            </a:r>
            <a:r>
              <a:rPr sz="950" spc="8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rate</a:t>
            </a:r>
            <a:r>
              <a:rPr sz="950" dirty="0">
                <a:latin typeface="Aktiv Grotesk"/>
                <a:cs typeface="Aktiv Grotesk"/>
              </a:rPr>
              <a:t> Pages</a:t>
            </a:r>
            <a:r>
              <a:rPr sz="950" spc="5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per</a:t>
            </a:r>
            <a:r>
              <a:rPr sz="950" spc="5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visit</a:t>
            </a:r>
            <a:endParaRPr sz="950">
              <a:latin typeface="Aktiv Grotesk"/>
              <a:cs typeface="Aktiv Grotesk"/>
            </a:endParaRPr>
          </a:p>
          <a:p>
            <a:pPr marL="12700" marR="5080" algn="ctr">
              <a:lnSpc>
                <a:spcPct val="103800"/>
              </a:lnSpc>
            </a:pPr>
            <a:r>
              <a:rPr sz="950" dirty="0">
                <a:latin typeface="Aktiv Grotesk"/>
                <a:cs typeface="Aktiv Grotesk"/>
              </a:rPr>
              <a:t>Time</a:t>
            </a:r>
            <a:r>
              <a:rPr sz="950" spc="5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spent</a:t>
            </a:r>
            <a:r>
              <a:rPr sz="950" spc="6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on</a:t>
            </a:r>
            <a:r>
              <a:rPr sz="950" spc="6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the</a:t>
            </a:r>
            <a:r>
              <a:rPr sz="950" spc="5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website </a:t>
            </a:r>
            <a:r>
              <a:rPr sz="950" dirty="0">
                <a:latin typeface="Aktiv Grotesk"/>
                <a:cs typeface="Aktiv Grotesk"/>
              </a:rPr>
              <a:t>Bounce</a:t>
            </a:r>
            <a:r>
              <a:rPr sz="950" spc="10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rate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7581" y="3457781"/>
            <a:ext cx="943610" cy="476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Lower</a:t>
            </a:r>
            <a:r>
              <a:rPr sz="145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mid</a:t>
            </a:r>
            <a:r>
              <a:rPr sz="145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spc="-25" dirty="0">
                <a:solidFill>
                  <a:srgbClr val="FFFFFF"/>
                </a:solidFill>
                <a:latin typeface="Antonio"/>
                <a:cs typeface="Antonio"/>
              </a:rPr>
              <a:t>of </a:t>
            </a: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450" b="1" spc="1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ntonio"/>
                <a:cs typeface="Antonio"/>
              </a:rPr>
              <a:t>funnel</a:t>
            </a:r>
            <a:endParaRPr sz="1450">
              <a:latin typeface="Antonio"/>
              <a:cs typeface="Antoni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53747" y="3344924"/>
            <a:ext cx="1593215" cy="626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4184" marR="456565" indent="-635" algn="ctr">
              <a:lnSpc>
                <a:spcPct val="103800"/>
              </a:lnSpc>
              <a:spcBef>
                <a:spcPts val="90"/>
              </a:spcBef>
            </a:pPr>
            <a:r>
              <a:rPr sz="950" spc="-10" dirty="0">
                <a:latin typeface="Aktiv Grotesk"/>
                <a:cs typeface="Aktiv Grotesk"/>
              </a:rPr>
              <a:t>Offers Promotions Wishlists</a:t>
            </a:r>
            <a:endParaRPr sz="950">
              <a:latin typeface="Aktiv Grotesk"/>
              <a:cs typeface="Aktiv Grotesk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950" dirty="0">
                <a:latin typeface="Aktiv Grotesk"/>
                <a:cs typeface="Aktiv Grotesk"/>
              </a:rPr>
              <a:t>Customer</a:t>
            </a:r>
            <a:r>
              <a:rPr sz="950" spc="11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service</a:t>
            </a:r>
            <a:r>
              <a:rPr sz="950" spc="114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enquiries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15024" y="3344924"/>
            <a:ext cx="1405890" cy="626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Requesting</a:t>
            </a:r>
            <a:r>
              <a:rPr sz="950" spc="9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more</a:t>
            </a:r>
            <a:r>
              <a:rPr sz="950" spc="9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details </a:t>
            </a:r>
            <a:r>
              <a:rPr sz="950" dirty="0">
                <a:latin typeface="Aktiv Grotesk"/>
                <a:cs typeface="Aktiv Grotesk"/>
              </a:rPr>
              <a:t>Phone</a:t>
            </a:r>
            <a:r>
              <a:rPr sz="950" spc="85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call</a:t>
            </a:r>
            <a:endParaRPr sz="950">
              <a:latin typeface="Aktiv Grotesk"/>
              <a:cs typeface="Aktiv Grotesk"/>
            </a:endParaRPr>
          </a:p>
          <a:p>
            <a:pPr marL="296545" marR="288925" algn="ctr">
              <a:lnSpc>
                <a:spcPct val="103800"/>
              </a:lnSpc>
            </a:pPr>
            <a:r>
              <a:rPr sz="950" dirty="0">
                <a:latin typeface="Aktiv Grotesk"/>
                <a:cs typeface="Aktiv Grotesk"/>
              </a:rPr>
              <a:t>Product</a:t>
            </a:r>
            <a:r>
              <a:rPr sz="950" spc="85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demo</a:t>
            </a:r>
            <a:r>
              <a:rPr sz="950" dirty="0">
                <a:latin typeface="Aktiv Grotesk"/>
                <a:cs typeface="Aktiv Grotesk"/>
              </a:rPr>
              <a:t> Free</a:t>
            </a:r>
            <a:r>
              <a:rPr sz="950" spc="40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trial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38624" y="3420030"/>
            <a:ext cx="1294130" cy="476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Completed</a:t>
            </a:r>
            <a:r>
              <a:rPr sz="950" spc="10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lead</a:t>
            </a:r>
            <a:r>
              <a:rPr sz="950" spc="10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forms Calls</a:t>
            </a:r>
            <a:endParaRPr sz="950">
              <a:latin typeface="Aktiv Grotesk"/>
              <a:cs typeface="Aktiv Grotesk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950" dirty="0">
                <a:latin typeface="Aktiv Grotesk"/>
                <a:cs typeface="Aktiv Grotesk"/>
              </a:rPr>
              <a:t>Take</a:t>
            </a:r>
            <a:r>
              <a:rPr sz="950" spc="1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up</a:t>
            </a:r>
            <a:r>
              <a:rPr sz="950" spc="1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of</a:t>
            </a:r>
            <a:r>
              <a:rPr sz="950" spc="10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offer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7581" y="4571085"/>
            <a:ext cx="774065" cy="476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Bottom</a:t>
            </a:r>
            <a:r>
              <a:rPr sz="1450" b="1" spc="1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spc="-25" dirty="0">
                <a:solidFill>
                  <a:srgbClr val="FFFFFF"/>
                </a:solidFill>
                <a:latin typeface="Antonio"/>
                <a:cs typeface="Antonio"/>
              </a:rPr>
              <a:t>of </a:t>
            </a: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450" b="1" spc="1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ntonio"/>
                <a:cs typeface="Antonio"/>
              </a:rPr>
              <a:t>funnel</a:t>
            </a:r>
            <a:endParaRPr sz="1450">
              <a:latin typeface="Antonio"/>
              <a:cs typeface="Antoni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90590" y="4608442"/>
            <a:ext cx="1119505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5565" marR="5080" indent="-63500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First</a:t>
            </a:r>
            <a:r>
              <a:rPr sz="950" spc="6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time</a:t>
            </a:r>
            <a:r>
              <a:rPr sz="950" spc="60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purchase </a:t>
            </a:r>
            <a:r>
              <a:rPr sz="950" dirty="0">
                <a:latin typeface="Aktiv Grotesk"/>
                <a:cs typeface="Aktiv Grotesk"/>
              </a:rPr>
              <a:t>Repeat</a:t>
            </a:r>
            <a:r>
              <a:rPr sz="950" spc="80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purchase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36503" y="4608442"/>
            <a:ext cx="563245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1280" marR="5080" indent="-69215">
              <a:lnSpc>
                <a:spcPct val="103800"/>
              </a:lnSpc>
              <a:spcBef>
                <a:spcPts val="90"/>
              </a:spcBef>
            </a:pPr>
            <a:r>
              <a:rPr sz="950" spc="-10" dirty="0">
                <a:latin typeface="Aktiv Grotesk"/>
                <a:cs typeface="Aktiv Grotesk"/>
              </a:rPr>
              <a:t>Purchase Signup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35129" y="4458231"/>
            <a:ext cx="1301750" cy="626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0010" marR="73025" algn="ctr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Average</a:t>
            </a:r>
            <a:r>
              <a:rPr sz="950" spc="6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order</a:t>
            </a:r>
            <a:r>
              <a:rPr sz="950" spc="60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value </a:t>
            </a:r>
            <a:r>
              <a:rPr sz="950" dirty="0">
                <a:latin typeface="Aktiv Grotesk"/>
                <a:cs typeface="Aktiv Grotesk"/>
              </a:rPr>
              <a:t>No</a:t>
            </a:r>
            <a:r>
              <a:rPr sz="950" spc="3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of</a:t>
            </a:r>
            <a:r>
              <a:rPr sz="950" spc="3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transactions </a:t>
            </a:r>
            <a:r>
              <a:rPr sz="950" dirty="0">
                <a:latin typeface="Aktiv Grotesk"/>
                <a:cs typeface="Aktiv Grotesk"/>
              </a:rPr>
              <a:t>No</a:t>
            </a:r>
            <a:r>
              <a:rPr sz="950" spc="3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of</a:t>
            </a:r>
            <a:r>
              <a:rPr sz="950" spc="3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purchases</a:t>
            </a:r>
            <a:endParaRPr sz="950">
              <a:latin typeface="Aktiv Grotesk"/>
              <a:cs typeface="Aktiv Grotesk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950" dirty="0">
                <a:latin typeface="Aktiv Grotesk"/>
                <a:cs typeface="Aktiv Grotesk"/>
              </a:rPr>
              <a:t>Lifetime</a:t>
            </a:r>
            <a:r>
              <a:rPr sz="950" spc="6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value</a:t>
            </a:r>
            <a:r>
              <a:rPr sz="950" spc="6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of</a:t>
            </a:r>
            <a:r>
              <a:rPr sz="950" spc="70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client</a:t>
            </a:r>
            <a:endParaRPr sz="950">
              <a:latin typeface="Aktiv Grotesk"/>
              <a:cs typeface="Aktiv Grotes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5328285"/>
            <a:chOff x="0" y="0"/>
            <a:chExt cx="7560309" cy="53282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666239" cy="608330"/>
            </a:xfrm>
            <a:custGeom>
              <a:avLst/>
              <a:gdLst/>
              <a:ahLst/>
              <a:cxnLst/>
              <a:rect l="l" t="t" r="r" b="b"/>
              <a:pathLst>
                <a:path w="1666239" h="608330">
                  <a:moveTo>
                    <a:pt x="1666151" y="0"/>
                  </a:moveTo>
                  <a:lnTo>
                    <a:pt x="0" y="0"/>
                  </a:lnTo>
                  <a:lnTo>
                    <a:pt x="0" y="607898"/>
                  </a:lnTo>
                  <a:lnTo>
                    <a:pt x="1666151" y="607898"/>
                  </a:lnTo>
                  <a:lnTo>
                    <a:pt x="1666151" y="0"/>
                  </a:lnTo>
                  <a:close/>
                </a:path>
              </a:pathLst>
            </a:custGeom>
            <a:solidFill>
              <a:srgbClr val="E11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66151" y="12"/>
              <a:ext cx="5894070" cy="608330"/>
            </a:xfrm>
            <a:custGeom>
              <a:avLst/>
              <a:gdLst/>
              <a:ahLst/>
              <a:cxnLst/>
              <a:rect l="l" t="t" r="r" b="b"/>
              <a:pathLst>
                <a:path w="5894070" h="608330">
                  <a:moveTo>
                    <a:pt x="5893841" y="0"/>
                  </a:moveTo>
                  <a:lnTo>
                    <a:pt x="3935590" y="0"/>
                  </a:lnTo>
                  <a:lnTo>
                    <a:pt x="1967801" y="0"/>
                  </a:lnTo>
                  <a:lnTo>
                    <a:pt x="0" y="0"/>
                  </a:lnTo>
                  <a:lnTo>
                    <a:pt x="0" y="607885"/>
                  </a:lnTo>
                  <a:lnTo>
                    <a:pt x="1967801" y="607885"/>
                  </a:lnTo>
                  <a:lnTo>
                    <a:pt x="3935590" y="607885"/>
                  </a:lnTo>
                  <a:lnTo>
                    <a:pt x="5893841" y="607885"/>
                  </a:lnTo>
                  <a:lnTo>
                    <a:pt x="5893841" y="0"/>
                  </a:lnTo>
                  <a:close/>
                </a:path>
              </a:pathLst>
            </a:custGeom>
            <a:solidFill>
              <a:srgbClr val="F0A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7895"/>
              <a:ext cx="1666239" cy="4720590"/>
            </a:xfrm>
            <a:custGeom>
              <a:avLst/>
              <a:gdLst/>
              <a:ahLst/>
              <a:cxnLst/>
              <a:rect l="l" t="t" r="r" b="b"/>
              <a:pathLst>
                <a:path w="1666239" h="4720590">
                  <a:moveTo>
                    <a:pt x="1666151" y="0"/>
                  </a:moveTo>
                  <a:lnTo>
                    <a:pt x="0" y="0"/>
                  </a:lnTo>
                  <a:lnTo>
                    <a:pt x="0" y="4720107"/>
                  </a:lnTo>
                  <a:lnTo>
                    <a:pt x="1666151" y="4720107"/>
                  </a:lnTo>
                  <a:lnTo>
                    <a:pt x="1666151" y="0"/>
                  </a:lnTo>
                  <a:close/>
                </a:path>
              </a:pathLst>
            </a:custGeom>
            <a:solidFill>
              <a:srgbClr val="080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66138" y="607898"/>
              <a:ext cx="5894070" cy="4720590"/>
            </a:xfrm>
            <a:custGeom>
              <a:avLst/>
              <a:gdLst/>
              <a:ahLst/>
              <a:cxnLst/>
              <a:rect l="l" t="t" r="r" b="b"/>
              <a:pathLst>
                <a:path w="5894070" h="4720590">
                  <a:moveTo>
                    <a:pt x="5893841" y="0"/>
                  </a:moveTo>
                  <a:lnTo>
                    <a:pt x="3935590" y="0"/>
                  </a:lnTo>
                  <a:lnTo>
                    <a:pt x="1967801" y="0"/>
                  </a:lnTo>
                  <a:lnTo>
                    <a:pt x="0" y="0"/>
                  </a:lnTo>
                  <a:lnTo>
                    <a:pt x="0" y="4720107"/>
                  </a:lnTo>
                  <a:lnTo>
                    <a:pt x="1967801" y="4720107"/>
                  </a:lnTo>
                  <a:lnTo>
                    <a:pt x="3935590" y="4720107"/>
                  </a:lnTo>
                  <a:lnTo>
                    <a:pt x="5893841" y="4720107"/>
                  </a:lnTo>
                  <a:lnTo>
                    <a:pt x="5893841" y="0"/>
                  </a:lnTo>
                  <a:close/>
                </a:path>
              </a:pathLst>
            </a:custGeom>
            <a:solidFill>
              <a:srgbClr val="F3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7582" y="207262"/>
            <a:ext cx="959485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dirty="0">
                <a:solidFill>
                  <a:srgbClr val="FFFFFF"/>
                </a:solidFill>
              </a:rPr>
              <a:t>Funnel</a:t>
            </a:r>
            <a:r>
              <a:rPr sz="1450" spc="35" dirty="0">
                <a:solidFill>
                  <a:srgbClr val="FFFFFF"/>
                </a:solidFill>
              </a:rPr>
              <a:t> </a:t>
            </a:r>
            <a:r>
              <a:rPr sz="1450" spc="-10" dirty="0">
                <a:solidFill>
                  <a:srgbClr val="FFFFFF"/>
                </a:solidFill>
              </a:rPr>
              <a:t>Stage</a:t>
            </a:r>
            <a:endParaRPr sz="1450"/>
          </a:p>
        </p:txBody>
      </p:sp>
      <p:sp>
        <p:nvSpPr>
          <p:cNvPr id="8" name="object 8"/>
          <p:cNvSpPr txBox="1"/>
          <p:nvPr/>
        </p:nvSpPr>
        <p:spPr>
          <a:xfrm>
            <a:off x="1976875" y="207262"/>
            <a:ext cx="1345565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dirty="0">
                <a:solidFill>
                  <a:srgbClr val="080827"/>
                </a:solidFill>
                <a:latin typeface="Antonio"/>
                <a:cs typeface="Antonio"/>
              </a:rPr>
              <a:t>Customer</a:t>
            </a:r>
            <a:r>
              <a:rPr sz="1450" b="1" spc="15" dirty="0">
                <a:solidFill>
                  <a:srgbClr val="080827"/>
                </a:solidFill>
                <a:latin typeface="Antonio"/>
                <a:cs typeface="Antonio"/>
              </a:rPr>
              <a:t> </a:t>
            </a:r>
            <a:r>
              <a:rPr sz="1450" b="1" spc="-10" dirty="0">
                <a:solidFill>
                  <a:srgbClr val="080827"/>
                </a:solidFill>
                <a:latin typeface="Antonio"/>
                <a:cs typeface="Antonio"/>
              </a:rPr>
              <a:t>Mindset</a:t>
            </a:r>
            <a:endParaRPr sz="1450">
              <a:latin typeface="Antonio"/>
              <a:cs typeface="Antoni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06553" y="207262"/>
            <a:ext cx="1223010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Customer</a:t>
            </a:r>
            <a:r>
              <a:rPr sz="1450" b="1" spc="1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ntonio"/>
                <a:cs typeface="Antonio"/>
              </a:rPr>
              <a:t>Action</a:t>
            </a:r>
            <a:endParaRPr sz="1450">
              <a:latin typeface="Antonio"/>
              <a:cs typeface="Antoni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20871" y="207262"/>
            <a:ext cx="1129665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Success</a:t>
            </a:r>
            <a:r>
              <a:rPr sz="1450" b="1" spc="5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ntonio"/>
                <a:cs typeface="Antonio"/>
              </a:rPr>
              <a:t>Metric</a:t>
            </a:r>
            <a:endParaRPr sz="1450">
              <a:latin typeface="Antonio"/>
              <a:cs typeface="Antoni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7582" y="1135405"/>
            <a:ext cx="1233170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Top</a:t>
            </a:r>
            <a:r>
              <a:rPr sz="1450" b="1" spc="1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of</a:t>
            </a:r>
            <a:r>
              <a:rPr sz="1450" b="1" spc="2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450" b="1" spc="1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ntonio"/>
                <a:cs typeface="Antonio"/>
              </a:rPr>
              <a:t>funnel</a:t>
            </a:r>
            <a:endParaRPr sz="1450">
              <a:latin typeface="Antonio"/>
              <a:cs typeface="Antoni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60433" y="1135209"/>
            <a:ext cx="97980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latin typeface="Aktiv Grotesk"/>
                <a:cs typeface="Aktiv Grotesk"/>
              </a:rPr>
              <a:t>What</a:t>
            </a:r>
            <a:r>
              <a:rPr sz="950" spc="5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do</a:t>
            </a:r>
            <a:r>
              <a:rPr sz="950" spc="5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you</a:t>
            </a:r>
            <a:r>
              <a:rPr sz="950" spc="50" dirty="0">
                <a:latin typeface="Aktiv Grotesk"/>
                <a:cs typeface="Aktiv Grotesk"/>
              </a:rPr>
              <a:t> </a:t>
            </a:r>
            <a:r>
              <a:rPr sz="950" spc="-25" dirty="0">
                <a:latin typeface="Aktiv Grotesk"/>
                <a:cs typeface="Aktiv Grotesk"/>
              </a:rPr>
              <a:t>do?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42693" y="909892"/>
            <a:ext cx="1350645" cy="626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Discovering</a:t>
            </a:r>
            <a:r>
              <a:rPr sz="950" spc="8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your</a:t>
            </a:r>
            <a:r>
              <a:rPr sz="950" spc="90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brand </a:t>
            </a:r>
            <a:r>
              <a:rPr sz="950" dirty="0">
                <a:latin typeface="Aktiv Grotesk"/>
                <a:cs typeface="Aktiv Grotesk"/>
              </a:rPr>
              <a:t>Conducting</a:t>
            </a:r>
            <a:r>
              <a:rPr sz="950" spc="11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their</a:t>
            </a:r>
            <a:r>
              <a:rPr sz="950" spc="110" dirty="0">
                <a:latin typeface="Aktiv Grotesk"/>
                <a:cs typeface="Aktiv Grotesk"/>
              </a:rPr>
              <a:t> </a:t>
            </a:r>
            <a:r>
              <a:rPr sz="950" spc="-25" dirty="0">
                <a:latin typeface="Aktiv Grotesk"/>
                <a:cs typeface="Aktiv Grotesk"/>
              </a:rPr>
              <a:t>own</a:t>
            </a:r>
            <a:r>
              <a:rPr sz="950" spc="-10" dirty="0">
                <a:latin typeface="Aktiv Grotesk"/>
                <a:cs typeface="Aktiv Grotesk"/>
              </a:rPr>
              <a:t> research</a:t>
            </a:r>
            <a:endParaRPr sz="950">
              <a:latin typeface="Aktiv Grotesk"/>
              <a:cs typeface="Aktiv Grotesk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950" dirty="0">
                <a:latin typeface="Aktiv Grotesk"/>
                <a:cs typeface="Aktiv Grotesk"/>
              </a:rPr>
              <a:t>Collecting</a:t>
            </a:r>
            <a:r>
              <a:rPr sz="950" spc="13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information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22857" y="759681"/>
            <a:ext cx="1325880" cy="927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2715" marR="125095" algn="ctr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Unique</a:t>
            </a:r>
            <a:r>
              <a:rPr sz="950" spc="7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Page</a:t>
            </a:r>
            <a:r>
              <a:rPr sz="950" spc="70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Visits </a:t>
            </a:r>
            <a:r>
              <a:rPr sz="950" dirty="0">
                <a:latin typeface="Aktiv Grotesk"/>
                <a:cs typeface="Aktiv Grotesk"/>
              </a:rPr>
              <a:t>Pages</a:t>
            </a:r>
            <a:r>
              <a:rPr sz="950" spc="5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per</a:t>
            </a:r>
            <a:r>
              <a:rPr sz="950" spc="5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visit</a:t>
            </a:r>
            <a:r>
              <a:rPr sz="950" dirty="0">
                <a:latin typeface="Aktiv Grotesk"/>
                <a:cs typeface="Aktiv Grotesk"/>
              </a:rPr>
              <a:t> Bounce</a:t>
            </a:r>
            <a:r>
              <a:rPr sz="950" spc="10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Rate</a:t>
            </a:r>
            <a:endParaRPr sz="950">
              <a:latin typeface="Aktiv Grotesk"/>
              <a:cs typeface="Aktiv Grotesk"/>
            </a:endParaRPr>
          </a:p>
          <a:p>
            <a:pPr marL="12700" marR="5080" algn="ctr">
              <a:lnSpc>
                <a:spcPct val="103800"/>
              </a:lnSpc>
            </a:pPr>
            <a:r>
              <a:rPr sz="950" dirty="0">
                <a:latin typeface="Aktiv Grotesk"/>
                <a:cs typeface="Aktiv Grotesk"/>
              </a:rPr>
              <a:t>Time</a:t>
            </a:r>
            <a:r>
              <a:rPr sz="950" spc="6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Spent</a:t>
            </a:r>
            <a:r>
              <a:rPr sz="950" spc="6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on</a:t>
            </a:r>
            <a:r>
              <a:rPr sz="950" spc="6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website </a:t>
            </a:r>
            <a:r>
              <a:rPr sz="950" dirty="0">
                <a:latin typeface="Aktiv Grotesk"/>
                <a:cs typeface="Aktiv Grotesk"/>
              </a:rPr>
              <a:t>Social</a:t>
            </a:r>
            <a:r>
              <a:rPr sz="950" spc="8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Media</a:t>
            </a:r>
            <a:r>
              <a:rPr sz="950" spc="8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Shares Downloads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7581" y="2198020"/>
            <a:ext cx="936625" cy="476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Top</a:t>
            </a:r>
            <a:r>
              <a:rPr sz="1450" b="1" spc="1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to</a:t>
            </a:r>
            <a:r>
              <a:rPr sz="1450" b="1" spc="1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Mid</a:t>
            </a:r>
            <a:r>
              <a:rPr sz="1450" b="1" spc="1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spc="-25" dirty="0">
                <a:solidFill>
                  <a:srgbClr val="FFFFFF"/>
                </a:solidFill>
                <a:latin typeface="Antonio"/>
                <a:cs typeface="Antonio"/>
              </a:rPr>
              <a:t>of </a:t>
            </a: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450" b="1" spc="1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ntonio"/>
                <a:cs typeface="Antonio"/>
              </a:rPr>
              <a:t>funnel</a:t>
            </a:r>
            <a:endParaRPr sz="1450">
              <a:latin typeface="Antonio"/>
              <a:cs typeface="Antoni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03603" y="2310483"/>
            <a:ext cx="109347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latin typeface="Aktiv Grotesk"/>
                <a:cs typeface="Aktiv Grotesk"/>
              </a:rPr>
              <a:t>Why</a:t>
            </a:r>
            <a:r>
              <a:rPr sz="950" spc="5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should</a:t>
            </a:r>
            <a:r>
              <a:rPr sz="950" spc="5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I</a:t>
            </a:r>
            <a:r>
              <a:rPr sz="950" spc="55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care?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95518" y="2085165"/>
            <a:ext cx="1244600" cy="626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9065" marR="130810" indent="-635" algn="ctr">
              <a:lnSpc>
                <a:spcPct val="103800"/>
              </a:lnSpc>
              <a:spcBef>
                <a:spcPts val="90"/>
              </a:spcBef>
            </a:pPr>
            <a:r>
              <a:rPr sz="950" spc="-10" dirty="0">
                <a:latin typeface="Aktiv Grotesk"/>
                <a:cs typeface="Aktiv Grotesk"/>
              </a:rPr>
              <a:t>Conducting </a:t>
            </a:r>
            <a:r>
              <a:rPr sz="950" dirty="0">
                <a:latin typeface="Aktiv Grotesk"/>
                <a:cs typeface="Aktiv Grotesk"/>
              </a:rPr>
              <a:t>indepth</a:t>
            </a:r>
            <a:r>
              <a:rPr sz="950" spc="100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research </a:t>
            </a:r>
            <a:r>
              <a:rPr sz="950" dirty="0">
                <a:latin typeface="Aktiv Grotesk"/>
                <a:cs typeface="Aktiv Grotesk"/>
              </a:rPr>
              <a:t>Cost</a:t>
            </a:r>
            <a:r>
              <a:rPr sz="950" spc="6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analysis</a:t>
            </a:r>
            <a:endParaRPr sz="950">
              <a:latin typeface="Aktiv Grotesk"/>
              <a:cs typeface="Aktiv Grotesk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950" dirty="0">
                <a:latin typeface="Aktiv Grotesk"/>
                <a:cs typeface="Aktiv Grotesk"/>
              </a:rPr>
              <a:t>Comeptitor</a:t>
            </a:r>
            <a:r>
              <a:rPr sz="950" spc="150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Research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23217" y="2085165"/>
            <a:ext cx="1525270" cy="626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5270" marR="247650" algn="ctr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Return</a:t>
            </a:r>
            <a:r>
              <a:rPr sz="950" spc="8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visitor</a:t>
            </a:r>
            <a:r>
              <a:rPr sz="950" spc="8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rate</a:t>
            </a:r>
            <a:r>
              <a:rPr sz="950" dirty="0">
                <a:latin typeface="Aktiv Grotesk"/>
                <a:cs typeface="Aktiv Grotesk"/>
              </a:rPr>
              <a:t> Pages</a:t>
            </a:r>
            <a:r>
              <a:rPr sz="950" spc="5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per</a:t>
            </a:r>
            <a:r>
              <a:rPr sz="950" spc="5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visit</a:t>
            </a:r>
            <a:endParaRPr sz="950">
              <a:latin typeface="Aktiv Grotesk"/>
              <a:cs typeface="Aktiv Grotesk"/>
            </a:endParaRPr>
          </a:p>
          <a:p>
            <a:pPr marL="12065" marR="5080" algn="ctr">
              <a:lnSpc>
                <a:spcPct val="103800"/>
              </a:lnSpc>
            </a:pPr>
            <a:r>
              <a:rPr sz="950" dirty="0">
                <a:latin typeface="Aktiv Grotesk"/>
                <a:cs typeface="Aktiv Grotesk"/>
              </a:rPr>
              <a:t>Time</a:t>
            </a:r>
            <a:r>
              <a:rPr sz="950" spc="5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spent</a:t>
            </a:r>
            <a:r>
              <a:rPr sz="950" spc="6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on</a:t>
            </a:r>
            <a:r>
              <a:rPr sz="950" spc="6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the</a:t>
            </a:r>
            <a:r>
              <a:rPr sz="950" spc="5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website </a:t>
            </a:r>
            <a:r>
              <a:rPr sz="950" dirty="0">
                <a:latin typeface="Aktiv Grotesk"/>
                <a:cs typeface="Aktiv Grotesk"/>
              </a:rPr>
              <a:t>Bounce</a:t>
            </a:r>
            <a:r>
              <a:rPr sz="950" spc="10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rate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7581" y="3307569"/>
            <a:ext cx="943610" cy="476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Lower</a:t>
            </a:r>
            <a:r>
              <a:rPr sz="145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mid</a:t>
            </a:r>
            <a:r>
              <a:rPr sz="145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spc="-25" dirty="0">
                <a:solidFill>
                  <a:srgbClr val="FFFFFF"/>
                </a:solidFill>
                <a:latin typeface="Antonio"/>
                <a:cs typeface="Antonio"/>
              </a:rPr>
              <a:t>of </a:t>
            </a: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450" b="1" spc="1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ntonio"/>
                <a:cs typeface="Antonio"/>
              </a:rPr>
              <a:t>funnel</a:t>
            </a:r>
            <a:endParaRPr sz="1450">
              <a:latin typeface="Antonio"/>
              <a:cs typeface="Antoni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07894" y="3420031"/>
            <a:ext cx="148463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latin typeface="Aktiv Grotesk"/>
                <a:cs typeface="Aktiv Grotesk"/>
              </a:rPr>
              <a:t>Why</a:t>
            </a:r>
            <a:r>
              <a:rPr sz="950" spc="5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should</a:t>
            </a:r>
            <a:r>
              <a:rPr sz="950" spc="6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I</a:t>
            </a:r>
            <a:r>
              <a:rPr sz="950" spc="5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believe</a:t>
            </a:r>
            <a:r>
              <a:rPr sz="950" spc="60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you?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01451" y="3269819"/>
            <a:ext cx="1433195" cy="476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21640" marR="18415" indent="-395605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Requesting</a:t>
            </a:r>
            <a:r>
              <a:rPr sz="950" spc="9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more</a:t>
            </a:r>
            <a:r>
              <a:rPr sz="950" spc="9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details </a:t>
            </a:r>
            <a:r>
              <a:rPr sz="950" dirty="0">
                <a:latin typeface="Aktiv Grotesk"/>
                <a:cs typeface="Aktiv Grotesk"/>
              </a:rPr>
              <a:t>Phone</a:t>
            </a:r>
            <a:r>
              <a:rPr sz="950" spc="85" dirty="0">
                <a:latin typeface="Aktiv Grotesk"/>
                <a:cs typeface="Aktiv Grotesk"/>
              </a:rPr>
              <a:t> </a:t>
            </a:r>
            <a:r>
              <a:rPr sz="950" spc="-20" dirty="0">
                <a:latin typeface="Aktiv Grotesk"/>
                <a:cs typeface="Aktiv Grotesk"/>
              </a:rPr>
              <a:t>call</a:t>
            </a:r>
            <a:endParaRPr sz="950">
              <a:latin typeface="Aktiv Grotesk"/>
              <a:cs typeface="Aktiv Grotesk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50" dirty="0">
                <a:latin typeface="Aktiv Grotesk"/>
                <a:cs typeface="Aktiv Grotesk"/>
              </a:rPr>
              <a:t>Product</a:t>
            </a:r>
            <a:r>
              <a:rPr sz="950" spc="5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demo</a:t>
            </a:r>
            <a:r>
              <a:rPr sz="950" spc="5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/</a:t>
            </a:r>
            <a:r>
              <a:rPr sz="950" spc="6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Free</a:t>
            </a:r>
            <a:r>
              <a:rPr sz="950" spc="5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trial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38695" y="3269819"/>
            <a:ext cx="1294130" cy="476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Completed</a:t>
            </a:r>
            <a:r>
              <a:rPr sz="950" spc="10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lead</a:t>
            </a:r>
            <a:r>
              <a:rPr sz="950" spc="10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forms Calls</a:t>
            </a:r>
            <a:endParaRPr sz="950">
              <a:latin typeface="Aktiv Grotesk"/>
              <a:cs typeface="Aktiv Grotesk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950" dirty="0">
                <a:latin typeface="Aktiv Grotesk"/>
                <a:cs typeface="Aktiv Grotesk"/>
              </a:rPr>
              <a:t>Take</a:t>
            </a:r>
            <a:r>
              <a:rPr sz="950" spc="1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up</a:t>
            </a:r>
            <a:r>
              <a:rPr sz="950" spc="1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of</a:t>
            </a:r>
            <a:r>
              <a:rPr sz="950" spc="10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offer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7581" y="4495980"/>
            <a:ext cx="774065" cy="476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Bottom</a:t>
            </a:r>
            <a:r>
              <a:rPr sz="1450" b="1" spc="1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spc="-25" dirty="0">
                <a:solidFill>
                  <a:srgbClr val="FFFFFF"/>
                </a:solidFill>
                <a:latin typeface="Antonio"/>
                <a:cs typeface="Antonio"/>
              </a:rPr>
              <a:t>of </a:t>
            </a: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450" b="1" spc="1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ntonio"/>
                <a:cs typeface="Antonio"/>
              </a:rPr>
              <a:t>funnel</a:t>
            </a:r>
            <a:endParaRPr sz="1450">
              <a:latin typeface="Antonio"/>
              <a:cs typeface="Antoni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60794" y="4608442"/>
            <a:ext cx="117856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latin typeface="Aktiv Grotesk"/>
                <a:cs typeface="Aktiv Grotesk"/>
              </a:rPr>
              <a:t>Where</a:t>
            </a:r>
            <a:r>
              <a:rPr sz="950" spc="4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do</a:t>
            </a:r>
            <a:r>
              <a:rPr sz="950" spc="5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we</a:t>
            </a:r>
            <a:r>
              <a:rPr sz="950" spc="50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begin?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36499" y="4533337"/>
            <a:ext cx="563245" cy="32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1280" marR="5080" indent="-69215">
              <a:lnSpc>
                <a:spcPct val="103800"/>
              </a:lnSpc>
              <a:spcBef>
                <a:spcPts val="90"/>
              </a:spcBef>
            </a:pPr>
            <a:r>
              <a:rPr sz="950" spc="-10" dirty="0">
                <a:latin typeface="Aktiv Grotesk"/>
                <a:cs typeface="Aktiv Grotesk"/>
              </a:rPr>
              <a:t>Purchase Signup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35125" y="4383125"/>
            <a:ext cx="1301750" cy="626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0010" marR="73025" algn="ctr">
              <a:lnSpc>
                <a:spcPct val="103800"/>
              </a:lnSpc>
              <a:spcBef>
                <a:spcPts val="90"/>
              </a:spcBef>
            </a:pPr>
            <a:r>
              <a:rPr sz="950" dirty="0">
                <a:latin typeface="Aktiv Grotesk"/>
                <a:cs typeface="Aktiv Grotesk"/>
              </a:rPr>
              <a:t>Average</a:t>
            </a:r>
            <a:r>
              <a:rPr sz="950" spc="6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order</a:t>
            </a:r>
            <a:r>
              <a:rPr sz="950" spc="60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value </a:t>
            </a:r>
            <a:r>
              <a:rPr sz="950" dirty="0">
                <a:latin typeface="Aktiv Grotesk"/>
                <a:cs typeface="Aktiv Grotesk"/>
              </a:rPr>
              <a:t>No</a:t>
            </a:r>
            <a:r>
              <a:rPr sz="950" spc="3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of</a:t>
            </a:r>
            <a:r>
              <a:rPr sz="950" spc="3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transactions </a:t>
            </a:r>
            <a:r>
              <a:rPr sz="950" dirty="0">
                <a:latin typeface="Aktiv Grotesk"/>
                <a:cs typeface="Aktiv Grotesk"/>
              </a:rPr>
              <a:t>No</a:t>
            </a:r>
            <a:r>
              <a:rPr sz="950" spc="3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of</a:t>
            </a:r>
            <a:r>
              <a:rPr sz="950" spc="3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purchases</a:t>
            </a:r>
            <a:endParaRPr sz="950">
              <a:latin typeface="Aktiv Grotesk"/>
              <a:cs typeface="Aktiv Grotesk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950" dirty="0">
                <a:latin typeface="Aktiv Grotesk"/>
                <a:cs typeface="Aktiv Grotesk"/>
              </a:rPr>
              <a:t>Lifetime</a:t>
            </a:r>
            <a:r>
              <a:rPr sz="950" spc="6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value</a:t>
            </a:r>
            <a:r>
              <a:rPr sz="950" spc="65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of</a:t>
            </a:r>
            <a:r>
              <a:rPr sz="950" spc="70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client</a:t>
            </a:r>
            <a:endParaRPr sz="950">
              <a:latin typeface="Aktiv Grotesk"/>
              <a:cs typeface="Aktiv Grotes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" cy="608330"/>
          </a:xfrm>
          <a:custGeom>
            <a:avLst/>
            <a:gdLst/>
            <a:ahLst/>
            <a:cxnLst/>
            <a:rect l="l" t="t" r="r" b="b"/>
            <a:pathLst>
              <a:path w="1747520" h="608330">
                <a:moveTo>
                  <a:pt x="1747431" y="0"/>
                </a:moveTo>
                <a:lnTo>
                  <a:pt x="0" y="0"/>
                </a:lnTo>
                <a:lnTo>
                  <a:pt x="0" y="607898"/>
                </a:lnTo>
                <a:lnTo>
                  <a:pt x="1747431" y="607898"/>
                </a:lnTo>
                <a:lnTo>
                  <a:pt x="1747431" y="0"/>
                </a:lnTo>
                <a:close/>
              </a:path>
            </a:pathLst>
          </a:custGeom>
          <a:solidFill>
            <a:srgbClr val="E11C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83021" y="0"/>
            <a:ext cx="1877060" cy="608330"/>
          </a:xfrm>
          <a:custGeom>
            <a:avLst/>
            <a:gdLst/>
            <a:ahLst/>
            <a:cxnLst/>
            <a:rect l="l" t="t" r="r" b="b"/>
            <a:pathLst>
              <a:path w="1877059" h="608330">
                <a:moveTo>
                  <a:pt x="1876983" y="0"/>
                </a:moveTo>
                <a:lnTo>
                  <a:pt x="0" y="0"/>
                </a:lnTo>
                <a:lnTo>
                  <a:pt x="0" y="607898"/>
                </a:lnTo>
                <a:lnTo>
                  <a:pt x="1876983" y="607898"/>
                </a:lnTo>
                <a:lnTo>
                  <a:pt x="1876983" y="0"/>
                </a:lnTo>
                <a:close/>
              </a:path>
            </a:pathLst>
          </a:custGeom>
          <a:solidFill>
            <a:srgbClr val="F0A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560309" cy="5328285"/>
            <a:chOff x="0" y="0"/>
            <a:chExt cx="7560309" cy="5328285"/>
          </a:xfrm>
        </p:grpSpPr>
        <p:sp>
          <p:nvSpPr>
            <p:cNvPr id="5" name="object 5"/>
            <p:cNvSpPr/>
            <p:nvPr/>
          </p:nvSpPr>
          <p:spPr>
            <a:xfrm>
              <a:off x="1747431" y="12"/>
              <a:ext cx="3935729" cy="608330"/>
            </a:xfrm>
            <a:custGeom>
              <a:avLst/>
              <a:gdLst/>
              <a:ahLst/>
              <a:cxnLst/>
              <a:rect l="l" t="t" r="r" b="b"/>
              <a:pathLst>
                <a:path w="3935729" h="608330">
                  <a:moveTo>
                    <a:pt x="3935590" y="0"/>
                  </a:moveTo>
                  <a:lnTo>
                    <a:pt x="1967788" y="0"/>
                  </a:lnTo>
                  <a:lnTo>
                    <a:pt x="0" y="0"/>
                  </a:lnTo>
                  <a:lnTo>
                    <a:pt x="0" y="607885"/>
                  </a:lnTo>
                  <a:lnTo>
                    <a:pt x="1967788" y="607885"/>
                  </a:lnTo>
                  <a:lnTo>
                    <a:pt x="3935590" y="607885"/>
                  </a:lnTo>
                  <a:lnTo>
                    <a:pt x="3935590" y="0"/>
                  </a:lnTo>
                  <a:close/>
                </a:path>
              </a:pathLst>
            </a:custGeom>
            <a:solidFill>
              <a:srgbClr val="F0A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7895"/>
              <a:ext cx="1747520" cy="4720590"/>
            </a:xfrm>
            <a:custGeom>
              <a:avLst/>
              <a:gdLst/>
              <a:ahLst/>
              <a:cxnLst/>
              <a:rect l="l" t="t" r="r" b="b"/>
              <a:pathLst>
                <a:path w="1747520" h="4720590">
                  <a:moveTo>
                    <a:pt x="1747431" y="0"/>
                  </a:moveTo>
                  <a:lnTo>
                    <a:pt x="0" y="0"/>
                  </a:lnTo>
                  <a:lnTo>
                    <a:pt x="0" y="4720107"/>
                  </a:lnTo>
                  <a:lnTo>
                    <a:pt x="1747431" y="4720107"/>
                  </a:lnTo>
                  <a:lnTo>
                    <a:pt x="1747431" y="0"/>
                  </a:lnTo>
                  <a:close/>
                </a:path>
              </a:pathLst>
            </a:custGeom>
            <a:solidFill>
              <a:srgbClr val="080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47418" y="607898"/>
              <a:ext cx="5812790" cy="4720590"/>
            </a:xfrm>
            <a:custGeom>
              <a:avLst/>
              <a:gdLst/>
              <a:ahLst/>
              <a:cxnLst/>
              <a:rect l="l" t="t" r="r" b="b"/>
              <a:pathLst>
                <a:path w="5812790" h="4720590">
                  <a:moveTo>
                    <a:pt x="5812574" y="0"/>
                  </a:moveTo>
                  <a:lnTo>
                    <a:pt x="3935590" y="0"/>
                  </a:lnTo>
                  <a:lnTo>
                    <a:pt x="1967788" y="0"/>
                  </a:lnTo>
                  <a:lnTo>
                    <a:pt x="0" y="0"/>
                  </a:lnTo>
                  <a:lnTo>
                    <a:pt x="0" y="4720107"/>
                  </a:lnTo>
                  <a:lnTo>
                    <a:pt x="1967788" y="4720107"/>
                  </a:lnTo>
                  <a:lnTo>
                    <a:pt x="3935590" y="4720107"/>
                  </a:lnTo>
                  <a:lnTo>
                    <a:pt x="5812574" y="4720107"/>
                  </a:lnTo>
                  <a:lnTo>
                    <a:pt x="5812574" y="0"/>
                  </a:lnTo>
                  <a:close/>
                </a:path>
              </a:pathLst>
            </a:custGeom>
            <a:solidFill>
              <a:srgbClr val="F3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2759" y="140214"/>
            <a:ext cx="134620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Customer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Journey:</a:t>
            </a:r>
            <a:r>
              <a:rPr sz="1100" b="1" spc="4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ntonio"/>
                <a:cs typeface="Antonio"/>
              </a:rPr>
              <a:t>Buy-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er’s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Journey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04716" y="207262"/>
            <a:ext cx="1254125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dirty="0">
                <a:solidFill>
                  <a:srgbClr val="FFFFFF"/>
                </a:solidFill>
              </a:rPr>
              <a:t>Awareness</a:t>
            </a:r>
            <a:r>
              <a:rPr sz="1450" spc="50" dirty="0">
                <a:solidFill>
                  <a:srgbClr val="FFFFFF"/>
                </a:solidFill>
              </a:rPr>
              <a:t> </a:t>
            </a:r>
            <a:r>
              <a:rPr sz="1450" spc="-10" dirty="0">
                <a:solidFill>
                  <a:srgbClr val="FFFFFF"/>
                </a:solidFill>
              </a:rPr>
              <a:t>Stage</a:t>
            </a:r>
            <a:endParaRPr sz="1450"/>
          </a:p>
        </p:txBody>
      </p:sp>
      <p:sp>
        <p:nvSpPr>
          <p:cNvPr id="10" name="object 10"/>
          <p:cNvSpPr txBox="1"/>
          <p:nvPr/>
        </p:nvSpPr>
        <p:spPr>
          <a:xfrm>
            <a:off x="3954309" y="207262"/>
            <a:ext cx="1489710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Consideration</a:t>
            </a:r>
            <a:r>
              <a:rPr sz="1450" b="1" spc="1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ntonio"/>
                <a:cs typeface="Antonio"/>
              </a:rPr>
              <a:t>Stage</a:t>
            </a:r>
            <a:endParaRPr sz="1450">
              <a:latin typeface="Antonio"/>
              <a:cs typeface="Antoni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73261" y="207262"/>
            <a:ext cx="1096645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dirty="0">
                <a:solidFill>
                  <a:srgbClr val="FFFFFF"/>
                </a:solidFill>
                <a:latin typeface="Antonio"/>
                <a:cs typeface="Antonio"/>
              </a:rPr>
              <a:t>Decision</a:t>
            </a:r>
            <a:r>
              <a:rPr sz="1450" b="1" spc="5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450" b="1" spc="-20" dirty="0">
                <a:solidFill>
                  <a:srgbClr val="FFFFFF"/>
                </a:solidFill>
                <a:latin typeface="Antonio"/>
                <a:cs typeface="Antonio"/>
              </a:rPr>
              <a:t>Stage</a:t>
            </a:r>
            <a:endParaRPr sz="1450">
              <a:latin typeface="Antonio"/>
              <a:cs typeface="Antoni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582" y="1002566"/>
            <a:ext cx="1196975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What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is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customer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thinking</a:t>
            </a:r>
            <a:r>
              <a:rPr sz="1100" b="1" spc="4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or</a:t>
            </a:r>
            <a:r>
              <a:rPr sz="1100" b="1" spc="4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feeling?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89027" y="1069484"/>
            <a:ext cx="88519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2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info</a:t>
            </a:r>
            <a:r>
              <a:rPr sz="950" spc="2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56798" y="1069484"/>
            <a:ext cx="88519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2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info</a:t>
            </a:r>
            <a:r>
              <a:rPr sz="950" spc="2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79130" y="1069484"/>
            <a:ext cx="88519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2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info</a:t>
            </a:r>
            <a:r>
              <a:rPr sz="950" spc="2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7582" y="2112114"/>
            <a:ext cx="1298575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What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is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customer’s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action?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89027" y="2179033"/>
            <a:ext cx="88519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2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info</a:t>
            </a:r>
            <a:r>
              <a:rPr sz="950" spc="2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56798" y="2179033"/>
            <a:ext cx="88519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2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info</a:t>
            </a:r>
            <a:r>
              <a:rPr sz="950" spc="2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79130" y="2179033"/>
            <a:ext cx="88519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2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info</a:t>
            </a:r>
            <a:r>
              <a:rPr sz="950" spc="2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7582" y="3221662"/>
            <a:ext cx="114935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What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or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where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is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buyer</a:t>
            </a:r>
            <a:r>
              <a:rPr sz="1100" b="1" spc="2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researching?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89027" y="3288581"/>
            <a:ext cx="88519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2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info</a:t>
            </a:r>
            <a:r>
              <a:rPr sz="950" spc="2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56798" y="3288581"/>
            <a:ext cx="88519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2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info</a:t>
            </a:r>
            <a:r>
              <a:rPr sz="950" spc="2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79130" y="3288581"/>
            <a:ext cx="88519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2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info</a:t>
            </a:r>
            <a:r>
              <a:rPr sz="950" spc="2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7582" y="4303765"/>
            <a:ext cx="1229995" cy="713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How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will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we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move</a:t>
            </a:r>
            <a:r>
              <a:rPr sz="1100" b="1" spc="4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the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buyer</a:t>
            </a:r>
            <a:r>
              <a:rPr sz="1100" b="1" spc="2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along</a:t>
            </a:r>
            <a:r>
              <a:rPr sz="1100" b="1" spc="2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his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or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her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journey</a:t>
            </a:r>
            <a:r>
              <a:rPr sz="1100" b="1" spc="3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with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ntonio"/>
                <a:cs typeface="Antonio"/>
              </a:rPr>
              <a:t>us</a:t>
            </a:r>
            <a:r>
              <a:rPr sz="1100" b="1" spc="35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ntonio"/>
                <a:cs typeface="Antonio"/>
              </a:rPr>
              <a:t>in</a:t>
            </a:r>
            <a:r>
              <a:rPr sz="1100" b="1" spc="500" dirty="0">
                <a:solidFill>
                  <a:srgbClr val="FFFFFF"/>
                </a:solidFill>
                <a:latin typeface="Antonio"/>
                <a:cs typeface="Antoni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ntonio"/>
                <a:cs typeface="Antonio"/>
              </a:rPr>
              <a:t>mind?</a:t>
            </a:r>
            <a:endParaRPr sz="1100">
              <a:latin typeface="Antonio"/>
              <a:cs typeface="Antoni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89027" y="4542717"/>
            <a:ext cx="88519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2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info</a:t>
            </a:r>
            <a:r>
              <a:rPr sz="950" spc="2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56798" y="4542717"/>
            <a:ext cx="88519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2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info</a:t>
            </a:r>
            <a:r>
              <a:rPr sz="950" spc="2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here]</a:t>
            </a:r>
            <a:endParaRPr sz="950">
              <a:latin typeface="Aktiv Grotesk"/>
              <a:cs typeface="Aktiv Grotes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79130" y="4542717"/>
            <a:ext cx="88519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latin typeface="Aktiv Grotesk"/>
                <a:cs typeface="Aktiv Grotesk"/>
              </a:rPr>
              <a:t>[Your</a:t>
            </a:r>
            <a:r>
              <a:rPr sz="950" spc="20" dirty="0">
                <a:latin typeface="Aktiv Grotesk"/>
                <a:cs typeface="Aktiv Grotesk"/>
              </a:rPr>
              <a:t> </a:t>
            </a:r>
            <a:r>
              <a:rPr sz="950" dirty="0">
                <a:latin typeface="Aktiv Grotesk"/>
                <a:cs typeface="Aktiv Grotesk"/>
              </a:rPr>
              <a:t>info</a:t>
            </a:r>
            <a:r>
              <a:rPr sz="950" spc="25" dirty="0">
                <a:latin typeface="Aktiv Grotesk"/>
                <a:cs typeface="Aktiv Grotesk"/>
              </a:rPr>
              <a:t> </a:t>
            </a:r>
            <a:r>
              <a:rPr sz="950" spc="-10" dirty="0">
                <a:latin typeface="Aktiv Grotesk"/>
                <a:cs typeface="Aktiv Grotesk"/>
              </a:rPr>
              <a:t>here]</a:t>
            </a:r>
            <a:endParaRPr sz="950">
              <a:latin typeface="Aktiv Grotesk"/>
              <a:cs typeface="Aktiv Grotes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d34679-47fd-4db6-9d9d-1cf603b0c627" xsi:nil="true"/>
    <lcf76f155ced4ddcb4097134ff3c332f xmlns="3bdda8a2-d173-4ade-8dca-ed8c76dba3b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FC28DF7BCE2644A6FBCA13671D33FB" ma:contentTypeVersion="13" ma:contentTypeDescription="Create a new document." ma:contentTypeScope="" ma:versionID="8e5b869e37c8d8a07931743f3adaf6b6">
  <xsd:schema xmlns:xsd="http://www.w3.org/2001/XMLSchema" xmlns:xs="http://www.w3.org/2001/XMLSchema" xmlns:p="http://schemas.microsoft.com/office/2006/metadata/properties" xmlns:ns2="3bdda8a2-d173-4ade-8dca-ed8c76dba3b4" xmlns:ns3="62d34679-47fd-4db6-9d9d-1cf603b0c627" targetNamespace="http://schemas.microsoft.com/office/2006/metadata/properties" ma:root="true" ma:fieldsID="67804ec924eb71cea2efcd8c6e056c9e" ns2:_="" ns3:_="">
    <xsd:import namespace="3bdda8a2-d173-4ade-8dca-ed8c76dba3b4"/>
    <xsd:import namespace="62d34679-47fd-4db6-9d9d-1cf603b0c62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dda8a2-d173-4ade-8dca-ed8c76dba3b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6681dd91-462a-47f4-88b5-9df606292b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d34679-47fd-4db6-9d9d-1cf603b0c62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bf2f1e7-d090-4991-87b2-90a8937fb2fd}" ma:internalName="TaxCatchAll" ma:showField="CatchAllData" ma:web="62d34679-47fd-4db6-9d9d-1cf603b0c6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0502D-D016-48FF-BFC8-BC557B9BE5CD}">
  <ds:schemaRefs>
    <ds:schemaRef ds:uri="http://schemas.microsoft.com/office/2006/metadata/properties"/>
    <ds:schemaRef ds:uri="http://schemas.microsoft.com/office/infopath/2007/PartnerControls"/>
    <ds:schemaRef ds:uri="62d34679-47fd-4db6-9d9d-1cf603b0c627"/>
    <ds:schemaRef ds:uri="3bdda8a2-d173-4ade-8dca-ed8c76dba3b4"/>
  </ds:schemaRefs>
</ds:datastoreItem>
</file>

<file path=customXml/itemProps2.xml><?xml version="1.0" encoding="utf-8"?>
<ds:datastoreItem xmlns:ds="http://schemas.openxmlformats.org/officeDocument/2006/customXml" ds:itemID="{ADF28E5F-7920-4FBA-B427-60CB997B76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5C7EFC-4769-4FE2-AD12-D47237C698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dda8a2-d173-4ade-8dca-ed8c76dba3b4"/>
    <ds:schemaRef ds:uri="62d34679-47fd-4db6-9d9d-1cf603b0c6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2089</Words>
  <Application>Microsoft Office PowerPoint</Application>
  <PresentationFormat>Custom</PresentationFormat>
  <Paragraphs>388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Aktiv Grotesk</vt:lpstr>
      <vt:lpstr>Antonio</vt:lpstr>
      <vt:lpstr>Times New Roman</vt:lpstr>
      <vt:lpstr>Office Theme</vt:lpstr>
      <vt:lpstr>PowerPoint Presentation</vt:lpstr>
      <vt:lpstr>Thanks for downloading this resource!</vt:lpstr>
      <vt:lpstr>Creating a Customer Journey Map</vt:lpstr>
      <vt:lpstr>Understanding how to build sales funnels</vt:lpstr>
      <vt:lpstr>Conversion Funnel</vt:lpstr>
      <vt:lpstr>Conversion steps a prospect takes in becoming a customer</vt:lpstr>
      <vt:lpstr>Funnel Stage</vt:lpstr>
      <vt:lpstr>Funnel Stage</vt:lpstr>
      <vt:lpstr>Awareness Stage</vt:lpstr>
      <vt:lpstr>PowerPoint Presentation</vt:lpstr>
      <vt:lpstr>PowerPoint Presentation</vt:lpstr>
      <vt:lpstr>PowerPoint Presentation</vt:lpstr>
      <vt:lpstr>PowerPoint Presentation</vt:lpstr>
      <vt:lpstr>COMPANY GOALS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Henny Maltby</cp:lastModifiedBy>
  <cp:revision>2</cp:revision>
  <dcterms:created xsi:type="dcterms:W3CDTF">2023-01-17T14:55:12Z</dcterms:created>
  <dcterms:modified xsi:type="dcterms:W3CDTF">2023-06-19T12:00:44Z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2023-01-10T00:00:00Z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2023-01-17T00:00:00Z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0x0101009FFC28DF7BCE2644A6FBCA13671D33FB</vt:lpwstr>
  </property>
  <property fmtid="{D5CDD505-2E9C-101B-9397-08002B2CF9AE}" pid="7" name="MediaServiceImageTags">
    <vt:lpwstr/>
  </property>
</Properties>
</file>